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37"/>
  </p:handoutMasterIdLst>
  <p:sldIdLst>
    <p:sldId id="306" r:id="rId2"/>
    <p:sldId id="287" r:id="rId3"/>
    <p:sldId id="289" r:id="rId4"/>
    <p:sldId id="291" r:id="rId5"/>
    <p:sldId id="313" r:id="rId6"/>
    <p:sldId id="284" r:id="rId7"/>
    <p:sldId id="314" r:id="rId8"/>
    <p:sldId id="293" r:id="rId9"/>
    <p:sldId id="308" r:id="rId10"/>
    <p:sldId id="315" r:id="rId11"/>
    <p:sldId id="295" r:id="rId12"/>
    <p:sldId id="296" r:id="rId13"/>
    <p:sldId id="327" r:id="rId14"/>
    <p:sldId id="285" r:id="rId15"/>
    <p:sldId id="316" r:id="rId16"/>
    <p:sldId id="300" r:id="rId17"/>
    <p:sldId id="317" r:id="rId18"/>
    <p:sldId id="318" r:id="rId19"/>
    <p:sldId id="301" r:id="rId20"/>
    <p:sldId id="319" r:id="rId21"/>
    <p:sldId id="320" r:id="rId22"/>
    <p:sldId id="312" r:id="rId23"/>
    <p:sldId id="321" r:id="rId24"/>
    <p:sldId id="302" r:id="rId25"/>
    <p:sldId id="325" r:id="rId26"/>
    <p:sldId id="324" r:id="rId27"/>
    <p:sldId id="330" r:id="rId28"/>
    <p:sldId id="323" r:id="rId29"/>
    <p:sldId id="331" r:id="rId30"/>
    <p:sldId id="328" r:id="rId31"/>
    <p:sldId id="304" r:id="rId32"/>
    <p:sldId id="307" r:id="rId33"/>
    <p:sldId id="305" r:id="rId34"/>
    <p:sldId id="326" r:id="rId35"/>
    <p:sldId id="329" r:id="rId36"/>
  </p:sldIdLst>
  <p:sldSz cx="9144000" cy="6858000" type="screen4x3"/>
  <p:notesSz cx="9874250" cy="67976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6F3E8-714F-453E-BADD-B9B289C2191D}" type="datetimeFigureOut">
              <a:rPr lang="es-ES" smtClean="0"/>
              <a:pPr/>
              <a:t>18/12/2014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E1919-FDC2-4F97-993D-4276D529BFF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65915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FD03-DFB2-432D-86FE-AFDEEBC722C1}" type="datetimeFigureOut">
              <a:rPr lang="es-ES" smtClean="0"/>
              <a:pPr/>
              <a:t>18/12/2014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6577-1E5E-48B4-A614-1183E970DB2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2816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FD03-DFB2-432D-86FE-AFDEEBC722C1}" type="datetimeFigureOut">
              <a:rPr lang="es-ES" smtClean="0"/>
              <a:pPr/>
              <a:t>18/12/2014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6577-1E5E-48B4-A614-1183E970DB2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64374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FD03-DFB2-432D-86FE-AFDEEBC722C1}" type="datetimeFigureOut">
              <a:rPr lang="es-ES" smtClean="0"/>
              <a:pPr/>
              <a:t>18/12/2014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6577-1E5E-48B4-A614-1183E970DB2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0942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FD03-DFB2-432D-86FE-AFDEEBC722C1}" type="datetimeFigureOut">
              <a:rPr lang="es-ES" smtClean="0"/>
              <a:pPr/>
              <a:t>18/12/2014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6577-1E5E-48B4-A614-1183E970DB2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8789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FD03-DFB2-432D-86FE-AFDEEBC722C1}" type="datetimeFigureOut">
              <a:rPr lang="es-ES" smtClean="0"/>
              <a:pPr/>
              <a:t>18/12/2014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6577-1E5E-48B4-A614-1183E970DB2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34762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FD03-DFB2-432D-86FE-AFDEEBC722C1}" type="datetimeFigureOut">
              <a:rPr lang="es-ES" smtClean="0"/>
              <a:pPr/>
              <a:t>18/12/2014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6577-1E5E-48B4-A614-1183E970DB2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5607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FD03-DFB2-432D-86FE-AFDEEBC722C1}" type="datetimeFigureOut">
              <a:rPr lang="es-ES" smtClean="0"/>
              <a:pPr/>
              <a:t>18/12/2014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6577-1E5E-48B4-A614-1183E970DB2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5252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FD03-DFB2-432D-86FE-AFDEEBC722C1}" type="datetimeFigureOut">
              <a:rPr lang="es-ES" smtClean="0"/>
              <a:pPr/>
              <a:t>18/12/2014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6577-1E5E-48B4-A614-1183E970DB2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7439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FD03-DFB2-432D-86FE-AFDEEBC722C1}" type="datetimeFigureOut">
              <a:rPr lang="es-ES" smtClean="0"/>
              <a:pPr/>
              <a:t>18/12/2014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6577-1E5E-48B4-A614-1183E970DB2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13370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FD03-DFB2-432D-86FE-AFDEEBC722C1}" type="datetimeFigureOut">
              <a:rPr lang="es-ES" smtClean="0"/>
              <a:pPr/>
              <a:t>18/12/2014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6577-1E5E-48B4-A614-1183E970DB2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9011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FD03-DFB2-432D-86FE-AFDEEBC722C1}" type="datetimeFigureOut">
              <a:rPr lang="es-ES" smtClean="0"/>
              <a:pPr/>
              <a:t>18/12/2014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6577-1E5E-48B4-A614-1183E970DB2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0067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6FD03-DFB2-432D-86FE-AFDEEBC722C1}" type="datetimeFigureOut">
              <a:rPr lang="es-ES" smtClean="0"/>
              <a:pPr/>
              <a:t>18/12/2014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76577-1E5E-48B4-A614-1183E970DB2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3411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lacademiagalega.org/dicionario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obichero.blogspot.com.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hyperlink" Target="http://www.gapminder.org/" TargetMode="Externa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e.eu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statistics2013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www.miniature-earth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PPT Director-07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04664"/>
            <a:ext cx="38862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7" descr="PPT Director-08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525" y="609600"/>
            <a:ext cx="22002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ítulo 2"/>
          <p:cNvSpPr txBox="1">
            <a:spLocks/>
          </p:cNvSpPr>
          <p:nvPr/>
        </p:nvSpPr>
        <p:spPr bwMode="auto">
          <a:xfrm>
            <a:off x="571472" y="4500570"/>
            <a:ext cx="814393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r">
              <a:spcBef>
                <a:spcPct val="20000"/>
              </a:spcBef>
            </a:pPr>
            <a:endParaRPr lang="es-ES_tradnl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514350" indent="-514350" algn="r">
              <a:spcBef>
                <a:spcPct val="20000"/>
              </a:spcBef>
            </a:pPr>
            <a:r>
              <a:rPr lang="es-ES_tradnl" sz="2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Estatística</a:t>
            </a:r>
            <a:r>
              <a:rPr lang="es-ES_tradnl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con datos </a:t>
            </a:r>
            <a:r>
              <a:rPr lang="es-ES_tradnl" sz="24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n</a:t>
            </a:r>
            <a:r>
              <a:rPr lang="es-ES_tradnl" sz="2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ormais</a:t>
            </a:r>
            <a:r>
              <a:rPr lang="es-ES_tradnl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e </a:t>
            </a:r>
            <a:r>
              <a:rPr lang="es-ES_tradnl" sz="24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p</a:t>
            </a:r>
            <a:r>
              <a:rPr lang="es-ES_tradnl" sz="2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aranormais</a:t>
            </a:r>
            <a:endParaRPr lang="es-ES_tradnl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514350" indent="-514350" algn="r">
              <a:spcBef>
                <a:spcPct val="20000"/>
              </a:spcBef>
            </a:pPr>
            <a:r>
              <a:rPr lang="es-ES_tradnl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Xornadas</a:t>
            </a:r>
            <a:r>
              <a:rPr lang="es-ES_tradnl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do </a:t>
            </a:r>
            <a:r>
              <a:rPr lang="es-ES_tradnl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Ensino</a:t>
            </a:r>
            <a:r>
              <a:rPr lang="es-ES_tradnl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da </a:t>
            </a:r>
            <a:r>
              <a:rPr lang="es-ES_tradnl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Estatística</a:t>
            </a:r>
            <a:endParaRPr lang="es-ES_tradnl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514350" indent="-514350" algn="r">
              <a:spcBef>
                <a:spcPct val="20000"/>
              </a:spcBef>
            </a:pPr>
            <a:r>
              <a:rPr lang="es-ES_tradnl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9 de </a:t>
            </a:r>
            <a:r>
              <a:rPr lang="es-ES_tradnl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novembro</a:t>
            </a:r>
            <a:r>
              <a:rPr lang="es-ES_tradnl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de 2013</a:t>
            </a:r>
          </a:p>
          <a:p>
            <a:pPr marL="514350" indent="-514350" algn="r">
              <a:spcBef>
                <a:spcPct val="20000"/>
              </a:spcBef>
            </a:pPr>
            <a:r>
              <a:rPr lang="es-ES_tradnl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Fundación </a:t>
            </a:r>
            <a:r>
              <a:rPr lang="es-ES_tradnl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Barrié</a:t>
            </a:r>
            <a:r>
              <a:rPr lang="es-ES_tradnl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A Coruña</a:t>
            </a:r>
            <a:endParaRPr lang="es-ES_tradnl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514350" indent="-514350" algn="r">
              <a:spcBef>
                <a:spcPct val="20000"/>
              </a:spcBef>
            </a:pPr>
            <a:endParaRPr lang="es-ES_tradnl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514350" indent="-514350" algn="r">
              <a:spcBef>
                <a:spcPct val="20000"/>
              </a:spcBef>
            </a:pPr>
            <a:endParaRPr lang="es-ES_tradnl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514350" indent="-514350" algn="r">
              <a:spcBef>
                <a:spcPct val="20000"/>
              </a:spcBef>
            </a:pPr>
            <a:endParaRPr lang="es-ES_tradnl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016" y="3577050"/>
            <a:ext cx="2243291" cy="87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151" y="1888681"/>
            <a:ext cx="2185649" cy="102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6168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A mirada </a:t>
            </a:r>
            <a:r>
              <a:rPr lang="es-ES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Estatística</a:t>
            </a:r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/>
            </a:r>
            <a:b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es-ES" b="1" dirty="0" smtClean="0">
                <a:solidFill>
                  <a:srgbClr val="6699FF"/>
                </a:solidFill>
                <a:latin typeface="Arial Narrow" panose="020B0606020202030204" pitchFamily="34" charset="0"/>
              </a:rPr>
              <a:t>… é </a:t>
            </a:r>
            <a:r>
              <a:rPr lang="es-ES" b="1" dirty="0" err="1" smtClean="0">
                <a:solidFill>
                  <a:srgbClr val="6699FF"/>
                </a:solidFill>
                <a:latin typeface="Arial Narrow" panose="020B0606020202030204" pitchFamily="34" charset="0"/>
              </a:rPr>
              <a:t>autosimilar</a:t>
            </a:r>
            <a:endParaRPr lang="es-ES" b="1" dirty="0">
              <a:solidFill>
                <a:srgbClr val="6699FF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597352"/>
            <a:ext cx="9144000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72008" y="6597352"/>
            <a:ext cx="903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 Narrow" panose="020B0606020202030204" pitchFamily="34" charset="0"/>
              </a:rPr>
              <a:t>Rosa M. </a:t>
            </a:r>
            <a:r>
              <a:rPr lang="es-ES" sz="1400" dirty="0" err="1" smtClean="0">
                <a:latin typeface="Arial Narrow" panose="020B0606020202030204" pitchFamily="34" charset="0"/>
              </a:rPr>
              <a:t>Crujeiras</a:t>
            </a:r>
            <a:r>
              <a:rPr lang="es-ES" sz="1400" dirty="0" smtClean="0">
                <a:latin typeface="Arial Narrow" panose="020B0606020202030204" pitchFamily="34" charset="0"/>
              </a:rPr>
              <a:t> </a:t>
            </a:r>
            <a:r>
              <a:rPr lang="es-ES" sz="1400" dirty="0" err="1" smtClean="0">
                <a:latin typeface="Arial Narrow" panose="020B0606020202030204" pitchFamily="34" charset="0"/>
              </a:rPr>
              <a:t>Casais</a:t>
            </a:r>
            <a:r>
              <a:rPr lang="es-ES" sz="1400" dirty="0" smtClean="0">
                <a:latin typeface="Arial Narrow" panose="020B0606020202030204" pitchFamily="34" charset="0"/>
              </a:rPr>
              <a:t>						</a:t>
            </a:r>
            <a:r>
              <a:rPr lang="es-ES" sz="1400" dirty="0" err="1" smtClean="0">
                <a:latin typeface="Arial Narrow" panose="020B0606020202030204" pitchFamily="34" charset="0"/>
              </a:rPr>
              <a:t>Xornadas</a:t>
            </a:r>
            <a:r>
              <a:rPr lang="es-ES" sz="1400" dirty="0" smtClean="0">
                <a:latin typeface="Arial Narrow" panose="020B0606020202030204" pitchFamily="34" charset="0"/>
              </a:rPr>
              <a:t> do </a:t>
            </a:r>
            <a:r>
              <a:rPr lang="es-ES" sz="1400" dirty="0" err="1" smtClean="0">
                <a:latin typeface="Arial Narrow" panose="020B0606020202030204" pitchFamily="34" charset="0"/>
              </a:rPr>
              <a:t>Ensino</a:t>
            </a:r>
            <a:r>
              <a:rPr lang="es-ES" sz="1400" dirty="0" smtClean="0">
                <a:latin typeface="Arial Narrow" panose="020B0606020202030204" pitchFamily="34" charset="0"/>
              </a:rPr>
              <a:t> da </a:t>
            </a:r>
            <a:r>
              <a:rPr lang="es-ES" sz="1400" dirty="0" err="1" smtClean="0">
                <a:latin typeface="Arial Narrow" panose="020B0606020202030204" pitchFamily="34" charset="0"/>
              </a:rPr>
              <a:t>Estatística</a:t>
            </a:r>
            <a:endParaRPr lang="es-ES" sz="1400" dirty="0">
              <a:latin typeface="Arial Narrow" panose="020B0606020202030204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8" y="2436443"/>
            <a:ext cx="3434622" cy="3296813"/>
          </a:xfrm>
          <a:prstGeom prst="rect">
            <a:avLst/>
          </a:prstGeom>
        </p:spPr>
      </p:pic>
      <p:sp>
        <p:nvSpPr>
          <p:cNvPr id="17" name="3 Marcador de contenido"/>
          <p:cNvSpPr>
            <a:spLocks noGrp="1"/>
          </p:cNvSpPr>
          <p:nvPr>
            <p:ph idx="1"/>
          </p:nvPr>
        </p:nvSpPr>
        <p:spPr>
          <a:xfrm>
            <a:off x="3347864" y="1772816"/>
            <a:ext cx="5338936" cy="446449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Clr>
                <a:srgbClr val="0070C0"/>
              </a:buClr>
              <a:buNone/>
            </a:pPr>
            <a:endParaRPr lang="es-ES" dirty="0" smtClean="0">
              <a:latin typeface="Arial Narrow" panose="020B0606020202030204" pitchFamily="34" charset="0"/>
            </a:endParaRPr>
          </a:p>
          <a:p>
            <a:pPr marL="0" indent="0">
              <a:buClr>
                <a:srgbClr val="0070C0"/>
              </a:buClr>
              <a:buNone/>
            </a:pPr>
            <a:r>
              <a:rPr lang="es-ES" dirty="0" smtClean="0">
                <a:latin typeface="Arial Narrow" panose="020B0606020202030204" pitchFamily="34" charset="0"/>
              </a:rPr>
              <a:t>A mirada </a:t>
            </a:r>
            <a:r>
              <a:rPr lang="es-ES" dirty="0" err="1" smtClean="0">
                <a:latin typeface="Arial Narrow" panose="020B0606020202030204" pitchFamily="34" charset="0"/>
              </a:rPr>
              <a:t>aos</a:t>
            </a:r>
            <a:r>
              <a:rPr lang="es-ES" dirty="0" smtClean="0">
                <a:latin typeface="Arial Narrow" panose="020B0606020202030204" pitchFamily="34" charset="0"/>
              </a:rPr>
              <a:t> datos:</a:t>
            </a:r>
            <a:endParaRPr lang="es-ES" dirty="0">
              <a:latin typeface="Arial Narrow" panose="020B0606020202030204" pitchFamily="34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sz="2800" dirty="0" smtClean="0">
                <a:latin typeface="Arial Narrow" panose="020B0606020202030204" pitchFamily="34" charset="0"/>
              </a:rPr>
              <a:t>De </a:t>
            </a:r>
            <a:r>
              <a:rPr lang="es-ES" sz="2800" dirty="0" err="1" smtClean="0">
                <a:latin typeface="Arial Narrow" panose="020B0606020202030204" pitchFamily="34" charset="0"/>
              </a:rPr>
              <a:t>lonxe</a:t>
            </a:r>
            <a:r>
              <a:rPr lang="es-ES" sz="2800" dirty="0" smtClean="0">
                <a:latin typeface="Arial Narrow" panose="020B0606020202030204" pitchFamily="34" charset="0"/>
              </a:rPr>
              <a:t>, para ver as tendencias.</a:t>
            </a:r>
            <a:endParaRPr lang="es-ES" sz="2800" dirty="0">
              <a:latin typeface="Arial Narrow" panose="020B0606020202030204" pitchFamily="34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sz="2800" dirty="0" smtClean="0">
                <a:latin typeface="Arial Narrow" panose="020B0606020202030204" pitchFamily="34" charset="0"/>
              </a:rPr>
              <a:t>De </a:t>
            </a:r>
            <a:r>
              <a:rPr lang="es-ES" sz="2800" dirty="0" err="1" smtClean="0">
                <a:latin typeface="Arial Narrow" panose="020B0606020202030204" pitchFamily="34" charset="0"/>
              </a:rPr>
              <a:t>preto</a:t>
            </a:r>
            <a:r>
              <a:rPr lang="es-ES" sz="2800" dirty="0" smtClean="0">
                <a:latin typeface="Arial Narrow" panose="020B0606020202030204" pitchFamily="34" charset="0"/>
              </a:rPr>
              <a:t>, para ver as </a:t>
            </a:r>
            <a:r>
              <a:rPr lang="es-ES" sz="2800" dirty="0" err="1" smtClean="0">
                <a:latin typeface="Arial Narrow" panose="020B0606020202030204" pitchFamily="34" charset="0"/>
              </a:rPr>
              <a:t>diferenzas</a:t>
            </a:r>
            <a:r>
              <a:rPr lang="es-ES" sz="2800" dirty="0" smtClean="0">
                <a:latin typeface="Arial Narrow" panose="020B0606020202030204" pitchFamily="34" charset="0"/>
              </a:rPr>
              <a:t>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s-ES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>
              <a:buClr>
                <a:srgbClr val="0070C0"/>
              </a:buClr>
              <a:buNone/>
            </a:pP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 non </a:t>
            </a:r>
            <a:r>
              <a:rPr lang="es-E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esquecer</a:t>
            </a: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que </a:t>
            </a:r>
            <a:r>
              <a:rPr lang="es-ES" i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unha</a:t>
            </a:r>
            <a:r>
              <a:rPr lang="es-ES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i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imaxe</a:t>
            </a:r>
            <a:r>
              <a:rPr lang="es-ES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vale </a:t>
            </a:r>
            <a:r>
              <a:rPr lang="es-ES" i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máis</a:t>
            </a:r>
            <a:r>
              <a:rPr lang="es-ES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que mil palabras…</a:t>
            </a:r>
            <a:endParaRPr lang="es-ES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68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s-ES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Estatísticas</a:t>
            </a:r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paranormais</a:t>
            </a:r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/>
            </a:r>
            <a:b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es-ES" sz="4000" b="1" dirty="0" smtClean="0">
                <a:solidFill>
                  <a:srgbClr val="6699FF"/>
                </a:solidFill>
                <a:latin typeface="Arial Narrow" panose="020B0606020202030204" pitchFamily="34" charset="0"/>
              </a:rPr>
              <a:t>… </a:t>
            </a:r>
            <a:r>
              <a:rPr lang="es-ES" sz="4000" b="1" dirty="0" err="1" smtClean="0">
                <a:solidFill>
                  <a:srgbClr val="6699FF"/>
                </a:solidFill>
                <a:latin typeface="Arial Narrow" panose="020B0606020202030204" pitchFamily="34" charset="0"/>
              </a:rPr>
              <a:t>habelas</a:t>
            </a:r>
            <a:r>
              <a:rPr lang="es-ES" sz="4000" b="1" dirty="0" smtClean="0">
                <a:solidFill>
                  <a:srgbClr val="6699FF"/>
                </a:solidFill>
                <a:latin typeface="Arial Narrow" panose="020B0606020202030204" pitchFamily="34" charset="0"/>
              </a:rPr>
              <a:t> </a:t>
            </a:r>
            <a:r>
              <a:rPr lang="es-ES" sz="4000" b="1" dirty="0" err="1" smtClean="0">
                <a:solidFill>
                  <a:srgbClr val="6699FF"/>
                </a:solidFill>
                <a:latin typeface="Arial Narrow" panose="020B0606020202030204" pitchFamily="34" charset="0"/>
              </a:rPr>
              <a:t>hainas</a:t>
            </a:r>
            <a:endParaRPr lang="es-ES" b="1" dirty="0">
              <a:solidFill>
                <a:srgbClr val="6699F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092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Clr>
                <a:srgbClr val="0070C0"/>
              </a:buClr>
              <a:buNone/>
            </a:pPr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Paranormal</a:t>
            </a:r>
            <a:endParaRPr lang="es-ES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i="1" dirty="0" err="1" smtClean="0">
                <a:latin typeface="Arial Narrow" panose="020B0606020202030204" pitchFamily="34" charset="0"/>
              </a:rPr>
              <a:t>Adxectivo</a:t>
            </a:r>
            <a:r>
              <a:rPr lang="es-ES" i="1" dirty="0" smtClean="0">
                <a:latin typeface="Arial Narrow" panose="020B0606020202030204" pitchFamily="34" charset="0"/>
              </a:rPr>
              <a:t>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i="1" dirty="0" smtClean="0">
                <a:latin typeface="Arial Narrow" panose="020B0606020202030204" pitchFamily="34" charset="0"/>
              </a:rPr>
              <a:t>Que se </a:t>
            </a:r>
            <a:r>
              <a:rPr lang="es-ES" i="1" dirty="0" err="1" smtClean="0">
                <a:latin typeface="Arial Narrow" panose="020B0606020202030204" pitchFamily="34" charset="0"/>
              </a:rPr>
              <a:t>afasta</a:t>
            </a:r>
            <a:r>
              <a:rPr lang="es-ES" i="1" dirty="0" smtClean="0">
                <a:latin typeface="Arial Narrow" panose="020B0606020202030204" pitchFamily="34" charset="0"/>
              </a:rPr>
              <a:t> da </a:t>
            </a:r>
            <a:r>
              <a:rPr lang="es-ES" i="1" dirty="0" err="1" smtClean="0">
                <a:latin typeface="Arial Narrow" panose="020B0606020202030204" pitchFamily="34" charset="0"/>
              </a:rPr>
              <a:t>normalidade</a:t>
            </a:r>
            <a:r>
              <a:rPr lang="es-ES" i="1" dirty="0" smtClean="0">
                <a:latin typeface="Arial Narrow" panose="020B0606020202030204" pitchFamily="34" charset="0"/>
              </a:rPr>
              <a:t>, que non pode ser explicado por </a:t>
            </a:r>
            <a:r>
              <a:rPr lang="es-ES" i="1" dirty="0" err="1" smtClean="0">
                <a:latin typeface="Arial Narrow" panose="020B0606020202030204" pitchFamily="34" charset="0"/>
              </a:rPr>
              <a:t>ningunha</a:t>
            </a:r>
            <a:r>
              <a:rPr lang="es-ES" i="1" dirty="0" smtClean="0">
                <a:latin typeface="Arial Narrow" panose="020B0606020202030204" pitchFamily="34" charset="0"/>
              </a:rPr>
              <a:t> </a:t>
            </a:r>
            <a:r>
              <a:rPr lang="es-ES" i="1" dirty="0" err="1" smtClean="0">
                <a:latin typeface="Arial Narrow" panose="020B0606020202030204" pitchFamily="34" charset="0"/>
              </a:rPr>
              <a:t>lei</a:t>
            </a:r>
            <a:r>
              <a:rPr lang="es-ES" i="1" dirty="0" smtClean="0">
                <a:latin typeface="Arial Narrow" panose="020B0606020202030204" pitchFamily="34" charset="0"/>
              </a:rPr>
              <a:t> física </a:t>
            </a:r>
            <a:r>
              <a:rPr lang="es-ES" i="1" dirty="0" err="1" smtClean="0">
                <a:latin typeface="Arial Narrow" panose="020B0606020202030204" pitchFamily="34" charset="0"/>
              </a:rPr>
              <a:t>ou</a:t>
            </a:r>
            <a:r>
              <a:rPr lang="es-ES" i="1" dirty="0" smtClean="0">
                <a:latin typeface="Arial Narrow" panose="020B0606020202030204" pitchFamily="34" charset="0"/>
              </a:rPr>
              <a:t> psíquica</a:t>
            </a:r>
            <a:r>
              <a:rPr lang="es-ES" dirty="0" smtClean="0">
                <a:latin typeface="Arial Narrow" panose="020B0606020202030204" pitchFamily="34" charset="0"/>
              </a:rPr>
              <a:t>.</a:t>
            </a:r>
            <a:endParaRPr lang="es-ES" dirty="0">
              <a:latin typeface="Arial Narrow" panose="020B060602020203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597352"/>
            <a:ext cx="9144000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72008" y="6597352"/>
            <a:ext cx="903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 Narrow" panose="020B0606020202030204" pitchFamily="34" charset="0"/>
              </a:rPr>
              <a:t>Rosa M. </a:t>
            </a:r>
            <a:r>
              <a:rPr lang="es-ES" sz="1400" dirty="0" err="1" smtClean="0">
                <a:latin typeface="Arial Narrow" panose="020B0606020202030204" pitchFamily="34" charset="0"/>
              </a:rPr>
              <a:t>Crujeiras</a:t>
            </a:r>
            <a:r>
              <a:rPr lang="es-ES" sz="1400" dirty="0" smtClean="0">
                <a:latin typeface="Arial Narrow" panose="020B0606020202030204" pitchFamily="34" charset="0"/>
              </a:rPr>
              <a:t> </a:t>
            </a:r>
            <a:r>
              <a:rPr lang="es-ES" sz="1400" dirty="0" err="1" smtClean="0">
                <a:latin typeface="Arial Narrow" panose="020B0606020202030204" pitchFamily="34" charset="0"/>
              </a:rPr>
              <a:t>Casais</a:t>
            </a:r>
            <a:r>
              <a:rPr lang="es-ES" sz="1400" dirty="0" smtClean="0">
                <a:latin typeface="Arial Narrow" panose="020B0606020202030204" pitchFamily="34" charset="0"/>
              </a:rPr>
              <a:t>						</a:t>
            </a:r>
            <a:r>
              <a:rPr lang="es-ES" sz="1400" dirty="0" err="1" smtClean="0">
                <a:latin typeface="Arial Narrow" panose="020B0606020202030204" pitchFamily="34" charset="0"/>
              </a:rPr>
              <a:t>Xornadas</a:t>
            </a:r>
            <a:r>
              <a:rPr lang="es-ES" sz="1400" dirty="0" smtClean="0">
                <a:latin typeface="Arial Narrow" panose="020B0606020202030204" pitchFamily="34" charset="0"/>
              </a:rPr>
              <a:t> do </a:t>
            </a:r>
            <a:r>
              <a:rPr lang="es-ES" sz="1400" dirty="0" err="1" smtClean="0">
                <a:latin typeface="Arial Narrow" panose="020B0606020202030204" pitchFamily="34" charset="0"/>
              </a:rPr>
              <a:t>Ensino</a:t>
            </a:r>
            <a:r>
              <a:rPr lang="es-ES" sz="1400" dirty="0" smtClean="0">
                <a:latin typeface="Arial Narrow" panose="020B0606020202030204" pitchFamily="34" charset="0"/>
              </a:rPr>
              <a:t> da </a:t>
            </a:r>
            <a:r>
              <a:rPr lang="es-ES" sz="1400" dirty="0" err="1" smtClean="0">
                <a:latin typeface="Arial Narrow" panose="020B0606020202030204" pitchFamily="34" charset="0"/>
              </a:rPr>
              <a:t>Estatística</a:t>
            </a:r>
            <a:endParaRPr lang="es-ES" sz="1400" dirty="0">
              <a:latin typeface="Arial Narrow" panose="020B0606020202030204" pitchFamily="34" charset="0"/>
            </a:endParaRPr>
          </a:p>
        </p:txBody>
      </p:sp>
      <p:sp>
        <p:nvSpPr>
          <p:cNvPr id="3" name="AutoShape 2" descr="data:image/jpeg;base64,/9j/4AAQSkZJRgABAQAAAQABAAD/2wCEAAkGBhQSEBUUEBMVFRQUFBUVFBAWFRUUFA8UFBAVFhQQFBQXGyYeFxkjGhUUHy8gJScpLCwsFR4xNTAqNSYrLCkBCQoKDgwOGg8PGjElHyQqKS0sKSksLCkpLCwsKSkrMCwvLTIuLiwqLDUsLCwsLCksLCwpKSktKSwsKSwvNCksLP/AABEIALEBHAMBIgACEQEDEQH/xAAcAAABBQEBAQAAAAAAAAAAAAAAAwQFBgcCAQj/xABHEAABAwIBBgoFCgUCBwAAAAABAAIDBBEFBhIhMUFRBxMiMmFxgZGhsWJyksHRIzNCQ1JTgqKy8BQWwuHxJLMVFzRjc4PS/8QAGwEBAAIDAQEAAAAAAAAAAAAAAAMEAQIFBgf/xAA6EQACAQIDAwoEBAUFAAAAAAAAAQIDEQQhMRJBsQUTMlFhcYGRodEUIsHwFUJy4SNSYpKiM4LC4vH/2gAMAwEAAhEDEQA/ANxQmMuNQi3yjXXNuSQ7YTc2OrQk5MaF9Dbiw03t4WVapiqNPpS+plprUkkKMGNja094SrMVDtQPbYaSonyhhkr7Xo+FjCzyQ+QkOPd9jxCOPP2PELPx1Lt/tl7G2yxdCQNSRrae8KLjyugOp47bjzClhiIzTcVJ26oS9iOcow6TS72ibQo6LHYnanNP4m/FOW1l9QJ6rFYeKprW6/2y9jZNS0fqOEJH+I9Fy4hxFjnZocM77J0HuWI4yi2o7Wb68uJtsscoQhWjUEIQgBCEIAQhCAEIQgBCEIAQhCAEIQgBCEIAQhCAEIQgBCEIDNMMHyLwdbZyOzMIsp2SWwad7B71C0gsapv2ZmnvkspCpf8AJxn0SO6y8viVaMv0r0k19SzjM5t/fWLfxCeULrkesfAKv8ep3B9Iaehx/NZcyl89WEf6l7lelq+4cYhi743WaRq2i6jn5Uyja32U3x2b5V3RYeCr9VU2UVfFV3Xnszdru2b6yZpJExiGVspY5t22cC02bpsRY2PUp/J6ibHTtErWm4znZwBsTpOvcNHYqLhMPHTsbsLtPqt0nyt2q25aYlxNG4A2dJyB28493mvccmU6kcLCM5Nym9rN3y0Xpn4nInNbc6r0irLi/Yl/4aik1CnPUWDyK5/leldzW26WyO+KxJ0qG1jhqc4dRIXd+HktJs5qx0JdKkvvwNu/llo5k07eqS/mE2qMk3OcHGocSNRc0E6NWkEXWRw49O3mzSDqe74p/T5Y1Y1VEnab+ahqYZzVptSXak+NyWOLpboNdza9jWP4asbqmif60Zb+lHH1jdcUL/Ve5v6gs8pcuqv72/W1h9ykocvqnbmHrZ8CE5qXVHhwJliae5yXjfjctP8ANzY5RFVxmBztLXOIdG8XtoeP2Nqnwb6lmONZRmrhMU8UZ2te3ODo3bHtNz/fUrjkRSPjoo2yOLtZbfWGE8kd2nqIUVWkox2tH1FjD4hzm4arr0fjuJ5CEKqXwQhCAEIQgBCEIAQhCAEIQgBCEIAQhCAEIQgBCEIDOgLVFWN7Wv7rO96cVh/07DucR5/BJSj/AFso+3Tn9IHuSshvSnof5/5Xm8bHKa/pn6STLWIzcX2LgiKdKrXgg5DfUHjpVQkV0w5tm9TWjuauNyar4mF9136MiSsmVnGZvlH+sfgq3WzqVxSe5J3knxUFnZz+rSez9hYwdB4isorWT4mteoqcHJ7i45DUGl0h2AMHXrcfJQnCTiufUNiB0RN0+s7SfCyuuExCmpAX6M1he/rtnO+CxzEq4yyvkdre4uPaV9Ow8U6ja0WS4cDz2Lk6dCNPe83x4iLpUnxiRfIuYrucGtFyTYDerjkkrs5sINuyHIkS0T1ecjsj2yCzwM0aDJmMcXP2hucDZo1fsq3R5AQDa7sbEPJi5X4ht5whddd7HoFyPsWVSok96s3bsMppnJ+wrTm5FQDbJ7TR5NSrckYBsef/AGO9xWPjKn8n+X7En4bS31H/AG/9ihYBh3HztYdDdbzqswa9PToHatT/AIlgFs5o6LgWUaMlqfawnrkk/wDpKNyapx9U3tLj5lQ1a1Wo9EvF+xaw+GoUU/mbv2JfUeHEIxrkZ7Tfik3YvCNcrPaCTGAU/wBzH7IPmlW4TCNUUfsN+Ci/idnqWP4Xb6CtNWMkF43tcN7SDbuSyzXLRj8OrY6un5MctmyMGhhe0aiBo5TR3sJ2rQsPrWzRMkZzXtDh2jUtadVyk4S1RtVoqMVUi7p+j6hwhCFOVwQhCAEIQgBCEIAQhCAEIQgBCEIAQhCAz+qFq+L0onN/UvYv+mk6M0/pRjGiqpnek9v770Qj5OobuB8C74LhYuN5NfrXnBP6Fmt0IPs+rIgaSBvIHeVcw+0bz0O8AqXh+maMem3zurbWutTPO8HxK4OAWzOcuqEjVaeJQ8TlXmTFFxs7b6i659VmnxNgmWKy6SrdkJQZrXPPQwHq0uPaT4Lt8hUbOVZ/lWXe8uFyji3tyjT63d9y+0K8IuKcVScWDypTm/hGl3uWRyyq08I+L8bVloPJiGYPW1u8dHYqTNKvbUY7FNeZwsTLnaze5ZeR1JMrlkVk26RwJ0OcLk/dRnb6zv3tVeyYwYzSBxbdodZrfvH7B1DWf8rcsn8GEEdtbjpe77TvgNi5OMrurLmY6fm9vc73J2FVCPxE1n+Vf8vbzJDD6NsbA1osGiwCkGvULj+Ox0kLpJDq1N2uOwBYnieXdXI9zhM9gcSQxpsGjcFSnXVJ7KR2MNgZ4q8r2XWz6GMg2pN1awa3tH4gvmWfH53c6eU/jd8UyfVuOtzj1knzWvxUnuL65GW+fp+59OTZSUzOdPEOt4TGXL6hbrqYz1G/kvm5rk7gT4ib6jf8JorWT9DfX8JdENUhd6rCUi7hNg+iyQ9gCx+kYrHgOCyVMgZEOlzjzWD7Tj+7rV1qjyRDPB0IZv1ZbsUx4YlE6lZA4mSxD84fJFpBEurQAfO21XLBMMFPTxwg34tobffvKTwLAY6WPNjF3HnyHnPPuG4f5UkrVOm09qbuzlVqsWtimrRvfxBCEKcrAhF14Hg6igPUIQgBCEIAQhCAEIQgBCEIAQhCAz/KXQ6B26e3fb4JWBvykzd4f4kn+pI5VH5AO3SMd3gpzAf9Q70h5sauRiV/EX6l6potVM6UfH79SBwf59nRnHuYVZcYktS9eb8VW8FH+ocPstf5ge9TGVcubA0dPk3+689hlalVl2RXmzRaIokpzpd9tPdqHfZaNC8UlEXO+rjLj0utfxcVScl6PjagX1Z2cepmr8xCk+FLFsynZCDpkOc71W/E+S9jybh9ihTp/wA3zP6enE5NSpZ1KvV8q++/gZhXVZc5znHS4knrJuU3oKN08gYNA1ud9hu09e5ISkucGtF3E2AGsk6gtQyAySAAc8XAILjslkH9DfE9q6OMxLgtiHSenZ2mnJ2DVR7c+ite3sLHkZk2ImNeW2ObZjPu2dPpHWf8q0Vla2GNz3kNa0XJQHBrbnQANe7pWQ8IWWRqHmKI/JMOk/eOG3qXHnJUY2Wv3meko0ZYqp1Jei6iJyzysdWTE6RG3QxnR9o9Kq8kq8mmTKSdVIwbzZ6DajTiox0Qu6Vc8YmweSbDSTqA037FYcJyPmmIGkOOqMNL323kCwb2kK3Tw86nRRhVb5kbGVI0jVbqDglnNrtf1ucyPwGeVYqHgoLec6NvtyHxIHgplhGulJLxvwuQVMXSWslx4EDknkzJVyZrBZotnykclg97tw92la/h1LT0cQY1zGga3Oc0Oebc5x2lQFJkOGsDDUTZg08WwiNlzrNmj3p7DkdSt1xZ53vLpO3lEqanSpQ33fccbEVoVH0nbqS/f6DyfLSkb9e1x3Nu49wSP84B3zNPPJ08WWg9rrBPqegjYLMja3qaB5JwFLtR3Lzf/hV2qa0j5v2sRIxWsfzKZkfTJIPJl16KWsfz6iNg3MjufacfcpYFegpznUkY522iS8L8bkV/Lmd87PPJvGeGD8gB8VnmXs0uFV1PNSPeI5WHOjc9z2OfG/lAhx2te3uK1nOVE4ZMN43DxIOdBKx/4X/JuHe9p/CpKNSW2k9CfD1pc4lJ3TytuLtg2KNqYI5mc2Rodbcdrew3HYnqqXBdG5uGRZ20vI9UvNlbVpViozcVuZBXgoVJRWibBCEKMhBCEIAQhCAEIQgBCEIDPsoG3o3dDYz3EBd08ny0Z+0xp72H4LrExelkHoO/K8n3JpRPuKd3/bYO64965OKykn+h/wCX7luX+j4v6CGDRWqZ+g5vfIfgu8uprMYOg+J/sl6CO1TP0yt/SXe9RmWkmdOxo2NBt030DvIXLw2HdTapr81RR8lcq1KnN09rqTH+RFDmsc/fyR1N1ntJPcs64Q8a46rkIPJZyG9TdZ77rUKycUlCSNbWWHS86L95JWPYThTqqfVnNDtX3j9eaegaz0da9kqkaalV3aL24HN5mVRwoLXV+/Elshcl3SvD3aC4Xv8Adxn6XrO1DoWz0NM2Nga0WAFgNwCjcCwkQR21k6XO+07f1blFZaZVcQzi4z8o4aT92Dt61y5z2b1amr+7I7tOltWo0tF9tsjOEDLDQYIXdEjx+gLKKqoT3FKzQblQcUEk7rRi9za+zq6T0BVKNOeInc7sVGhBU4CM9Sn2FZPSzkWBaDqNiXO9Vg0nr0BXXJbgxJIfN4gX7G6m9ZuegLUcHydjhHJaL7TrLus6yuvCjTp9LN9S08/bzKVTERjrm+paeft5lJyW4NM2xcM3ebgyHrdqaOhvetGwnA44QAxoFtOjfvO89KexMASoeFvOq5K27qWhz62InVyenVuFlyUnxwTeoxFjBd72t6yB5qNRb0K6hJ5JDu6M5VXEeESihvn1DbjY03Pcq3XcNUANoIpJTvtmjxspVQlvy78iZYapvVu/I04vXJlWRR8IuI1Ls2lpgOx0hHWGjR3qRpckMWqdNTU8S0623AdbcGsue9wW3NRj0mbcxCPSl5faNCqcYijF3yNb1kKGm4QaUHNY8yO2NjaXk9AzQU1w7gopWkOqHy1DvTcQ3uBzvzK3YdhcMAtBEyMei0AnrOs9qxtU1ormrlRjomyEp8TqpvmqVzAfpzkRi2/N0v8Ayp7/AMAfK0tqpGua7nRMbZp6C53OHYFNhy9zljnHuyI+ea6KscwQhjQ1oAAFgBqC7RdCjIdQQhCAEIQgBCEIAQhCAEIQgM8Nc10Ls67M9sjQ14zHXINm2O25TLDJbwQHdnDukGhXOWia7WB4KGdkhA25jbxZOgllgT1krn4mlKpH5dbfVP6FjnFsOPbf0YwfWMjq7ONi9wI12uY2tFzqFyFHYxYVrZHHkNc3OHUNB7Cb9ieYnki5+uUu0Wzn2c7quLJjiGFzHZf0idJsNZXMksTQnelH80nfJ6q3hkQuMaitPTIQ4RsS5LIWnZnut06G+89qb8GbYyJLCz4yAPUcL36y4OuepQ2K4PO46RqAaLm+hosAk8m5JKGcyyfNljmvF9J2st05wHeV6mrzXMra1Wfjv7Dn4Z1+flZZSy7bbu00bKXKNtLFfW92hjd5+0egLH8RxRz3F7zdzjclc49lC+okc83JOoAGzRsaFBSiR2ppXDnCdeV3puPWUnDDRtf5t4rJK18jQ/mlwB6ASAT0rYMncnYoQM1ovqzjr/sOgLFv+FSHWPArZ8LxtjaeN8rg27Gk3NuVmjO8broUVKMdhehVrVpVHaJboLBOhUALNsT4U4Y7iK8h8Pj5KnYrwkVM1wHZjd183+57VajRt03bj5ESw/8AO0uPl7m04llZBCDnyAEbL3Pds7VSMb4X2tuIW3O8/v4rLX1uebyynqaL+J+CcQ0AlDjTgu4toLmnS4gk8oWGnVqV3Dww8p7N/FrI2nOlRjeEdp9uXoS9fwkVstw2QsB2DQooMmqDeaoFvTla0fmPuTCy9C7f4ct8/JWKEuVqjySt2bvSxZMOyfoW6aitj6Wxsmmd35ob4lWigxrBafVHNMRtdHo9klre8FZoF0E/C6O9v09irLHVH2Gxs4ZaZgzYaaUNGpvyUbe5pK5dw0X5lL7UvwYskYnEbk/DMMvy+rIXXm95pr+F6oPNhhHXnu/qCbycKNa7U6NvVGP6iVRYpE8jeFn4OhHSCI3Vm95eMM4U6lh+WayYdXFu7C0W/KrdhfCXSy2Dy6F2545PttuO+yx8L2ygq4ChU0Vu4zGvOJ9DQVjXtzmOa5p1OaQ4HtGhKiRfPdHiMkLs6J7mHe1xbfrtrVpwvhOqGWEzWyjeeQ/2m6PBc6pyZUjnB39CxHExeprgeus9VHC+EWllsHudC7dIOT7bbjvsrNT1DXtDmODmnU5pDge0aFzp0p08pKxYjKMtGOQ5dJMLoFRmx0heXRdDB6hCEAIQhARrgk3NS5C5IWljI1fEkJKUFPnBJuCWMEXJh7dyj6/BI3jlMabari9lPPakHsR5m8cs0VKTJaLYwdyRdkwzYAra6FJOgWNlEqmyozZNNsdFukawqtimQGcbiWTqJBHktSfCms1KCpIPZ0N1UayuYvU5BSN1OJUdLkq9uxbXNQDcmUuFg7FMmuoypLqMaODuGxWng8hLah4I1xjwePirhLgDTsUBiWGSUkoniuWDQ9mwDR3Dp2FTU4Kq9hOz3d/UaVKijG9h/lTkFxrTNSt5et8Q1Sb3M9Lo29evO3REGxFiNY3Lc8nMVZNGHMOg6xtadrT0phljkC2pBlgAbNrI1Cbr3O6du3er+D5RlTfNVvPq7Gc+tRUvmgY4IkqyJOZqBzXFrgQ4GxaRYgjYQhtGV3XK5RscNjCUDEqyjSgpVpcCDU4hcV6KZKNgS5gVY5KXKSDCuhda2B1pXQXIcvc5ZNRRqdUVbJC7OhkfGd7HFt+u2vtTMFerRpPJmUXXC+E2ojsJgyYbzyH+00W/KrbhnCNSy6HuMLt0g5PttuO+yx0rnOVKpgKU9FbuJo15xPoqCoa9ocxwc06nNIcD2jQlLr59oKmeI50DpGH7Tc5t+vYe1XHB+EGtaQJWRzDaSWxyd7dB9lc6rydOOcWn6FiOJT1RqV17dV3CcuKeaTii7i5tAMTrXuRcAEaNNxa9rqwXXPnCUHaSsWE1LQ7QvAV6tDIzK4KWzV5mLBkbkJNwToxrwxIBk5q4LE+4lecQhkjzGuHRKSMC5NOhm5GOhSD6dTBp1w6nCyZuQclMm76ZT74E2lp1m5m5CGnXEtCHAggEEWIO3oUq6Bc8Ss3FzOZYJMNqM9lzA86W/wBPWNh26lpOC4myaNrmG4cNB/e1M8Qwts0bmPFw4WPxHSqRQVEuGVOY+7oXG994+230htH9lda+Lj/Wv8l7lZvm32cC55W5FMqm58dmzAaHbJAPov8AcdiyqpoXRvLJGlrmmxadYW6YbXNkYHNIIIuCNRB2qPynySjq2X5srRyJP6Xb2+XnnB450vknpwNKtHazjqYvxS9Easf8k1WcWmM3Gs3aB1gk6U8g4PJ3ay1v4r+DR712ni6K1kvMqKnJ7ipWXQcr5T8GR+nJ3MPvcpOn4M4hzi8+y3yaq8uUcOt9/A2VCb3GYg3XvFHd7vNbBBkFTt+rB6XOc7zKkafJiFnNjYOpjfgoJcq010YvgbrDS3sxOLDZHc1pPUC79N1IQZJVLtUTu0Zv6rLamYe0JRtK0bFDLlWb6MVxN1hVvZkdNwf1DtYa3rcPJoKlKbg3d9J47A4+9q0wRjcF7ZV5coV5b7eBusPBFEpuDeMc4uPYweYKlKfIaFv0T2vd5NICtCFBLE1payZIqcFuISDJSBuqOMfgBPeRdPW4W0Cw0dWjwT5eFQSblqzdJLQ+cuEJ5ixioLDYtdHYj/wRreckcXNTRQyu5zmWcd7mktJ7bX7VhHCS2+MVVvts/wBiNbFwfs4rD4WnXml1vWcSPCy7uOS+FpPfZcCpSvzsi3L26RZIlQ5cMtnlkZq9QsGTkhFl0iyA4siy6siyA4IXJCUXJQCZauC1LELghZAg5iRfGnZaknNQyMHxJMsT17Ei5iAbFii8ewJtREWu0HW121rt6m8xclizGTi7rUw0mrMzbJ/HX0M5hqNDL9jL/THoH++9arR1Qe0EG91UMrcmRUR5zdEjOad/oHoPgq/kZlS6nfxFRcNvmtJ+qdfmO6N27q1XqtNYmHO0+kukvqvv968ZOm9mWm41gQgm5CUDAkqaYOFwllzCwFkLy68Lwsg6QknVAGspGbE2NF3EAbybDvKAdr1V6py2pma5mX3NOee5l1F1PCRCOY2R3SG5oPa8hTRo1JdGL8jRzitWXW65LwqCMt6iX5ilc7pu53gxp8121uKy6o2xjpDR+txPgpPhZrpWXe0a87HdmXh1QBtSE+JsaLucAN5Nh3lVNmRVdJ89VZvQ17vJgYE4g4LYr3lle87wGjxdnFZ5qmulPyTfsNuT0iP6nLamb9cwnc0557mXUXVcIkY5jJHfhzAfbIU5S5CUjPqy71nuI7r28FKU2Dwx/NxRt9VjR4gLH8Bbm/Je4+d9RjEGTctbiElQ6NzWPcHatQDWttnaieT+9uq0FEWgC1gAAANgA0BTZiC84pZr4iVayeSSskIQUb9ojG1K2XYYvbKuSHKF6QhDIWXi9QgPEL1eIDyy8sukIDghckJQheZqASIXDmpfNXJYgGrmpF7U/MS5NOgI/NXmapD+EXopAgItzFS8tclc8GaJvLA5TR9YB7wtKFKNyHUjSLWCkpVZUpqcTScVJWZl2ReXAibxdS7ktHIkIJ0D6DrAm+4/szlTwlQjmiR3Uyw73lqmTwf0heXmMkuNyM5wbc69AIUlSZM00fMgiHTmAnvOlWKk8NKW0ovPdkkRxVRK10UX/mBNIbQUzndNy7wY0+a7bLi03NiEYO9oH+64+S0hrANAFhuC6WnO010aa8W2Z2JPWRnUeRmIS/PVWYNwe7yjDR4p1DwVRk3mmc89DR5vLir2hPiai6Nl3JIzzUd+ZWqbg9o2a2Of6z3eTbBS1LgNPH83BG3pDG377XT9CilVnLpNvxNlGK0R4AvUIUZsCEIQAhCEAIQhACEIQHi8KEIAQhCGQQhCA8KEIQAhCEAFCEIYBCEIZPUIQhgEIQsA9C9QhZAIQhACEIQAhCEAIQhACEIQAhCEAIQhACEI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data:image/jpeg;base64,/9j/4AAQSkZJRgABAQAAAQABAAD/2wCEAAkGBhQSEBUUEBMVFRQUFBUVFBAWFRUUFA8UFBAVFhQQFBQXGyYeFxkjGhUUHy8gJScpLCwsFR4xNTAqNSYrLCkBCQoKDgwOGg8PGjElHyQqKS0sKSksLCkpLCwsKSkrMCwvLTIuLiwqLDUsLCwsLCksLCwpKSktKSwsKSwvNCksLP/AABEIALEBHAMBIgACEQEDEQH/xAAcAAABBQEBAQAAAAAAAAAAAAAAAwQFBgcCAQj/xABHEAABAwIBBgoFCgUCBwAAAAABAAIDBBEFBhIhMUFRBxMiMmFxgZGhsWJyksHRIzNCQ1JTgqKy8BQWwuHxJLMVFzRjc4PS/8QAGwEBAAIDAQEAAAAAAAAAAAAAAAMEAQIFBgf/xAA6EQACAQIDAwoEBAUFAAAAAAAAAQIDEQQhMRJBsQUTMlFhcYGRodEUIsHwFUJy4SNSYpKiM4LC4vH/2gAMAwEAAhEDEQA/ANxQmMuNQi3yjXXNuSQ7YTc2OrQk5MaF9Dbiw03t4WVapiqNPpS+plprUkkKMGNja094SrMVDtQPbYaSonyhhkr7Xo+FjCzyQ+QkOPd9jxCOPP2PELPx1Lt/tl7G2yxdCQNSRrae8KLjyugOp47bjzClhiIzTcVJ26oS9iOcow6TS72ibQo6LHYnanNP4m/FOW1l9QJ6rFYeKprW6/2y9jZNS0fqOEJH+I9Fy4hxFjnZocM77J0HuWI4yi2o7Wb68uJtsscoQhWjUEIQgBCEIAQhCAEIQgBCEIAQhCAEIQgBCEIAQhCAEIQgBCEIDNMMHyLwdbZyOzMIsp2SWwad7B71C0gsapv2ZmnvkspCpf8AJxn0SO6y8viVaMv0r0k19SzjM5t/fWLfxCeULrkesfAKv8ep3B9Iaehx/NZcyl89WEf6l7lelq+4cYhi743WaRq2i6jn5Uyja32U3x2b5V3RYeCr9VU2UVfFV3Xnszdru2b6yZpJExiGVspY5t22cC02bpsRY2PUp/J6ibHTtErWm4znZwBsTpOvcNHYqLhMPHTsbsLtPqt0nyt2q25aYlxNG4A2dJyB28493mvccmU6kcLCM5Nym9rN3y0Xpn4nInNbc6r0irLi/Yl/4aik1CnPUWDyK5/leldzW26WyO+KxJ0qG1jhqc4dRIXd+HktJs5qx0JdKkvvwNu/llo5k07eqS/mE2qMk3OcHGocSNRc0E6NWkEXWRw49O3mzSDqe74p/T5Y1Y1VEnab+ahqYZzVptSXak+NyWOLpboNdza9jWP4asbqmif60Zb+lHH1jdcUL/Ve5v6gs8pcuqv72/W1h9ykocvqnbmHrZ8CE5qXVHhwJliae5yXjfjctP8ANzY5RFVxmBztLXOIdG8XtoeP2Nqnwb6lmONZRmrhMU8UZ2te3ODo3bHtNz/fUrjkRSPjoo2yOLtZbfWGE8kd2nqIUVWkox2tH1FjD4hzm4arr0fjuJ5CEKqXwQhCAEIQgBCEIAQhCAEIQgBCEIAQhCAEIQgBCEIDOgLVFWN7Wv7rO96cVh/07DucR5/BJSj/AFso+3Tn9IHuSshvSnof5/5Xm8bHKa/pn6STLWIzcX2LgiKdKrXgg5DfUHjpVQkV0w5tm9TWjuauNyar4mF9136MiSsmVnGZvlH+sfgq3WzqVxSe5J3knxUFnZz+rSez9hYwdB4isorWT4mteoqcHJ7i45DUGl0h2AMHXrcfJQnCTiufUNiB0RN0+s7SfCyuuExCmpAX6M1he/rtnO+CxzEq4yyvkdre4uPaV9Ow8U6ja0WS4cDz2Lk6dCNPe83x4iLpUnxiRfIuYrucGtFyTYDerjkkrs5sINuyHIkS0T1ecjsj2yCzwM0aDJmMcXP2hucDZo1fsq3R5AQDa7sbEPJi5X4ht5whddd7HoFyPsWVSok96s3bsMppnJ+wrTm5FQDbJ7TR5NSrckYBsef/AGO9xWPjKn8n+X7En4bS31H/AG/9ihYBh3HztYdDdbzqswa9PToHatT/AIlgFs5o6LgWUaMlqfawnrkk/wDpKNyapx9U3tLj5lQ1a1Wo9EvF+xaw+GoUU/mbv2JfUeHEIxrkZ7Tfik3YvCNcrPaCTGAU/wBzH7IPmlW4TCNUUfsN+Ci/idnqWP4Xb6CtNWMkF43tcN7SDbuSyzXLRj8OrY6un5MctmyMGhhe0aiBo5TR3sJ2rQsPrWzRMkZzXtDh2jUtadVyk4S1RtVoqMVUi7p+j6hwhCFOVwQhCAEIQgBCEIAQhCAEIQgBCEIAQhCAz+qFq+L0onN/UvYv+mk6M0/pRjGiqpnek9v770Qj5OobuB8C74LhYuN5NfrXnBP6Fmt0IPs+rIgaSBvIHeVcw+0bz0O8AqXh+maMem3zurbWutTPO8HxK4OAWzOcuqEjVaeJQ8TlXmTFFxs7b6i659VmnxNgmWKy6SrdkJQZrXPPQwHq0uPaT4Lt8hUbOVZ/lWXe8uFyji3tyjT63d9y+0K8IuKcVScWDypTm/hGl3uWRyyq08I+L8bVloPJiGYPW1u8dHYqTNKvbUY7FNeZwsTLnaze5ZeR1JMrlkVk26RwJ0OcLk/dRnb6zv3tVeyYwYzSBxbdodZrfvH7B1DWf8rcsn8GEEdtbjpe77TvgNi5OMrurLmY6fm9vc73J2FVCPxE1n+Vf8vbzJDD6NsbA1osGiwCkGvULj+Ox0kLpJDq1N2uOwBYnieXdXI9zhM9gcSQxpsGjcFSnXVJ7KR2MNgZ4q8r2XWz6GMg2pN1awa3tH4gvmWfH53c6eU/jd8UyfVuOtzj1knzWvxUnuL65GW+fp+59OTZSUzOdPEOt4TGXL6hbrqYz1G/kvm5rk7gT4ib6jf8JorWT9DfX8JdENUhd6rCUi7hNg+iyQ9gCx+kYrHgOCyVMgZEOlzjzWD7Tj+7rV1qjyRDPB0IZv1ZbsUx4YlE6lZA4mSxD84fJFpBEurQAfO21XLBMMFPTxwg34tobffvKTwLAY6WPNjF3HnyHnPPuG4f5UkrVOm09qbuzlVqsWtimrRvfxBCEKcrAhF14Hg6igPUIQgBCEIAQhCAEIQgBCEIAQhCAz/KXQ6B26e3fb4JWBvykzd4f4kn+pI5VH5AO3SMd3gpzAf9Q70h5sauRiV/EX6l6potVM6UfH79SBwf59nRnHuYVZcYktS9eb8VW8FH+ocPstf5ge9TGVcubA0dPk3+689hlalVl2RXmzRaIokpzpd9tPdqHfZaNC8UlEXO+rjLj0utfxcVScl6PjagX1Z2cepmr8xCk+FLFsynZCDpkOc71W/E+S9jybh9ihTp/wA3zP6enE5NSpZ1KvV8q++/gZhXVZc5znHS4knrJuU3oKN08gYNA1ud9hu09e5ISkucGtF3E2AGsk6gtQyAySAAc8XAILjslkH9DfE9q6OMxLgtiHSenZ2mnJ2DVR7c+ite3sLHkZk2ImNeW2ObZjPu2dPpHWf8q0Vla2GNz3kNa0XJQHBrbnQANe7pWQ8IWWRqHmKI/JMOk/eOG3qXHnJUY2Wv3meko0ZYqp1Jei6iJyzysdWTE6RG3QxnR9o9Kq8kq8mmTKSdVIwbzZ6DajTiox0Qu6Vc8YmweSbDSTqA037FYcJyPmmIGkOOqMNL323kCwb2kK3Tw86nRRhVb5kbGVI0jVbqDglnNrtf1ucyPwGeVYqHgoLec6NvtyHxIHgplhGulJLxvwuQVMXSWslx4EDknkzJVyZrBZotnykclg97tw92la/h1LT0cQY1zGga3Oc0Oebc5x2lQFJkOGsDDUTZg08WwiNlzrNmj3p7DkdSt1xZ53vLpO3lEqanSpQ33fccbEVoVH0nbqS/f6DyfLSkb9e1x3Nu49wSP84B3zNPPJ08WWg9rrBPqegjYLMja3qaB5JwFLtR3Lzf/hV2qa0j5v2sRIxWsfzKZkfTJIPJl16KWsfz6iNg3MjufacfcpYFegpznUkY522iS8L8bkV/Lmd87PPJvGeGD8gB8VnmXs0uFV1PNSPeI5WHOjc9z2OfG/lAhx2te3uK1nOVE4ZMN43DxIOdBKx/4X/JuHe9p/CpKNSW2k9CfD1pc4lJ3TytuLtg2KNqYI5mc2Rodbcdrew3HYnqqXBdG5uGRZ20vI9UvNlbVpViozcVuZBXgoVJRWibBCEKMhBCEIAQhCAEIQgBCEIDPsoG3o3dDYz3EBd08ny0Z+0xp72H4LrExelkHoO/K8n3JpRPuKd3/bYO64965OKykn+h/wCX7luX+j4v6CGDRWqZ+g5vfIfgu8uprMYOg+J/sl6CO1TP0yt/SXe9RmWkmdOxo2NBt030DvIXLw2HdTapr81RR8lcq1KnN09rqTH+RFDmsc/fyR1N1ntJPcs64Q8a46rkIPJZyG9TdZ77rUKycUlCSNbWWHS86L95JWPYThTqqfVnNDtX3j9eaegaz0da9kqkaalV3aL24HN5mVRwoLXV+/Elshcl3SvD3aC4Xv8Adxn6XrO1DoWz0NM2Nga0WAFgNwCjcCwkQR21k6XO+07f1blFZaZVcQzi4z8o4aT92Dt61y5z2b1amr+7I7tOltWo0tF9tsjOEDLDQYIXdEjx+gLKKqoT3FKzQblQcUEk7rRi9za+zq6T0BVKNOeInc7sVGhBU4CM9Sn2FZPSzkWBaDqNiXO9Vg0nr0BXXJbgxJIfN4gX7G6m9ZuegLUcHydjhHJaL7TrLus6yuvCjTp9LN9S08/bzKVTERjrm+paeft5lJyW4NM2xcM3ebgyHrdqaOhvetGwnA44QAxoFtOjfvO89KexMASoeFvOq5K27qWhz62InVyenVuFlyUnxwTeoxFjBd72t6yB5qNRb0K6hJ5JDu6M5VXEeESihvn1DbjY03Pcq3XcNUANoIpJTvtmjxspVQlvy78iZYapvVu/I04vXJlWRR8IuI1Ls2lpgOx0hHWGjR3qRpckMWqdNTU8S0623AdbcGsue9wW3NRj0mbcxCPSl5faNCqcYijF3yNb1kKGm4QaUHNY8yO2NjaXk9AzQU1w7gopWkOqHy1DvTcQ3uBzvzK3YdhcMAtBEyMei0AnrOs9qxtU1ormrlRjomyEp8TqpvmqVzAfpzkRi2/N0v8Ayp7/AMAfK0tqpGua7nRMbZp6C53OHYFNhy9zljnHuyI+ea6KscwQhjQ1oAAFgBqC7RdCjIdQQhCAEIQgBCEIAQhCAEIQgM8Nc10Ls67M9sjQ14zHXINm2O25TLDJbwQHdnDukGhXOWia7WB4KGdkhA25jbxZOgllgT1krn4mlKpH5dbfVP6FjnFsOPbf0YwfWMjq7ONi9wI12uY2tFzqFyFHYxYVrZHHkNc3OHUNB7Cb9ieYnki5+uUu0Wzn2c7quLJjiGFzHZf0idJsNZXMksTQnelH80nfJ6q3hkQuMaitPTIQ4RsS5LIWnZnut06G+89qb8GbYyJLCz4yAPUcL36y4OuepQ2K4PO46RqAaLm+hosAk8m5JKGcyyfNljmvF9J2st05wHeV6mrzXMra1Wfjv7Dn4Z1+flZZSy7bbu00bKXKNtLFfW92hjd5+0egLH8RxRz3F7zdzjclc49lC+okc83JOoAGzRsaFBSiR2ppXDnCdeV3puPWUnDDRtf5t4rJK18jQ/mlwB6ASAT0rYMncnYoQM1ovqzjr/sOgLFv+FSHWPArZ8LxtjaeN8rg27Gk3NuVmjO8broUVKMdhehVrVpVHaJboLBOhUALNsT4U4Y7iK8h8Pj5KnYrwkVM1wHZjd183+57VajRt03bj5ESw/8AO0uPl7m04llZBCDnyAEbL3Pds7VSMb4X2tuIW3O8/v4rLX1uebyynqaL+J+CcQ0AlDjTgu4toLmnS4gk8oWGnVqV3Dww8p7N/FrI2nOlRjeEdp9uXoS9fwkVstw2QsB2DQooMmqDeaoFvTla0fmPuTCy9C7f4ct8/JWKEuVqjySt2bvSxZMOyfoW6aitj6Wxsmmd35ob4lWigxrBafVHNMRtdHo9klre8FZoF0E/C6O9v09irLHVH2Gxs4ZaZgzYaaUNGpvyUbe5pK5dw0X5lL7UvwYskYnEbk/DMMvy+rIXXm95pr+F6oPNhhHXnu/qCbycKNa7U6NvVGP6iVRYpE8jeFn4OhHSCI3Vm95eMM4U6lh+WayYdXFu7C0W/KrdhfCXSy2Dy6F2545PttuO+yx8L2ygq4ChU0Vu4zGvOJ9DQVjXtzmOa5p1OaQ4HtGhKiRfPdHiMkLs6J7mHe1xbfrtrVpwvhOqGWEzWyjeeQ/2m6PBc6pyZUjnB39CxHExeprgeus9VHC+EWllsHudC7dIOT7bbjvsrNT1DXtDmODmnU5pDge0aFzp0p08pKxYjKMtGOQ5dJMLoFRmx0heXRdDB6hCEAIQhARrgk3NS5C5IWljI1fEkJKUFPnBJuCWMEXJh7dyj6/BI3jlMabari9lPPakHsR5m8cs0VKTJaLYwdyRdkwzYAra6FJOgWNlEqmyozZNNsdFukawqtimQGcbiWTqJBHktSfCms1KCpIPZ0N1UayuYvU5BSN1OJUdLkq9uxbXNQDcmUuFg7FMmuoypLqMaODuGxWng8hLah4I1xjwePirhLgDTsUBiWGSUkoniuWDQ9mwDR3Dp2FTU4Kq9hOz3d/UaVKijG9h/lTkFxrTNSt5et8Q1Sb3M9Lo29evO3REGxFiNY3Lc8nMVZNGHMOg6xtadrT0phljkC2pBlgAbNrI1Cbr3O6du3er+D5RlTfNVvPq7Gc+tRUvmgY4IkqyJOZqBzXFrgQ4GxaRYgjYQhtGV3XK5RscNjCUDEqyjSgpVpcCDU4hcV6KZKNgS5gVY5KXKSDCuhda2B1pXQXIcvc5ZNRRqdUVbJC7OhkfGd7HFt+u2vtTMFerRpPJmUXXC+E2ojsJgyYbzyH+00W/KrbhnCNSy6HuMLt0g5PttuO+yx0rnOVKpgKU9FbuJo15xPoqCoa9ocxwc06nNIcD2jQlLr59oKmeI50DpGH7Tc5t+vYe1XHB+EGtaQJWRzDaSWxyd7dB9lc6rydOOcWn6FiOJT1RqV17dV3CcuKeaTii7i5tAMTrXuRcAEaNNxa9rqwXXPnCUHaSsWE1LQ7QvAV6tDIzK4KWzV5mLBkbkJNwToxrwxIBk5q4LE+4lecQhkjzGuHRKSMC5NOhm5GOhSD6dTBp1w6nCyZuQclMm76ZT74E2lp1m5m5CGnXEtCHAggEEWIO3oUq6Bc8Ss3FzOZYJMNqM9lzA86W/wBPWNh26lpOC4myaNrmG4cNB/e1M8Qwts0bmPFw4WPxHSqRQVEuGVOY+7oXG994+230htH9lda+Lj/Wv8l7lZvm32cC55W5FMqm58dmzAaHbJAPov8AcdiyqpoXRvLJGlrmmxadYW6YbXNkYHNIIIuCNRB2qPynySjq2X5srRyJP6Xb2+XnnB450vknpwNKtHazjqYvxS9Easf8k1WcWmM3Gs3aB1gk6U8g4PJ3ay1v4r+DR712ni6K1kvMqKnJ7ipWXQcr5T8GR+nJ3MPvcpOn4M4hzi8+y3yaq8uUcOt9/A2VCb3GYg3XvFHd7vNbBBkFTt+rB6XOc7zKkafJiFnNjYOpjfgoJcq010YvgbrDS3sxOLDZHc1pPUC79N1IQZJVLtUTu0Zv6rLamYe0JRtK0bFDLlWb6MVxN1hVvZkdNwf1DtYa3rcPJoKlKbg3d9J47A4+9q0wRjcF7ZV5coV5b7eBusPBFEpuDeMc4uPYweYKlKfIaFv0T2vd5NICtCFBLE1payZIqcFuISDJSBuqOMfgBPeRdPW4W0Cw0dWjwT5eFQSblqzdJLQ+cuEJ5ixioLDYtdHYj/wRreckcXNTRQyu5zmWcd7mktJ7bX7VhHCS2+MVVvts/wBiNbFwfs4rD4WnXml1vWcSPCy7uOS+FpPfZcCpSvzsi3L26RZIlQ5cMtnlkZq9QsGTkhFl0iyA4siy6siyA4IXJCUXJQCZauC1LELghZAg5iRfGnZaknNQyMHxJMsT17Ei5iAbFii8ewJtREWu0HW121rt6m8xclizGTi7rUw0mrMzbJ/HX0M5hqNDL9jL/THoH++9arR1Qe0EG91UMrcmRUR5zdEjOad/oHoPgq/kZlS6nfxFRcNvmtJ+qdfmO6N27q1XqtNYmHO0+kukvqvv968ZOm9mWm41gQgm5CUDAkqaYOFwllzCwFkLy68Lwsg6QknVAGspGbE2NF3EAbybDvKAdr1V6py2pma5mX3NOee5l1F1PCRCOY2R3SG5oPa8hTRo1JdGL8jRzitWXW65LwqCMt6iX5ilc7pu53gxp8121uKy6o2xjpDR+txPgpPhZrpWXe0a87HdmXh1QBtSE+JsaLucAN5Nh3lVNmRVdJ89VZvQ17vJgYE4g4LYr3lle87wGjxdnFZ5qmulPyTfsNuT0iP6nLamb9cwnc0557mXUXVcIkY5jJHfhzAfbIU5S5CUjPqy71nuI7r28FKU2Dwx/NxRt9VjR4gLH8Bbm/Je4+d9RjEGTctbiElQ6NzWPcHatQDWttnaieT+9uq0FEWgC1gAAANgA0BTZiC84pZr4iVayeSSskIQUb9ojG1K2XYYvbKuSHKF6QhDIWXi9QgPEL1eIDyy8sukIDghckJQheZqASIXDmpfNXJYgGrmpF7U/MS5NOgI/NXmapD+EXopAgItzFS8tclc8GaJvLA5TR9YB7wtKFKNyHUjSLWCkpVZUpqcTScVJWZl2ReXAibxdS7ktHIkIJ0D6DrAm+4/szlTwlQjmiR3Uyw73lqmTwf0heXmMkuNyM5wbc69AIUlSZM00fMgiHTmAnvOlWKk8NKW0ovPdkkRxVRK10UX/mBNIbQUzndNy7wY0+a7bLi03NiEYO9oH+64+S0hrANAFhuC6WnO010aa8W2Z2JPWRnUeRmIS/PVWYNwe7yjDR4p1DwVRk3mmc89DR5vLir2hPiai6Nl3JIzzUd+ZWqbg9o2a2Of6z3eTbBS1LgNPH83BG3pDG377XT9CilVnLpNvxNlGK0R4AvUIUZsCEIQAhCEAIQhACEIQHi8KEIAQhCGQQhCA8KEIQAhCEAFCEIYBCEIZPUIQhgEIQsA9C9QhZAIQhACEIQAhCEAIQhACEIQAhCEAIQhACEIQ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067" y="5193183"/>
            <a:ext cx="1119017" cy="792113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206806" y="5800630"/>
            <a:ext cx="7322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 Narrow" panose="020B0606020202030204" pitchFamily="34" charset="0"/>
              </a:rPr>
              <a:t>Dicionario</a:t>
            </a:r>
            <a:r>
              <a:rPr lang="en-US" dirty="0" smtClean="0">
                <a:latin typeface="Arial Narrow" panose="020B0606020202030204" pitchFamily="34" charset="0"/>
              </a:rPr>
              <a:t> da Real Academia </a:t>
            </a:r>
            <a:r>
              <a:rPr lang="en-US" dirty="0" err="1" smtClean="0">
                <a:latin typeface="Arial Narrow" panose="020B0606020202030204" pitchFamily="34" charset="0"/>
              </a:rPr>
              <a:t>Galega</a:t>
            </a:r>
            <a:r>
              <a:rPr lang="en-US" dirty="0">
                <a:latin typeface="Arial Narrow" panose="020B0606020202030204" pitchFamily="34" charset="0"/>
              </a:rPr>
              <a:t>. </a:t>
            </a:r>
            <a:r>
              <a:rPr lang="en-US" dirty="0">
                <a:latin typeface="Arial Narrow" panose="020B0606020202030204" pitchFamily="34" charset="0"/>
                <a:hlinkClick r:id="rId3"/>
              </a:rPr>
              <a:t>http://</a:t>
            </a:r>
            <a:r>
              <a:rPr lang="en-US" dirty="0" smtClean="0">
                <a:latin typeface="Arial Narrow" panose="020B0606020202030204" pitchFamily="34" charset="0"/>
                <a:hlinkClick r:id="rId3"/>
              </a:rPr>
              <a:t>www.realacademiagalega.org/dicionario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endParaRPr lang="es-E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361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s-ES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Estatísticas</a:t>
            </a:r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paranormais</a:t>
            </a:r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/>
            </a:r>
            <a:b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es-ES" sz="4000" b="1" dirty="0" smtClean="0">
                <a:solidFill>
                  <a:srgbClr val="6699FF"/>
                </a:solidFill>
                <a:latin typeface="Arial Narrow" panose="020B0606020202030204" pitchFamily="34" charset="0"/>
              </a:rPr>
              <a:t>… </a:t>
            </a:r>
            <a:r>
              <a:rPr lang="es-ES" sz="4000" b="1" dirty="0" err="1" smtClean="0">
                <a:solidFill>
                  <a:srgbClr val="6699FF"/>
                </a:solidFill>
                <a:latin typeface="Arial Narrow" panose="020B0606020202030204" pitchFamily="34" charset="0"/>
              </a:rPr>
              <a:t>habelas</a:t>
            </a:r>
            <a:r>
              <a:rPr lang="es-ES" sz="4000" b="1" dirty="0" smtClean="0">
                <a:solidFill>
                  <a:srgbClr val="6699FF"/>
                </a:solidFill>
                <a:latin typeface="Arial Narrow" panose="020B0606020202030204" pitchFamily="34" charset="0"/>
              </a:rPr>
              <a:t> </a:t>
            </a:r>
            <a:r>
              <a:rPr lang="es-ES" sz="4000" b="1" dirty="0" err="1" smtClean="0">
                <a:solidFill>
                  <a:srgbClr val="6699FF"/>
                </a:solidFill>
                <a:latin typeface="Arial Narrow" panose="020B0606020202030204" pitchFamily="34" charset="0"/>
              </a:rPr>
              <a:t>hainas</a:t>
            </a:r>
            <a:endParaRPr lang="es-ES" b="1" dirty="0">
              <a:solidFill>
                <a:srgbClr val="6699FF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597352"/>
            <a:ext cx="9144000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72008" y="6597352"/>
            <a:ext cx="903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 Narrow" panose="020B0606020202030204" pitchFamily="34" charset="0"/>
              </a:rPr>
              <a:t>Rosa M. </a:t>
            </a:r>
            <a:r>
              <a:rPr lang="es-ES" sz="1400" dirty="0" err="1" smtClean="0">
                <a:latin typeface="Arial Narrow" panose="020B0606020202030204" pitchFamily="34" charset="0"/>
              </a:rPr>
              <a:t>Crujeiras</a:t>
            </a:r>
            <a:r>
              <a:rPr lang="es-ES" sz="1400" dirty="0" smtClean="0">
                <a:latin typeface="Arial Narrow" panose="020B0606020202030204" pitchFamily="34" charset="0"/>
              </a:rPr>
              <a:t> </a:t>
            </a:r>
            <a:r>
              <a:rPr lang="es-ES" sz="1400" dirty="0" err="1" smtClean="0">
                <a:latin typeface="Arial Narrow" panose="020B0606020202030204" pitchFamily="34" charset="0"/>
              </a:rPr>
              <a:t>Casais</a:t>
            </a:r>
            <a:r>
              <a:rPr lang="es-ES" sz="1400" dirty="0" smtClean="0">
                <a:latin typeface="Arial Narrow" panose="020B0606020202030204" pitchFamily="34" charset="0"/>
              </a:rPr>
              <a:t>						</a:t>
            </a:r>
            <a:r>
              <a:rPr lang="es-ES" sz="1400" dirty="0" err="1" smtClean="0">
                <a:latin typeface="Arial Narrow" panose="020B0606020202030204" pitchFamily="34" charset="0"/>
              </a:rPr>
              <a:t>Xornadas</a:t>
            </a:r>
            <a:r>
              <a:rPr lang="es-ES" sz="1400" dirty="0" smtClean="0">
                <a:latin typeface="Arial Narrow" panose="020B0606020202030204" pitchFamily="34" charset="0"/>
              </a:rPr>
              <a:t> do </a:t>
            </a:r>
            <a:r>
              <a:rPr lang="es-ES" sz="1400" dirty="0" err="1" smtClean="0">
                <a:latin typeface="Arial Narrow" panose="020B0606020202030204" pitchFamily="34" charset="0"/>
              </a:rPr>
              <a:t>Ensino</a:t>
            </a:r>
            <a:r>
              <a:rPr lang="es-ES" sz="1400" dirty="0" smtClean="0">
                <a:latin typeface="Arial Narrow" panose="020B0606020202030204" pitchFamily="34" charset="0"/>
              </a:rPr>
              <a:t> da </a:t>
            </a:r>
            <a:r>
              <a:rPr lang="es-ES" sz="1400" dirty="0" err="1" smtClean="0">
                <a:latin typeface="Arial Narrow" panose="020B0606020202030204" pitchFamily="34" charset="0"/>
              </a:rPr>
              <a:t>Estatística</a:t>
            </a:r>
            <a:endParaRPr lang="es-ES" sz="1400" dirty="0">
              <a:latin typeface="Arial Narrow" panose="020B0606020202030204" pitchFamily="34" charset="0"/>
            </a:endParaRPr>
          </a:p>
        </p:txBody>
      </p:sp>
      <p:sp>
        <p:nvSpPr>
          <p:cNvPr id="3" name="AutoShape 2" descr="data:image/jpeg;base64,/9j/4AAQSkZJRgABAQAAAQABAAD/2wCEAAkGBhQSEBUUEBMVFRQUFBUVFBAWFRUUFA8UFBAVFhQQFBQXGyYeFxkjGhUUHy8gJScpLCwsFR4xNTAqNSYrLCkBCQoKDgwOGg8PGjElHyQqKS0sKSksLCkpLCwsKSkrMCwvLTIuLiwqLDUsLCwsLCksLCwpKSktKSwsKSwvNCksLP/AABEIALEBHAMBIgACEQEDEQH/xAAcAAABBQEBAQAAAAAAAAAAAAAAAwQFBgcCAQj/xABHEAABAwIBBgoFCgUCBwAAAAABAAIDBBEFBhIhMUFRBxMiMmFxgZGhsWJyksHRIzNCQ1JTgqKy8BQWwuHxJLMVFzRjc4PS/8QAGwEBAAIDAQEAAAAAAAAAAAAAAAMEAQIFBgf/xAA6EQACAQIDAwoEBAUFAAAAAAAAAQIDEQQhMRJBsQUTMlFhcYGRodEUIsHwFUJy4SNSYpKiM4LC4vH/2gAMAwEAAhEDEQA/ANxQmMuNQi3yjXXNuSQ7YTc2OrQk5MaF9Dbiw03t4WVapiqNPpS+plprUkkKMGNja094SrMVDtQPbYaSonyhhkr7Xo+FjCzyQ+QkOPd9jxCOPP2PELPx1Lt/tl7G2yxdCQNSRrae8KLjyugOp47bjzClhiIzTcVJ26oS9iOcow6TS72ibQo6LHYnanNP4m/FOW1l9QJ6rFYeKprW6/2y9jZNS0fqOEJH+I9Fy4hxFjnZocM77J0HuWI4yi2o7Wb68uJtsscoQhWjUEIQgBCEIAQhCAEIQgBCEIAQhCAEIQgBCEIAQhCAEIQgBCEIDNMMHyLwdbZyOzMIsp2SWwad7B71C0gsapv2ZmnvkspCpf8AJxn0SO6y8viVaMv0r0k19SzjM5t/fWLfxCeULrkesfAKv8ep3B9Iaehx/NZcyl89WEf6l7lelq+4cYhi743WaRq2i6jn5Uyja32U3x2b5V3RYeCr9VU2UVfFV3Xnszdru2b6yZpJExiGVspY5t22cC02bpsRY2PUp/J6ibHTtErWm4znZwBsTpOvcNHYqLhMPHTsbsLtPqt0nyt2q25aYlxNG4A2dJyB28493mvccmU6kcLCM5Nym9rN3y0Xpn4nInNbc6r0irLi/Yl/4aik1CnPUWDyK5/leldzW26WyO+KxJ0qG1jhqc4dRIXd+HktJs5qx0JdKkvvwNu/llo5k07eqS/mE2qMk3OcHGocSNRc0E6NWkEXWRw49O3mzSDqe74p/T5Y1Y1VEnab+ahqYZzVptSXak+NyWOLpboNdza9jWP4asbqmif60Zb+lHH1jdcUL/Ve5v6gs8pcuqv72/W1h9ykocvqnbmHrZ8CE5qXVHhwJliae5yXjfjctP8ANzY5RFVxmBztLXOIdG8XtoeP2Nqnwb6lmONZRmrhMU8UZ2te3ODo3bHtNz/fUrjkRSPjoo2yOLtZbfWGE8kd2nqIUVWkox2tH1FjD4hzm4arr0fjuJ5CEKqXwQhCAEIQgBCEIAQhCAEIQgBCEIAQhCAEIQgBCEIDOgLVFWN7Wv7rO96cVh/07DucR5/BJSj/AFso+3Tn9IHuSshvSnof5/5Xm8bHKa/pn6STLWIzcX2LgiKdKrXgg5DfUHjpVQkV0w5tm9TWjuauNyar4mF9136MiSsmVnGZvlH+sfgq3WzqVxSe5J3knxUFnZz+rSez9hYwdB4isorWT4mteoqcHJ7i45DUGl0h2AMHXrcfJQnCTiufUNiB0RN0+s7SfCyuuExCmpAX6M1he/rtnO+CxzEq4yyvkdre4uPaV9Ow8U6ja0WS4cDz2Lk6dCNPe83x4iLpUnxiRfIuYrucGtFyTYDerjkkrs5sINuyHIkS0T1ecjsj2yCzwM0aDJmMcXP2hucDZo1fsq3R5AQDa7sbEPJi5X4ht5whddd7HoFyPsWVSok96s3bsMppnJ+wrTm5FQDbJ7TR5NSrckYBsef/AGO9xWPjKn8n+X7En4bS31H/AG/9ihYBh3HztYdDdbzqswa9PToHatT/AIlgFs5o6LgWUaMlqfawnrkk/wDpKNyapx9U3tLj5lQ1a1Wo9EvF+xaw+GoUU/mbv2JfUeHEIxrkZ7Tfik3YvCNcrPaCTGAU/wBzH7IPmlW4TCNUUfsN+Ci/idnqWP4Xb6CtNWMkF43tcN7SDbuSyzXLRj8OrY6un5MctmyMGhhe0aiBo5TR3sJ2rQsPrWzRMkZzXtDh2jUtadVyk4S1RtVoqMVUi7p+j6hwhCFOVwQhCAEIQgBCEIAQhCAEIQgBCEIAQhCAz+qFq+L0onN/UvYv+mk6M0/pRjGiqpnek9v770Qj5OobuB8C74LhYuN5NfrXnBP6Fmt0IPs+rIgaSBvIHeVcw+0bz0O8AqXh+maMem3zurbWutTPO8HxK4OAWzOcuqEjVaeJQ8TlXmTFFxs7b6i659VmnxNgmWKy6SrdkJQZrXPPQwHq0uPaT4Lt8hUbOVZ/lWXe8uFyji3tyjT63d9y+0K8IuKcVScWDypTm/hGl3uWRyyq08I+L8bVloPJiGYPW1u8dHYqTNKvbUY7FNeZwsTLnaze5ZeR1JMrlkVk26RwJ0OcLk/dRnb6zv3tVeyYwYzSBxbdodZrfvH7B1DWf8rcsn8GEEdtbjpe77TvgNi5OMrurLmY6fm9vc73J2FVCPxE1n+Vf8vbzJDD6NsbA1osGiwCkGvULj+Ox0kLpJDq1N2uOwBYnieXdXI9zhM9gcSQxpsGjcFSnXVJ7KR2MNgZ4q8r2XWz6GMg2pN1awa3tH4gvmWfH53c6eU/jd8UyfVuOtzj1knzWvxUnuL65GW+fp+59OTZSUzOdPEOt4TGXL6hbrqYz1G/kvm5rk7gT4ib6jf8JorWT9DfX8JdENUhd6rCUi7hNg+iyQ9gCx+kYrHgOCyVMgZEOlzjzWD7Tj+7rV1qjyRDPB0IZv1ZbsUx4YlE6lZA4mSxD84fJFpBEurQAfO21XLBMMFPTxwg34tobffvKTwLAY6WPNjF3HnyHnPPuG4f5UkrVOm09qbuzlVqsWtimrRvfxBCEKcrAhF14Hg6igPUIQgBCEIAQhCAEIQgBCEIAQhCAz/KXQ6B26e3fb4JWBvykzd4f4kn+pI5VH5AO3SMd3gpzAf9Q70h5sauRiV/EX6l6potVM6UfH79SBwf59nRnHuYVZcYktS9eb8VW8FH+ocPstf5ge9TGVcubA0dPk3+689hlalVl2RXmzRaIokpzpd9tPdqHfZaNC8UlEXO+rjLj0utfxcVScl6PjagX1Z2cepmr8xCk+FLFsynZCDpkOc71W/E+S9jybh9ihTp/wA3zP6enE5NSpZ1KvV8q++/gZhXVZc5znHS4knrJuU3oKN08gYNA1ud9hu09e5ISkucGtF3E2AGsk6gtQyAySAAc8XAILjslkH9DfE9q6OMxLgtiHSenZ2mnJ2DVR7c+ite3sLHkZk2ImNeW2ObZjPu2dPpHWf8q0Vla2GNz3kNa0XJQHBrbnQANe7pWQ8IWWRqHmKI/JMOk/eOG3qXHnJUY2Wv3meko0ZYqp1Jei6iJyzysdWTE6RG3QxnR9o9Kq8kq8mmTKSdVIwbzZ6DajTiox0Qu6Vc8YmweSbDSTqA037FYcJyPmmIGkOOqMNL323kCwb2kK3Tw86nRRhVb5kbGVI0jVbqDglnNrtf1ucyPwGeVYqHgoLec6NvtyHxIHgplhGulJLxvwuQVMXSWslx4EDknkzJVyZrBZotnykclg97tw92la/h1LT0cQY1zGga3Oc0Oebc5x2lQFJkOGsDDUTZg08WwiNlzrNmj3p7DkdSt1xZ53vLpO3lEqanSpQ33fccbEVoVH0nbqS/f6DyfLSkb9e1x3Nu49wSP84B3zNPPJ08WWg9rrBPqegjYLMja3qaB5JwFLtR3Lzf/hV2qa0j5v2sRIxWsfzKZkfTJIPJl16KWsfz6iNg3MjufacfcpYFegpznUkY522iS8L8bkV/Lmd87PPJvGeGD8gB8VnmXs0uFV1PNSPeI5WHOjc9z2OfG/lAhx2te3uK1nOVE4ZMN43DxIOdBKx/4X/JuHe9p/CpKNSW2k9CfD1pc4lJ3TytuLtg2KNqYI5mc2Rodbcdrew3HYnqqXBdG5uGRZ20vI9UvNlbVpViozcVuZBXgoVJRWibBCEKMhBCEIAQhCAEIQgBCEIDPsoG3o3dDYz3EBd08ny0Z+0xp72H4LrExelkHoO/K8n3JpRPuKd3/bYO64965OKykn+h/wCX7luX+j4v6CGDRWqZ+g5vfIfgu8uprMYOg+J/sl6CO1TP0yt/SXe9RmWkmdOxo2NBt030DvIXLw2HdTapr81RR8lcq1KnN09rqTH+RFDmsc/fyR1N1ntJPcs64Q8a46rkIPJZyG9TdZ77rUKycUlCSNbWWHS86L95JWPYThTqqfVnNDtX3j9eaegaz0da9kqkaalV3aL24HN5mVRwoLXV+/Elshcl3SvD3aC4Xv8Adxn6XrO1DoWz0NM2Nga0WAFgNwCjcCwkQR21k6XO+07f1blFZaZVcQzi4z8o4aT92Dt61y5z2b1amr+7I7tOltWo0tF9tsjOEDLDQYIXdEjx+gLKKqoT3FKzQblQcUEk7rRi9za+zq6T0BVKNOeInc7sVGhBU4CM9Sn2FZPSzkWBaDqNiXO9Vg0nr0BXXJbgxJIfN4gX7G6m9ZuegLUcHydjhHJaL7TrLus6yuvCjTp9LN9S08/bzKVTERjrm+paeft5lJyW4NM2xcM3ebgyHrdqaOhvetGwnA44QAxoFtOjfvO89KexMASoeFvOq5K27qWhz62InVyenVuFlyUnxwTeoxFjBd72t6yB5qNRb0K6hJ5JDu6M5VXEeESihvn1DbjY03Pcq3XcNUANoIpJTvtmjxspVQlvy78iZYapvVu/I04vXJlWRR8IuI1Ls2lpgOx0hHWGjR3qRpckMWqdNTU8S0623AdbcGsue9wW3NRj0mbcxCPSl5faNCqcYijF3yNb1kKGm4QaUHNY8yO2NjaXk9AzQU1w7gopWkOqHy1DvTcQ3uBzvzK3YdhcMAtBEyMei0AnrOs9qxtU1ormrlRjomyEp8TqpvmqVzAfpzkRi2/N0v8Ayp7/AMAfK0tqpGua7nRMbZp6C53OHYFNhy9zljnHuyI+ea6KscwQhjQ1oAAFgBqC7RdCjIdQQhCAEIQgBCEIAQhCAEIQgM8Nc10Ls67M9sjQ14zHXINm2O25TLDJbwQHdnDukGhXOWia7WB4KGdkhA25jbxZOgllgT1krn4mlKpH5dbfVP6FjnFsOPbf0YwfWMjq7ONi9wI12uY2tFzqFyFHYxYVrZHHkNc3OHUNB7Cb9ieYnki5+uUu0Wzn2c7quLJjiGFzHZf0idJsNZXMksTQnelH80nfJ6q3hkQuMaitPTIQ4RsS5LIWnZnut06G+89qb8GbYyJLCz4yAPUcL36y4OuepQ2K4PO46RqAaLm+hosAk8m5JKGcyyfNljmvF9J2st05wHeV6mrzXMra1Wfjv7Dn4Z1+flZZSy7bbu00bKXKNtLFfW92hjd5+0egLH8RxRz3F7zdzjclc49lC+okc83JOoAGzRsaFBSiR2ppXDnCdeV3puPWUnDDRtf5t4rJK18jQ/mlwB6ASAT0rYMncnYoQM1ovqzjr/sOgLFv+FSHWPArZ8LxtjaeN8rg27Gk3NuVmjO8broUVKMdhehVrVpVHaJboLBOhUALNsT4U4Y7iK8h8Pj5KnYrwkVM1wHZjd183+57VajRt03bj5ESw/8AO0uPl7m04llZBCDnyAEbL3Pds7VSMb4X2tuIW3O8/v4rLX1uebyynqaL+J+CcQ0AlDjTgu4toLmnS4gk8oWGnVqV3Dww8p7N/FrI2nOlRjeEdp9uXoS9fwkVstw2QsB2DQooMmqDeaoFvTla0fmPuTCy9C7f4ct8/JWKEuVqjySt2bvSxZMOyfoW6aitj6Wxsmmd35ob4lWigxrBafVHNMRtdHo9klre8FZoF0E/C6O9v09irLHVH2Gxs4ZaZgzYaaUNGpvyUbe5pK5dw0X5lL7UvwYskYnEbk/DMMvy+rIXXm95pr+F6oPNhhHXnu/qCbycKNa7U6NvVGP6iVRYpE8jeFn4OhHSCI3Vm95eMM4U6lh+WayYdXFu7C0W/KrdhfCXSy2Dy6F2545PttuO+yx8L2ygq4ChU0Vu4zGvOJ9DQVjXtzmOa5p1OaQ4HtGhKiRfPdHiMkLs6J7mHe1xbfrtrVpwvhOqGWEzWyjeeQ/2m6PBc6pyZUjnB39CxHExeprgeus9VHC+EWllsHudC7dIOT7bbjvsrNT1DXtDmODmnU5pDge0aFzp0p08pKxYjKMtGOQ5dJMLoFRmx0heXRdDB6hCEAIQhARrgk3NS5C5IWljI1fEkJKUFPnBJuCWMEXJh7dyj6/BI3jlMabari9lPPakHsR5m8cs0VKTJaLYwdyRdkwzYAra6FJOgWNlEqmyozZNNsdFukawqtimQGcbiWTqJBHktSfCms1KCpIPZ0N1UayuYvU5BSN1OJUdLkq9uxbXNQDcmUuFg7FMmuoypLqMaODuGxWng8hLah4I1xjwePirhLgDTsUBiWGSUkoniuWDQ9mwDR3Dp2FTU4Kq9hOz3d/UaVKijG9h/lTkFxrTNSt5et8Q1Sb3M9Lo29evO3REGxFiNY3Lc8nMVZNGHMOg6xtadrT0phljkC2pBlgAbNrI1Cbr3O6du3er+D5RlTfNVvPq7Gc+tRUvmgY4IkqyJOZqBzXFrgQ4GxaRYgjYQhtGV3XK5RscNjCUDEqyjSgpVpcCDU4hcV6KZKNgS5gVY5KXKSDCuhda2B1pXQXIcvc5ZNRRqdUVbJC7OhkfGd7HFt+u2vtTMFerRpPJmUXXC+E2ojsJgyYbzyH+00W/KrbhnCNSy6HuMLt0g5PttuO+yx0rnOVKpgKU9FbuJo15xPoqCoa9ocxwc06nNIcD2jQlLr59oKmeI50DpGH7Tc5t+vYe1XHB+EGtaQJWRzDaSWxyd7dB9lc6rydOOcWn6FiOJT1RqV17dV3CcuKeaTii7i5tAMTrXuRcAEaNNxa9rqwXXPnCUHaSsWE1LQ7QvAV6tDIzK4KWzV5mLBkbkJNwToxrwxIBk5q4LE+4lecQhkjzGuHRKSMC5NOhm5GOhSD6dTBp1w6nCyZuQclMm76ZT74E2lp1m5m5CGnXEtCHAggEEWIO3oUq6Bc8Ss3FzOZYJMNqM9lzA86W/wBPWNh26lpOC4myaNrmG4cNB/e1M8Qwts0bmPFw4WPxHSqRQVEuGVOY+7oXG994+230htH9lda+Lj/Wv8l7lZvm32cC55W5FMqm58dmzAaHbJAPov8AcdiyqpoXRvLJGlrmmxadYW6YbXNkYHNIIIuCNRB2qPynySjq2X5srRyJP6Xb2+XnnB450vknpwNKtHazjqYvxS9Easf8k1WcWmM3Gs3aB1gk6U8g4PJ3ay1v4r+DR712ni6K1kvMqKnJ7ipWXQcr5T8GR+nJ3MPvcpOn4M4hzi8+y3yaq8uUcOt9/A2VCb3GYg3XvFHd7vNbBBkFTt+rB6XOc7zKkafJiFnNjYOpjfgoJcq010YvgbrDS3sxOLDZHc1pPUC79N1IQZJVLtUTu0Zv6rLamYe0JRtK0bFDLlWb6MVxN1hVvZkdNwf1DtYa3rcPJoKlKbg3d9J47A4+9q0wRjcF7ZV5coV5b7eBusPBFEpuDeMc4uPYweYKlKfIaFv0T2vd5NICtCFBLE1payZIqcFuISDJSBuqOMfgBPeRdPW4W0Cw0dWjwT5eFQSblqzdJLQ+cuEJ5ixioLDYtdHYj/wRreckcXNTRQyu5zmWcd7mktJ7bX7VhHCS2+MVVvts/wBiNbFwfs4rD4WnXml1vWcSPCy7uOS+FpPfZcCpSvzsi3L26RZIlQ5cMtnlkZq9QsGTkhFl0iyA4siy6siyA4IXJCUXJQCZauC1LELghZAg5iRfGnZaknNQyMHxJMsT17Ei5iAbFii8ewJtREWu0HW121rt6m8xclizGTi7rUw0mrMzbJ/HX0M5hqNDL9jL/THoH++9arR1Qe0EG91UMrcmRUR5zdEjOad/oHoPgq/kZlS6nfxFRcNvmtJ+qdfmO6N27q1XqtNYmHO0+kukvqvv968ZOm9mWm41gQgm5CUDAkqaYOFwllzCwFkLy68Lwsg6QknVAGspGbE2NF3EAbybDvKAdr1V6py2pma5mX3NOee5l1F1PCRCOY2R3SG5oPa8hTRo1JdGL8jRzitWXW65LwqCMt6iX5ilc7pu53gxp8121uKy6o2xjpDR+txPgpPhZrpWXe0a87HdmXh1QBtSE+JsaLucAN5Nh3lVNmRVdJ89VZvQ17vJgYE4g4LYr3lle87wGjxdnFZ5qmulPyTfsNuT0iP6nLamb9cwnc0557mXUXVcIkY5jJHfhzAfbIU5S5CUjPqy71nuI7r28FKU2Dwx/NxRt9VjR4gLH8Bbm/Je4+d9RjEGTctbiElQ6NzWPcHatQDWttnaieT+9uq0FEWgC1gAAANgA0BTZiC84pZr4iVayeSSskIQUb9ojG1K2XYYvbKuSHKF6QhDIWXi9QgPEL1eIDyy8sukIDghckJQheZqASIXDmpfNXJYgGrmpF7U/MS5NOgI/NXmapD+EXopAgItzFS8tclc8GaJvLA5TR9YB7wtKFKNyHUjSLWCkpVZUpqcTScVJWZl2ReXAibxdS7ktHIkIJ0D6DrAm+4/szlTwlQjmiR3Uyw73lqmTwf0heXmMkuNyM5wbc69AIUlSZM00fMgiHTmAnvOlWKk8NKW0ovPdkkRxVRK10UX/mBNIbQUzndNy7wY0+a7bLi03NiEYO9oH+64+S0hrANAFhuC6WnO010aa8W2Z2JPWRnUeRmIS/PVWYNwe7yjDR4p1DwVRk3mmc89DR5vLir2hPiai6Nl3JIzzUd+ZWqbg9o2a2Of6z3eTbBS1LgNPH83BG3pDG377XT9CilVnLpNvxNlGK0R4AvUIUZsCEIQAhCEAIQhACEIQHi8KEIAQhCGQQhCA8KEIQAhCEAFCEIYBCEIZPUIQhgEIQsA9C9QhZAIQhACEIQAhCEAIQhACEIQAhCEAIQhACEI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data:image/jpeg;base64,/9j/4AAQSkZJRgABAQAAAQABAAD/2wCEAAkGBhQSEBUUEBMVFRQUFBUVFBAWFRUUFA8UFBAVFhQQFBQXGyYeFxkjGhUUHy8gJScpLCwsFR4xNTAqNSYrLCkBCQoKDgwOGg8PGjElHyQqKS0sKSksLCkpLCwsKSkrMCwvLTIuLiwqLDUsLCwsLCksLCwpKSktKSwsKSwvNCksLP/AABEIALEBHAMBIgACEQEDEQH/xAAcAAABBQEBAQAAAAAAAAAAAAAAAwQFBgcCAQj/xABHEAABAwIBBgoFCgUCBwAAAAABAAIDBBEFBhIhMUFRBxMiMmFxgZGhsWJyksHRIzNCQ1JTgqKy8BQWwuHxJLMVFzRjc4PS/8QAGwEBAAIDAQEAAAAAAAAAAAAAAAMEAQIFBgf/xAA6EQACAQIDAwoEBAUFAAAAAAAAAQIDEQQhMRJBsQUTMlFhcYGRodEUIsHwFUJy4SNSYpKiM4LC4vH/2gAMAwEAAhEDEQA/ANxQmMuNQi3yjXXNuSQ7YTc2OrQk5MaF9Dbiw03t4WVapiqNPpS+plprUkkKMGNja094SrMVDtQPbYaSonyhhkr7Xo+FjCzyQ+QkOPd9jxCOPP2PELPx1Lt/tl7G2yxdCQNSRrae8KLjyugOp47bjzClhiIzTcVJ26oS9iOcow6TS72ibQo6LHYnanNP4m/FOW1l9QJ6rFYeKprW6/2y9jZNS0fqOEJH+I9Fy4hxFjnZocM77J0HuWI4yi2o7Wb68uJtsscoQhWjUEIQgBCEIAQhCAEIQgBCEIAQhCAEIQgBCEIAQhCAEIQgBCEIDNMMHyLwdbZyOzMIsp2SWwad7B71C0gsapv2ZmnvkspCpf8AJxn0SO6y8viVaMv0r0k19SzjM5t/fWLfxCeULrkesfAKv8ep3B9Iaehx/NZcyl89WEf6l7lelq+4cYhi743WaRq2i6jn5Uyja32U3x2b5V3RYeCr9VU2UVfFV3Xnszdru2b6yZpJExiGVspY5t22cC02bpsRY2PUp/J6ibHTtErWm4znZwBsTpOvcNHYqLhMPHTsbsLtPqt0nyt2q25aYlxNG4A2dJyB28493mvccmU6kcLCM5Nym9rN3y0Xpn4nInNbc6r0irLi/Yl/4aik1CnPUWDyK5/leldzW26WyO+KxJ0qG1jhqc4dRIXd+HktJs5qx0JdKkvvwNu/llo5k07eqS/mE2qMk3OcHGocSNRc0E6NWkEXWRw49O3mzSDqe74p/T5Y1Y1VEnab+ahqYZzVptSXak+NyWOLpboNdza9jWP4asbqmif60Zb+lHH1jdcUL/Ve5v6gs8pcuqv72/W1h9ykocvqnbmHrZ8CE5qXVHhwJliae5yXjfjctP8ANzY5RFVxmBztLXOIdG8XtoeP2Nqnwb6lmONZRmrhMU8UZ2te3ODo3bHtNz/fUrjkRSPjoo2yOLtZbfWGE8kd2nqIUVWkox2tH1FjD4hzm4arr0fjuJ5CEKqXwQhCAEIQgBCEIAQhCAEIQgBCEIAQhCAEIQgBCEIDOgLVFWN7Wv7rO96cVh/07DucR5/BJSj/AFso+3Tn9IHuSshvSnof5/5Xm8bHKa/pn6STLWIzcX2LgiKdKrXgg5DfUHjpVQkV0w5tm9TWjuauNyar4mF9136MiSsmVnGZvlH+sfgq3WzqVxSe5J3knxUFnZz+rSez9hYwdB4isorWT4mteoqcHJ7i45DUGl0h2AMHXrcfJQnCTiufUNiB0RN0+s7SfCyuuExCmpAX6M1he/rtnO+CxzEq4yyvkdre4uPaV9Ow8U6ja0WS4cDz2Lk6dCNPe83x4iLpUnxiRfIuYrucGtFyTYDerjkkrs5sINuyHIkS0T1ecjsj2yCzwM0aDJmMcXP2hucDZo1fsq3R5AQDa7sbEPJi5X4ht5whddd7HoFyPsWVSok96s3bsMppnJ+wrTm5FQDbJ7TR5NSrckYBsef/AGO9xWPjKn8n+X7En4bS31H/AG/9ihYBh3HztYdDdbzqswa9PToHatT/AIlgFs5o6LgWUaMlqfawnrkk/wDpKNyapx9U3tLj5lQ1a1Wo9EvF+xaw+GoUU/mbv2JfUeHEIxrkZ7Tfik3YvCNcrPaCTGAU/wBzH7IPmlW4TCNUUfsN+Ci/idnqWP4Xb6CtNWMkF43tcN7SDbuSyzXLRj8OrY6un5MctmyMGhhe0aiBo5TR3sJ2rQsPrWzRMkZzXtDh2jUtadVyk4S1RtVoqMVUi7p+j6hwhCFOVwQhCAEIQgBCEIAQhCAEIQgBCEIAQhCAz+qFq+L0onN/UvYv+mk6M0/pRjGiqpnek9v770Qj5OobuB8C74LhYuN5NfrXnBP6Fmt0IPs+rIgaSBvIHeVcw+0bz0O8AqXh+maMem3zurbWutTPO8HxK4OAWzOcuqEjVaeJQ8TlXmTFFxs7b6i659VmnxNgmWKy6SrdkJQZrXPPQwHq0uPaT4Lt8hUbOVZ/lWXe8uFyji3tyjT63d9y+0K8IuKcVScWDypTm/hGl3uWRyyq08I+L8bVloPJiGYPW1u8dHYqTNKvbUY7FNeZwsTLnaze5ZeR1JMrlkVk26RwJ0OcLk/dRnb6zv3tVeyYwYzSBxbdodZrfvH7B1DWf8rcsn8GEEdtbjpe77TvgNi5OMrurLmY6fm9vc73J2FVCPxE1n+Vf8vbzJDD6NsbA1osGiwCkGvULj+Ox0kLpJDq1N2uOwBYnieXdXI9zhM9gcSQxpsGjcFSnXVJ7KR2MNgZ4q8r2XWz6GMg2pN1awa3tH4gvmWfH53c6eU/jd8UyfVuOtzj1knzWvxUnuL65GW+fp+59OTZSUzOdPEOt4TGXL6hbrqYz1G/kvm5rk7gT4ib6jf8JorWT9DfX8JdENUhd6rCUi7hNg+iyQ9gCx+kYrHgOCyVMgZEOlzjzWD7Tj+7rV1qjyRDPB0IZv1ZbsUx4YlE6lZA4mSxD84fJFpBEurQAfO21XLBMMFPTxwg34tobffvKTwLAY6WPNjF3HnyHnPPuG4f5UkrVOm09qbuzlVqsWtimrRvfxBCEKcrAhF14Hg6igPUIQgBCEIAQhCAEIQgBCEIAQhCAz/KXQ6B26e3fb4JWBvykzd4f4kn+pI5VH5AO3SMd3gpzAf9Q70h5sauRiV/EX6l6potVM6UfH79SBwf59nRnHuYVZcYktS9eb8VW8FH+ocPstf5ge9TGVcubA0dPk3+689hlalVl2RXmzRaIokpzpd9tPdqHfZaNC8UlEXO+rjLj0utfxcVScl6PjagX1Z2cepmr8xCk+FLFsynZCDpkOc71W/E+S9jybh9ihTp/wA3zP6enE5NSpZ1KvV8q++/gZhXVZc5znHS4knrJuU3oKN08gYNA1ud9hu09e5ISkucGtF3E2AGsk6gtQyAySAAc8XAILjslkH9DfE9q6OMxLgtiHSenZ2mnJ2DVR7c+ite3sLHkZk2ImNeW2ObZjPu2dPpHWf8q0Vla2GNz3kNa0XJQHBrbnQANe7pWQ8IWWRqHmKI/JMOk/eOG3qXHnJUY2Wv3meko0ZYqp1Jei6iJyzysdWTE6RG3QxnR9o9Kq8kq8mmTKSdVIwbzZ6DajTiox0Qu6Vc8YmweSbDSTqA037FYcJyPmmIGkOOqMNL323kCwb2kK3Tw86nRRhVb5kbGVI0jVbqDglnNrtf1ucyPwGeVYqHgoLec6NvtyHxIHgplhGulJLxvwuQVMXSWslx4EDknkzJVyZrBZotnykclg97tw92la/h1LT0cQY1zGga3Oc0Oebc5x2lQFJkOGsDDUTZg08WwiNlzrNmj3p7DkdSt1xZ53vLpO3lEqanSpQ33fccbEVoVH0nbqS/f6DyfLSkb9e1x3Nu49wSP84B3zNPPJ08WWg9rrBPqegjYLMja3qaB5JwFLtR3Lzf/hV2qa0j5v2sRIxWsfzKZkfTJIPJl16KWsfz6iNg3MjufacfcpYFegpznUkY522iS8L8bkV/Lmd87PPJvGeGD8gB8VnmXs0uFV1PNSPeI5WHOjc9z2OfG/lAhx2te3uK1nOVE4ZMN43DxIOdBKx/4X/JuHe9p/CpKNSW2k9CfD1pc4lJ3TytuLtg2KNqYI5mc2Rodbcdrew3HYnqqXBdG5uGRZ20vI9UvNlbVpViozcVuZBXgoVJRWibBCEKMhBCEIAQhCAEIQgBCEIDPsoG3o3dDYz3EBd08ny0Z+0xp72H4LrExelkHoO/K8n3JpRPuKd3/bYO64965OKykn+h/wCX7luX+j4v6CGDRWqZ+g5vfIfgu8uprMYOg+J/sl6CO1TP0yt/SXe9RmWkmdOxo2NBt030DvIXLw2HdTapr81RR8lcq1KnN09rqTH+RFDmsc/fyR1N1ntJPcs64Q8a46rkIPJZyG9TdZ77rUKycUlCSNbWWHS86L95JWPYThTqqfVnNDtX3j9eaegaz0da9kqkaalV3aL24HN5mVRwoLXV+/Elshcl3SvD3aC4Xv8Adxn6XrO1DoWz0NM2Nga0WAFgNwCjcCwkQR21k6XO+07f1blFZaZVcQzi4z8o4aT92Dt61y5z2b1amr+7I7tOltWo0tF9tsjOEDLDQYIXdEjx+gLKKqoT3FKzQblQcUEk7rRi9za+zq6T0BVKNOeInc7sVGhBU4CM9Sn2FZPSzkWBaDqNiXO9Vg0nr0BXXJbgxJIfN4gX7G6m9ZuegLUcHydjhHJaL7TrLus6yuvCjTp9LN9S08/bzKVTERjrm+paeft5lJyW4NM2xcM3ebgyHrdqaOhvetGwnA44QAxoFtOjfvO89KexMASoeFvOq5K27qWhz62InVyenVuFlyUnxwTeoxFjBd72t6yB5qNRb0K6hJ5JDu6M5VXEeESihvn1DbjY03Pcq3XcNUANoIpJTvtmjxspVQlvy78iZYapvVu/I04vXJlWRR8IuI1Ls2lpgOx0hHWGjR3qRpckMWqdNTU8S0623AdbcGsue9wW3NRj0mbcxCPSl5faNCqcYijF3yNb1kKGm4QaUHNY8yO2NjaXk9AzQU1w7gopWkOqHy1DvTcQ3uBzvzK3YdhcMAtBEyMei0AnrOs9qxtU1ormrlRjomyEp8TqpvmqVzAfpzkRi2/N0v8Ayp7/AMAfK0tqpGua7nRMbZp6C53OHYFNhy9zljnHuyI+ea6KscwQhjQ1oAAFgBqC7RdCjIdQQhCAEIQgBCEIAQhCAEIQgM8Nc10Ls67M9sjQ14zHXINm2O25TLDJbwQHdnDukGhXOWia7WB4KGdkhA25jbxZOgllgT1krn4mlKpH5dbfVP6FjnFsOPbf0YwfWMjq7ONi9wI12uY2tFzqFyFHYxYVrZHHkNc3OHUNB7Cb9ieYnki5+uUu0Wzn2c7quLJjiGFzHZf0idJsNZXMksTQnelH80nfJ6q3hkQuMaitPTIQ4RsS5LIWnZnut06G+89qb8GbYyJLCz4yAPUcL36y4OuepQ2K4PO46RqAaLm+hosAk8m5JKGcyyfNljmvF9J2st05wHeV6mrzXMra1Wfjv7Dn4Z1+flZZSy7bbu00bKXKNtLFfW92hjd5+0egLH8RxRz3F7zdzjclc49lC+okc83JOoAGzRsaFBSiR2ppXDnCdeV3puPWUnDDRtf5t4rJK18jQ/mlwB6ASAT0rYMncnYoQM1ovqzjr/sOgLFv+FSHWPArZ8LxtjaeN8rg27Gk3NuVmjO8broUVKMdhehVrVpVHaJboLBOhUALNsT4U4Y7iK8h8Pj5KnYrwkVM1wHZjd183+57VajRt03bj5ESw/8AO0uPl7m04llZBCDnyAEbL3Pds7VSMb4X2tuIW3O8/v4rLX1uebyynqaL+J+CcQ0AlDjTgu4toLmnS4gk8oWGnVqV3Dww8p7N/FrI2nOlRjeEdp9uXoS9fwkVstw2QsB2DQooMmqDeaoFvTla0fmPuTCy9C7f4ct8/JWKEuVqjySt2bvSxZMOyfoW6aitj6Wxsmmd35ob4lWigxrBafVHNMRtdHo9klre8FZoF0E/C6O9v09irLHVH2Gxs4ZaZgzYaaUNGpvyUbe5pK5dw0X5lL7UvwYskYnEbk/DMMvy+rIXXm95pr+F6oPNhhHXnu/qCbycKNa7U6NvVGP6iVRYpE8jeFn4OhHSCI3Vm95eMM4U6lh+WayYdXFu7C0W/KrdhfCXSy2Dy6F2545PttuO+yx8L2ygq4ChU0Vu4zGvOJ9DQVjXtzmOa5p1OaQ4HtGhKiRfPdHiMkLs6J7mHe1xbfrtrVpwvhOqGWEzWyjeeQ/2m6PBc6pyZUjnB39CxHExeprgeus9VHC+EWllsHudC7dIOT7bbjvsrNT1DXtDmODmnU5pDge0aFzp0p08pKxYjKMtGOQ5dJMLoFRmx0heXRdDB6hCEAIQhARrgk3NS5C5IWljI1fEkJKUFPnBJuCWMEXJh7dyj6/BI3jlMabari9lPPakHsR5m8cs0VKTJaLYwdyRdkwzYAra6FJOgWNlEqmyozZNNsdFukawqtimQGcbiWTqJBHktSfCms1KCpIPZ0N1UayuYvU5BSN1OJUdLkq9uxbXNQDcmUuFg7FMmuoypLqMaODuGxWng8hLah4I1xjwePirhLgDTsUBiWGSUkoniuWDQ9mwDR3Dp2FTU4Kq9hOz3d/UaVKijG9h/lTkFxrTNSt5et8Q1Sb3M9Lo29evO3REGxFiNY3Lc8nMVZNGHMOg6xtadrT0phljkC2pBlgAbNrI1Cbr3O6du3er+D5RlTfNVvPq7Gc+tRUvmgY4IkqyJOZqBzXFrgQ4GxaRYgjYQhtGV3XK5RscNjCUDEqyjSgpVpcCDU4hcV6KZKNgS5gVY5KXKSDCuhda2B1pXQXIcvc5ZNRRqdUVbJC7OhkfGd7HFt+u2vtTMFerRpPJmUXXC+E2ojsJgyYbzyH+00W/KrbhnCNSy6HuMLt0g5PttuO+yx0rnOVKpgKU9FbuJo15xPoqCoa9ocxwc06nNIcD2jQlLr59oKmeI50DpGH7Tc5t+vYe1XHB+EGtaQJWRzDaSWxyd7dB9lc6rydOOcWn6FiOJT1RqV17dV3CcuKeaTii7i5tAMTrXuRcAEaNNxa9rqwXXPnCUHaSsWE1LQ7QvAV6tDIzK4KWzV5mLBkbkJNwToxrwxIBk5q4LE+4lecQhkjzGuHRKSMC5NOhm5GOhSD6dTBp1w6nCyZuQclMm76ZT74E2lp1m5m5CGnXEtCHAggEEWIO3oUq6Bc8Ss3FzOZYJMNqM9lzA86W/wBPWNh26lpOC4myaNrmG4cNB/e1M8Qwts0bmPFw4WPxHSqRQVEuGVOY+7oXG994+230htH9lda+Lj/Wv8l7lZvm32cC55W5FMqm58dmzAaHbJAPov8AcdiyqpoXRvLJGlrmmxadYW6YbXNkYHNIIIuCNRB2qPynySjq2X5srRyJP6Xb2+XnnB450vknpwNKtHazjqYvxS9Easf8k1WcWmM3Gs3aB1gk6U8g4PJ3ay1v4r+DR712ni6K1kvMqKnJ7ipWXQcr5T8GR+nJ3MPvcpOn4M4hzi8+y3yaq8uUcOt9/A2VCb3GYg3XvFHd7vNbBBkFTt+rB6XOc7zKkafJiFnNjYOpjfgoJcq010YvgbrDS3sxOLDZHc1pPUC79N1IQZJVLtUTu0Zv6rLamYe0JRtK0bFDLlWb6MVxN1hVvZkdNwf1DtYa3rcPJoKlKbg3d9J47A4+9q0wRjcF7ZV5coV5b7eBusPBFEpuDeMc4uPYweYKlKfIaFv0T2vd5NICtCFBLE1payZIqcFuISDJSBuqOMfgBPeRdPW4W0Cw0dWjwT5eFQSblqzdJLQ+cuEJ5ixioLDYtdHYj/wRreckcXNTRQyu5zmWcd7mktJ7bX7VhHCS2+MVVvts/wBiNbFwfs4rD4WnXml1vWcSPCy7uOS+FpPfZcCpSvzsi3L26RZIlQ5cMtnlkZq9QsGTkhFl0iyA4siy6siyA4IXJCUXJQCZauC1LELghZAg5iRfGnZaknNQyMHxJMsT17Ei5iAbFii8ewJtREWu0HW121rt6m8xclizGTi7rUw0mrMzbJ/HX0M5hqNDL9jL/THoH++9arR1Qe0EG91UMrcmRUR5zdEjOad/oHoPgq/kZlS6nfxFRcNvmtJ+qdfmO6N27q1XqtNYmHO0+kukvqvv968ZOm9mWm41gQgm5CUDAkqaYOFwllzCwFkLy68Lwsg6QknVAGspGbE2NF3EAbybDvKAdr1V6py2pma5mX3NOee5l1F1PCRCOY2R3SG5oPa8hTRo1JdGL8jRzitWXW65LwqCMt6iX5ilc7pu53gxp8121uKy6o2xjpDR+txPgpPhZrpWXe0a87HdmXh1QBtSE+JsaLucAN5Nh3lVNmRVdJ89VZvQ17vJgYE4g4LYr3lle87wGjxdnFZ5qmulPyTfsNuT0iP6nLamb9cwnc0557mXUXVcIkY5jJHfhzAfbIU5S5CUjPqy71nuI7r28FKU2Dwx/NxRt9VjR4gLH8Bbm/Je4+d9RjEGTctbiElQ6NzWPcHatQDWttnaieT+9uq0FEWgC1gAAANgA0BTZiC84pZr4iVayeSSskIQUb9ojG1K2XYYvbKuSHKF6QhDIWXi9QgPEL1eIDyy8sukIDghckJQheZqASIXDmpfNXJYgGrmpF7U/MS5NOgI/NXmapD+EXopAgItzFS8tclc8GaJvLA5TR9YB7wtKFKNyHUjSLWCkpVZUpqcTScVJWZl2ReXAibxdS7ktHIkIJ0D6DrAm+4/szlTwlQjmiR3Uyw73lqmTwf0heXmMkuNyM5wbc69AIUlSZM00fMgiHTmAnvOlWKk8NKW0ovPdkkRxVRK10UX/mBNIbQUzndNy7wY0+a7bLi03NiEYO9oH+64+S0hrANAFhuC6WnO010aa8W2Z2JPWRnUeRmIS/PVWYNwe7yjDR4p1DwVRk3mmc89DR5vLir2hPiai6Nl3JIzzUd+ZWqbg9o2a2Of6z3eTbBS1LgNPH83BG3pDG377XT9CilVnLpNvxNlGK0R4AvUIUZsCEIQAhCEAIQhACEIQHi8KEIAQhCGQQhCA8KEIQAhCEAFCEIYBCEIZPUIQhgEIQsA9C9QhZAIQhACEIQAhCEAIQhACEIQAhCEAIQhACEIQ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1206806" y="5800630"/>
            <a:ext cx="3961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Luis Davila</a:t>
            </a:r>
            <a:r>
              <a:rPr lang="en-US" dirty="0">
                <a:latin typeface="Arial Narrow" panose="020B0606020202030204" pitchFamily="34" charset="0"/>
              </a:rPr>
              <a:t>. </a:t>
            </a:r>
            <a:r>
              <a:rPr lang="en-US" dirty="0">
                <a:latin typeface="Arial Narrow" panose="020B0606020202030204" pitchFamily="34" charset="0"/>
                <a:hlinkClick r:id="rId2"/>
              </a:rPr>
              <a:t>http://obichero.blogspot.com.es</a:t>
            </a:r>
            <a:r>
              <a:rPr lang="en-US" dirty="0" smtClean="0">
                <a:latin typeface="Arial Narrow" panose="020B0606020202030204" pitchFamily="34" charset="0"/>
                <a:hlinkClick r:id="rId2"/>
              </a:rPr>
              <a:t>/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endParaRPr lang="es-ES" dirty="0">
              <a:latin typeface="Arial Narrow" panose="020B0606020202030204" pitchFamily="34" charset="0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25" y="1890712"/>
            <a:ext cx="8439150" cy="3076575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775" y="5737493"/>
            <a:ext cx="428625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956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7452396" cy="486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s-ES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Estatísticas</a:t>
            </a:r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paranormais</a:t>
            </a:r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/>
            </a:r>
            <a:b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es-ES" sz="4000" b="1" dirty="0" smtClean="0">
                <a:solidFill>
                  <a:srgbClr val="6699FF"/>
                </a:solidFill>
                <a:latin typeface="Arial Narrow" panose="020B0606020202030204" pitchFamily="34" charset="0"/>
              </a:rPr>
              <a:t>… </a:t>
            </a:r>
            <a:r>
              <a:rPr lang="es-ES" sz="4000" b="1" dirty="0" err="1" smtClean="0">
                <a:solidFill>
                  <a:srgbClr val="6699FF"/>
                </a:solidFill>
                <a:latin typeface="Arial Narrow" panose="020B0606020202030204" pitchFamily="34" charset="0"/>
              </a:rPr>
              <a:t>habelas</a:t>
            </a:r>
            <a:r>
              <a:rPr lang="es-ES" sz="4000" b="1" dirty="0" smtClean="0">
                <a:solidFill>
                  <a:srgbClr val="6699FF"/>
                </a:solidFill>
                <a:latin typeface="Arial Narrow" panose="020B0606020202030204" pitchFamily="34" charset="0"/>
              </a:rPr>
              <a:t> </a:t>
            </a:r>
            <a:r>
              <a:rPr lang="es-ES" sz="4000" b="1" dirty="0" err="1" smtClean="0">
                <a:solidFill>
                  <a:srgbClr val="6699FF"/>
                </a:solidFill>
                <a:latin typeface="Arial Narrow" panose="020B0606020202030204" pitchFamily="34" charset="0"/>
              </a:rPr>
              <a:t>hainas</a:t>
            </a:r>
            <a:endParaRPr lang="es-ES" b="1" dirty="0">
              <a:solidFill>
                <a:srgbClr val="6699FF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597352"/>
            <a:ext cx="9144000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72008" y="6597352"/>
            <a:ext cx="903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 Narrow" panose="020B0606020202030204" pitchFamily="34" charset="0"/>
              </a:rPr>
              <a:t>Rosa M. </a:t>
            </a:r>
            <a:r>
              <a:rPr lang="es-ES" sz="1400" dirty="0" err="1" smtClean="0">
                <a:latin typeface="Arial Narrow" panose="020B0606020202030204" pitchFamily="34" charset="0"/>
              </a:rPr>
              <a:t>Crujeiras</a:t>
            </a:r>
            <a:r>
              <a:rPr lang="es-ES" sz="1400" dirty="0" smtClean="0">
                <a:latin typeface="Arial Narrow" panose="020B0606020202030204" pitchFamily="34" charset="0"/>
              </a:rPr>
              <a:t> </a:t>
            </a:r>
            <a:r>
              <a:rPr lang="es-ES" sz="1400" dirty="0" err="1" smtClean="0">
                <a:latin typeface="Arial Narrow" panose="020B0606020202030204" pitchFamily="34" charset="0"/>
              </a:rPr>
              <a:t>Casais</a:t>
            </a:r>
            <a:r>
              <a:rPr lang="es-ES" sz="1400" dirty="0" smtClean="0">
                <a:latin typeface="Arial Narrow" panose="020B0606020202030204" pitchFamily="34" charset="0"/>
              </a:rPr>
              <a:t>						</a:t>
            </a:r>
            <a:r>
              <a:rPr lang="es-ES" sz="1400" dirty="0" err="1" smtClean="0">
                <a:latin typeface="Arial Narrow" panose="020B0606020202030204" pitchFamily="34" charset="0"/>
              </a:rPr>
              <a:t>Xornadas</a:t>
            </a:r>
            <a:r>
              <a:rPr lang="es-ES" sz="1400" dirty="0" smtClean="0">
                <a:latin typeface="Arial Narrow" panose="020B0606020202030204" pitchFamily="34" charset="0"/>
              </a:rPr>
              <a:t> do </a:t>
            </a:r>
            <a:r>
              <a:rPr lang="es-ES" sz="1400" dirty="0" err="1" smtClean="0">
                <a:latin typeface="Arial Narrow" panose="020B0606020202030204" pitchFamily="34" charset="0"/>
              </a:rPr>
              <a:t>Ensino</a:t>
            </a:r>
            <a:r>
              <a:rPr lang="es-ES" sz="1400" dirty="0" smtClean="0">
                <a:latin typeface="Arial Narrow" panose="020B0606020202030204" pitchFamily="34" charset="0"/>
              </a:rPr>
              <a:t> da </a:t>
            </a:r>
            <a:r>
              <a:rPr lang="es-ES" sz="1400" dirty="0" err="1" smtClean="0">
                <a:latin typeface="Arial Narrow" panose="020B0606020202030204" pitchFamily="34" charset="0"/>
              </a:rPr>
              <a:t>Estatística</a:t>
            </a:r>
            <a:endParaRPr lang="es-ES" sz="1400" dirty="0">
              <a:latin typeface="Arial Narrow" panose="020B0606020202030204" pitchFamily="34" charset="0"/>
            </a:endParaRPr>
          </a:p>
        </p:txBody>
      </p:sp>
      <p:sp>
        <p:nvSpPr>
          <p:cNvPr id="3" name="AutoShape 2" descr="data:image/jpeg;base64,/9j/4AAQSkZJRgABAQAAAQABAAD/2wCEAAkGBhQSEBUUEBMVFRQUFBUVFBAWFRUUFA8UFBAVFhQQFBQXGyYeFxkjGhUUHy8gJScpLCwsFR4xNTAqNSYrLCkBCQoKDgwOGg8PGjElHyQqKS0sKSksLCkpLCwsKSkrMCwvLTIuLiwqLDUsLCwsLCksLCwpKSktKSwsKSwvNCksLP/AABEIALEBHAMBIgACEQEDEQH/xAAcAAABBQEBAQAAAAAAAAAAAAAAAwQFBgcCAQj/xABHEAABAwIBBgoFCgUCBwAAAAABAAIDBBEFBhIhMUFRBxMiMmFxgZGhsWJyksHRIzNCQ1JTgqKy8BQWwuHxJLMVFzRjc4PS/8QAGwEBAAIDAQEAAAAAAAAAAAAAAAMEAQIFBgf/xAA6EQACAQIDAwoEBAUFAAAAAAAAAQIDEQQhMRJBsQUTMlFhcYGRodEUIsHwFUJy4SNSYpKiM4LC4vH/2gAMAwEAAhEDEQA/ANxQmMuNQi3yjXXNuSQ7YTc2OrQk5MaF9Dbiw03t4WVapiqNPpS+plprUkkKMGNja094SrMVDtQPbYaSonyhhkr7Xo+FjCzyQ+QkOPd9jxCOPP2PELPx1Lt/tl7G2yxdCQNSRrae8KLjyugOp47bjzClhiIzTcVJ26oS9iOcow6TS72ibQo6LHYnanNP4m/FOW1l9QJ6rFYeKprW6/2y9jZNS0fqOEJH+I9Fy4hxFjnZocM77J0HuWI4yi2o7Wb68uJtsscoQhWjUEIQgBCEIAQhCAEIQgBCEIAQhCAEIQgBCEIAQhCAEIQgBCEIDNMMHyLwdbZyOzMIsp2SWwad7B71C0gsapv2ZmnvkspCpf8AJxn0SO6y8viVaMv0r0k19SzjM5t/fWLfxCeULrkesfAKv8ep3B9Iaehx/NZcyl89WEf6l7lelq+4cYhi743WaRq2i6jn5Uyja32U3x2b5V3RYeCr9VU2UVfFV3Xnszdru2b6yZpJExiGVspY5t22cC02bpsRY2PUp/J6ibHTtErWm4znZwBsTpOvcNHYqLhMPHTsbsLtPqt0nyt2q25aYlxNG4A2dJyB28493mvccmU6kcLCM5Nym9rN3y0Xpn4nInNbc6r0irLi/Yl/4aik1CnPUWDyK5/leldzW26WyO+KxJ0qG1jhqc4dRIXd+HktJs5qx0JdKkvvwNu/llo5k07eqS/mE2qMk3OcHGocSNRc0E6NWkEXWRw49O3mzSDqe74p/T5Y1Y1VEnab+ahqYZzVptSXak+NyWOLpboNdza9jWP4asbqmif60Zb+lHH1jdcUL/Ve5v6gs8pcuqv72/W1h9ykocvqnbmHrZ8CE5qXVHhwJliae5yXjfjctP8ANzY5RFVxmBztLXOIdG8XtoeP2Nqnwb6lmONZRmrhMU8UZ2te3ODo3bHtNz/fUrjkRSPjoo2yOLtZbfWGE8kd2nqIUVWkox2tH1FjD4hzm4arr0fjuJ5CEKqXwQhCAEIQgBCEIAQhCAEIQgBCEIAQhCAEIQgBCEIDOgLVFWN7Wv7rO96cVh/07DucR5/BJSj/AFso+3Tn9IHuSshvSnof5/5Xm8bHKa/pn6STLWIzcX2LgiKdKrXgg5DfUHjpVQkV0w5tm9TWjuauNyar4mF9136MiSsmVnGZvlH+sfgq3WzqVxSe5J3knxUFnZz+rSez9hYwdB4isorWT4mteoqcHJ7i45DUGl0h2AMHXrcfJQnCTiufUNiB0RN0+s7SfCyuuExCmpAX6M1he/rtnO+CxzEq4yyvkdre4uPaV9Ow8U6ja0WS4cDz2Lk6dCNPe83x4iLpUnxiRfIuYrucGtFyTYDerjkkrs5sINuyHIkS0T1ecjsj2yCzwM0aDJmMcXP2hucDZo1fsq3R5AQDa7sbEPJi5X4ht5whddd7HoFyPsWVSok96s3bsMppnJ+wrTm5FQDbJ7TR5NSrckYBsef/AGO9xWPjKn8n+X7En4bS31H/AG/9ihYBh3HztYdDdbzqswa9PToHatT/AIlgFs5o6LgWUaMlqfawnrkk/wDpKNyapx9U3tLj5lQ1a1Wo9EvF+xaw+GoUU/mbv2JfUeHEIxrkZ7Tfik3YvCNcrPaCTGAU/wBzH7IPmlW4TCNUUfsN+Ci/idnqWP4Xb6CtNWMkF43tcN7SDbuSyzXLRj8OrY6un5MctmyMGhhe0aiBo5TR3sJ2rQsPrWzRMkZzXtDh2jUtadVyk4S1RtVoqMVUi7p+j6hwhCFOVwQhCAEIQgBCEIAQhCAEIQgBCEIAQhCAz+qFq+L0onN/UvYv+mk6M0/pRjGiqpnek9v770Qj5OobuB8C74LhYuN5NfrXnBP6Fmt0IPs+rIgaSBvIHeVcw+0bz0O8AqXh+maMem3zurbWutTPO8HxK4OAWzOcuqEjVaeJQ8TlXmTFFxs7b6i659VmnxNgmWKy6SrdkJQZrXPPQwHq0uPaT4Lt8hUbOVZ/lWXe8uFyji3tyjT63d9y+0K8IuKcVScWDypTm/hGl3uWRyyq08I+L8bVloPJiGYPW1u8dHYqTNKvbUY7FNeZwsTLnaze5ZeR1JMrlkVk26RwJ0OcLk/dRnb6zv3tVeyYwYzSBxbdodZrfvH7B1DWf8rcsn8GEEdtbjpe77TvgNi5OMrurLmY6fm9vc73J2FVCPxE1n+Vf8vbzJDD6NsbA1osGiwCkGvULj+Ox0kLpJDq1N2uOwBYnieXdXI9zhM9gcSQxpsGjcFSnXVJ7KR2MNgZ4q8r2XWz6GMg2pN1awa3tH4gvmWfH53c6eU/jd8UyfVuOtzj1knzWvxUnuL65GW+fp+59OTZSUzOdPEOt4TGXL6hbrqYz1G/kvm5rk7gT4ib6jf8JorWT9DfX8JdENUhd6rCUi7hNg+iyQ9gCx+kYrHgOCyVMgZEOlzjzWD7Tj+7rV1qjyRDPB0IZv1ZbsUx4YlE6lZA4mSxD84fJFpBEurQAfO21XLBMMFPTxwg34tobffvKTwLAY6WPNjF3HnyHnPPuG4f5UkrVOm09qbuzlVqsWtimrRvfxBCEKcrAhF14Hg6igPUIQgBCEIAQhCAEIQgBCEIAQhCAz/KXQ6B26e3fb4JWBvykzd4f4kn+pI5VH5AO3SMd3gpzAf9Q70h5sauRiV/EX6l6potVM6UfH79SBwf59nRnHuYVZcYktS9eb8VW8FH+ocPstf5ge9TGVcubA0dPk3+689hlalVl2RXmzRaIokpzpd9tPdqHfZaNC8UlEXO+rjLj0utfxcVScl6PjagX1Z2cepmr8xCk+FLFsynZCDpkOc71W/E+S9jybh9ihTp/wA3zP6enE5NSpZ1KvV8q++/gZhXVZc5znHS4knrJuU3oKN08gYNA1ud9hu09e5ISkucGtF3E2AGsk6gtQyAySAAc8XAILjslkH9DfE9q6OMxLgtiHSenZ2mnJ2DVR7c+ite3sLHkZk2ImNeW2ObZjPu2dPpHWf8q0Vla2GNz3kNa0XJQHBrbnQANe7pWQ8IWWRqHmKI/JMOk/eOG3qXHnJUY2Wv3meko0ZYqp1Jei6iJyzysdWTE6RG3QxnR9o9Kq8kq8mmTKSdVIwbzZ6DajTiox0Qu6Vc8YmweSbDSTqA037FYcJyPmmIGkOOqMNL323kCwb2kK3Tw86nRRhVb5kbGVI0jVbqDglnNrtf1ucyPwGeVYqHgoLec6NvtyHxIHgplhGulJLxvwuQVMXSWslx4EDknkzJVyZrBZotnykclg97tw92la/h1LT0cQY1zGga3Oc0Oebc5x2lQFJkOGsDDUTZg08WwiNlzrNmj3p7DkdSt1xZ53vLpO3lEqanSpQ33fccbEVoVH0nbqS/f6DyfLSkb9e1x3Nu49wSP84B3zNPPJ08WWg9rrBPqegjYLMja3qaB5JwFLtR3Lzf/hV2qa0j5v2sRIxWsfzKZkfTJIPJl16KWsfz6iNg3MjufacfcpYFegpznUkY522iS8L8bkV/Lmd87PPJvGeGD8gB8VnmXs0uFV1PNSPeI5WHOjc9z2OfG/lAhx2te3uK1nOVE4ZMN43DxIOdBKx/4X/JuHe9p/CpKNSW2k9CfD1pc4lJ3TytuLtg2KNqYI5mc2Rodbcdrew3HYnqqXBdG5uGRZ20vI9UvNlbVpViozcVuZBXgoVJRWibBCEKMhBCEIAQhCAEIQgBCEIDPsoG3o3dDYz3EBd08ny0Z+0xp72H4LrExelkHoO/K8n3JpRPuKd3/bYO64965OKykn+h/wCX7luX+j4v6CGDRWqZ+g5vfIfgu8uprMYOg+J/sl6CO1TP0yt/SXe9RmWkmdOxo2NBt030DvIXLw2HdTapr81RR8lcq1KnN09rqTH+RFDmsc/fyR1N1ntJPcs64Q8a46rkIPJZyG9TdZ77rUKycUlCSNbWWHS86L95JWPYThTqqfVnNDtX3j9eaegaz0da9kqkaalV3aL24HN5mVRwoLXV+/Elshcl3SvD3aC4Xv8Adxn6XrO1DoWz0NM2Nga0WAFgNwCjcCwkQR21k6XO+07f1blFZaZVcQzi4z8o4aT92Dt61y5z2b1amr+7I7tOltWo0tF9tsjOEDLDQYIXdEjx+gLKKqoT3FKzQblQcUEk7rRi9za+zq6T0BVKNOeInc7sVGhBU4CM9Sn2FZPSzkWBaDqNiXO9Vg0nr0BXXJbgxJIfN4gX7G6m9ZuegLUcHydjhHJaL7TrLus6yuvCjTp9LN9S08/bzKVTERjrm+paeft5lJyW4NM2xcM3ebgyHrdqaOhvetGwnA44QAxoFtOjfvO89KexMASoeFvOq5K27qWhz62InVyenVuFlyUnxwTeoxFjBd72t6yB5qNRb0K6hJ5JDu6M5VXEeESihvn1DbjY03Pcq3XcNUANoIpJTvtmjxspVQlvy78iZYapvVu/I04vXJlWRR8IuI1Ls2lpgOx0hHWGjR3qRpckMWqdNTU8S0623AdbcGsue9wW3NRj0mbcxCPSl5faNCqcYijF3yNb1kKGm4QaUHNY8yO2NjaXk9AzQU1w7gopWkOqHy1DvTcQ3uBzvzK3YdhcMAtBEyMei0AnrOs9qxtU1ormrlRjomyEp8TqpvmqVzAfpzkRi2/N0v8Ayp7/AMAfK0tqpGua7nRMbZp6C53OHYFNhy9zljnHuyI+ea6KscwQhjQ1oAAFgBqC7RdCjIdQQhCAEIQgBCEIAQhCAEIQgM8Nc10Ls67M9sjQ14zHXINm2O25TLDJbwQHdnDukGhXOWia7WB4KGdkhA25jbxZOgllgT1krn4mlKpH5dbfVP6FjnFsOPbf0YwfWMjq7ONi9wI12uY2tFzqFyFHYxYVrZHHkNc3OHUNB7Cb9ieYnki5+uUu0Wzn2c7quLJjiGFzHZf0idJsNZXMksTQnelH80nfJ6q3hkQuMaitPTIQ4RsS5LIWnZnut06G+89qb8GbYyJLCz4yAPUcL36y4OuepQ2K4PO46RqAaLm+hosAk8m5JKGcyyfNljmvF9J2st05wHeV6mrzXMra1Wfjv7Dn4Z1+flZZSy7bbu00bKXKNtLFfW92hjd5+0egLH8RxRz3F7zdzjclc49lC+okc83JOoAGzRsaFBSiR2ppXDnCdeV3puPWUnDDRtf5t4rJK18jQ/mlwB6ASAT0rYMncnYoQM1ovqzjr/sOgLFv+FSHWPArZ8LxtjaeN8rg27Gk3NuVmjO8broUVKMdhehVrVpVHaJboLBOhUALNsT4U4Y7iK8h8Pj5KnYrwkVM1wHZjd183+57VajRt03bj5ESw/8AO0uPl7m04llZBCDnyAEbL3Pds7VSMb4X2tuIW3O8/v4rLX1uebyynqaL+J+CcQ0AlDjTgu4toLmnS4gk8oWGnVqV3Dww8p7N/FrI2nOlRjeEdp9uXoS9fwkVstw2QsB2DQooMmqDeaoFvTla0fmPuTCy9C7f4ct8/JWKEuVqjySt2bvSxZMOyfoW6aitj6Wxsmmd35ob4lWigxrBafVHNMRtdHo9klre8FZoF0E/C6O9v09irLHVH2Gxs4ZaZgzYaaUNGpvyUbe5pK5dw0X5lL7UvwYskYnEbk/DMMvy+rIXXm95pr+F6oPNhhHXnu/qCbycKNa7U6NvVGP6iVRYpE8jeFn4OhHSCI3Vm95eMM4U6lh+WayYdXFu7C0W/KrdhfCXSy2Dy6F2545PttuO+yx8L2ygq4ChU0Vu4zGvOJ9DQVjXtzmOa5p1OaQ4HtGhKiRfPdHiMkLs6J7mHe1xbfrtrVpwvhOqGWEzWyjeeQ/2m6PBc6pyZUjnB39CxHExeprgeus9VHC+EWllsHudC7dIOT7bbjvsrNT1DXtDmODmnU5pDge0aFzp0p08pKxYjKMtGOQ5dJMLoFRmx0heXRdDB6hCEAIQhARrgk3NS5C5IWljI1fEkJKUFPnBJuCWMEXJh7dyj6/BI3jlMabari9lPPakHsR5m8cs0VKTJaLYwdyRdkwzYAra6FJOgWNlEqmyozZNNsdFukawqtimQGcbiWTqJBHktSfCms1KCpIPZ0N1UayuYvU5BSN1OJUdLkq9uxbXNQDcmUuFg7FMmuoypLqMaODuGxWng8hLah4I1xjwePirhLgDTsUBiWGSUkoniuWDQ9mwDR3Dp2FTU4Kq9hOz3d/UaVKijG9h/lTkFxrTNSt5et8Q1Sb3M9Lo29evO3REGxFiNY3Lc8nMVZNGHMOg6xtadrT0phljkC2pBlgAbNrI1Cbr3O6du3er+D5RlTfNVvPq7Gc+tRUvmgY4IkqyJOZqBzXFrgQ4GxaRYgjYQhtGV3XK5RscNjCUDEqyjSgpVpcCDU4hcV6KZKNgS5gVY5KXKSDCuhda2B1pXQXIcvc5ZNRRqdUVbJC7OhkfGd7HFt+u2vtTMFerRpPJmUXXC+E2ojsJgyYbzyH+00W/KrbhnCNSy6HuMLt0g5PttuO+yx0rnOVKpgKU9FbuJo15xPoqCoa9ocxwc06nNIcD2jQlLr59oKmeI50DpGH7Tc5t+vYe1XHB+EGtaQJWRzDaSWxyd7dB9lc6rydOOcWn6FiOJT1RqV17dV3CcuKeaTii7i5tAMTrXuRcAEaNNxa9rqwXXPnCUHaSsWE1LQ7QvAV6tDIzK4KWzV5mLBkbkJNwToxrwxIBk5q4LE+4lecQhkjzGuHRKSMC5NOhm5GOhSD6dTBp1w6nCyZuQclMm76ZT74E2lp1m5m5CGnXEtCHAggEEWIO3oUq6Bc8Ss3FzOZYJMNqM9lzA86W/wBPWNh26lpOC4myaNrmG4cNB/e1M8Qwts0bmPFw4WPxHSqRQVEuGVOY+7oXG994+230htH9lda+Lj/Wv8l7lZvm32cC55W5FMqm58dmzAaHbJAPov8AcdiyqpoXRvLJGlrmmxadYW6YbXNkYHNIIIuCNRB2qPynySjq2X5srRyJP6Xb2+XnnB450vknpwNKtHazjqYvxS9Easf8k1WcWmM3Gs3aB1gk6U8g4PJ3ay1v4r+DR712ni6K1kvMqKnJ7ipWXQcr5T8GR+nJ3MPvcpOn4M4hzi8+y3yaq8uUcOt9/A2VCb3GYg3XvFHd7vNbBBkFTt+rB6XOc7zKkafJiFnNjYOpjfgoJcq010YvgbrDS3sxOLDZHc1pPUC79N1IQZJVLtUTu0Zv6rLamYe0JRtK0bFDLlWb6MVxN1hVvZkdNwf1DtYa3rcPJoKlKbg3d9J47A4+9q0wRjcF7ZV5coV5b7eBusPBFEpuDeMc4uPYweYKlKfIaFv0T2vd5NICtCFBLE1payZIqcFuISDJSBuqOMfgBPeRdPW4W0Cw0dWjwT5eFQSblqzdJLQ+cuEJ5ixioLDYtdHYj/wRreckcXNTRQyu5zmWcd7mktJ7bX7VhHCS2+MVVvts/wBiNbFwfs4rD4WnXml1vWcSPCy7uOS+FpPfZcCpSvzsi3L26RZIlQ5cMtnlkZq9QsGTkhFl0iyA4siy6siyA4IXJCUXJQCZauC1LELghZAg5iRfGnZaknNQyMHxJMsT17Ei5iAbFii8ewJtREWu0HW121rt6m8xclizGTi7rUw0mrMzbJ/HX0M5hqNDL9jL/THoH++9arR1Qe0EG91UMrcmRUR5zdEjOad/oHoPgq/kZlS6nfxFRcNvmtJ+qdfmO6N27q1XqtNYmHO0+kukvqvv968ZOm9mWm41gQgm5CUDAkqaYOFwllzCwFkLy68Lwsg6QknVAGspGbE2NF3EAbybDvKAdr1V6py2pma5mX3NOee5l1F1PCRCOY2R3SG5oPa8hTRo1JdGL8jRzitWXW65LwqCMt6iX5ilc7pu53gxp8121uKy6o2xjpDR+txPgpPhZrpWXe0a87HdmXh1QBtSE+JsaLucAN5Nh3lVNmRVdJ89VZvQ17vJgYE4g4LYr3lle87wGjxdnFZ5qmulPyTfsNuT0iP6nLamb9cwnc0557mXUXVcIkY5jJHfhzAfbIU5S5CUjPqy71nuI7r28FKU2Dwx/NxRt9VjR4gLH8Bbm/Je4+d9RjEGTctbiElQ6NzWPcHatQDWttnaieT+9uq0FEWgC1gAAANgA0BTZiC84pZr4iVayeSSskIQUb9ojG1K2XYYvbKuSHKF6QhDIWXi9QgPEL1eIDyy8sukIDghckJQheZqASIXDmpfNXJYgGrmpF7U/MS5NOgI/NXmapD+EXopAgItzFS8tclc8GaJvLA5TR9YB7wtKFKNyHUjSLWCkpVZUpqcTScVJWZl2ReXAibxdS7ktHIkIJ0D6DrAm+4/szlTwlQjmiR3Uyw73lqmTwf0heXmMkuNyM5wbc69AIUlSZM00fMgiHTmAnvOlWKk8NKW0ovPdkkRxVRK10UX/mBNIbQUzndNy7wY0+a7bLi03NiEYO9oH+64+S0hrANAFhuC6WnO010aa8W2Z2JPWRnUeRmIS/PVWYNwe7yjDR4p1DwVRk3mmc89DR5vLir2hPiai6Nl3JIzzUd+ZWqbg9o2a2Of6z3eTbBS1LgNPH83BG3pDG377XT9CilVnLpNvxNlGK0R4AvUIUZsCEIQAhCEAIQhACEIQHi8KEIAQhCGQQhCA8KEIQAhCEAFCEIYBCEIZPUIQhgEIQsA9C9QhZAIQhACEIQAhCEAIQhACEIQAhCEAIQhACEI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data:image/jpeg;base64,/9j/4AAQSkZJRgABAQAAAQABAAD/2wCEAAkGBhQSEBUUEBMVFRQUFBUVFBAWFRUUFA8UFBAVFhQQFBQXGyYeFxkjGhUUHy8gJScpLCwsFR4xNTAqNSYrLCkBCQoKDgwOGg8PGjElHyQqKS0sKSksLCkpLCwsKSkrMCwvLTIuLiwqLDUsLCwsLCksLCwpKSktKSwsKSwvNCksLP/AABEIALEBHAMBIgACEQEDEQH/xAAcAAABBQEBAQAAAAAAAAAAAAAAAwQFBgcCAQj/xABHEAABAwIBBgoFCgUCBwAAAAABAAIDBBEFBhIhMUFRBxMiMmFxgZGhsWJyksHRIzNCQ1JTgqKy8BQWwuHxJLMVFzRjc4PS/8QAGwEBAAIDAQEAAAAAAAAAAAAAAAMEAQIFBgf/xAA6EQACAQIDAwoEBAUFAAAAAAAAAQIDEQQhMRJBsQUTMlFhcYGRodEUIsHwFUJy4SNSYpKiM4LC4vH/2gAMAwEAAhEDEQA/ANxQmMuNQi3yjXXNuSQ7YTc2OrQk5MaF9Dbiw03t4WVapiqNPpS+plprUkkKMGNja094SrMVDtQPbYaSonyhhkr7Xo+FjCzyQ+QkOPd9jxCOPP2PELPx1Lt/tl7G2yxdCQNSRrae8KLjyugOp47bjzClhiIzTcVJ26oS9iOcow6TS72ibQo6LHYnanNP4m/FOW1l9QJ6rFYeKprW6/2y9jZNS0fqOEJH+I9Fy4hxFjnZocM77J0HuWI4yi2o7Wb68uJtsscoQhWjUEIQgBCEIAQhCAEIQgBCEIAQhCAEIQgBCEIAQhCAEIQgBCEIDNMMHyLwdbZyOzMIsp2SWwad7B71C0gsapv2ZmnvkspCpf8AJxn0SO6y8viVaMv0r0k19SzjM5t/fWLfxCeULrkesfAKv8ep3B9Iaehx/NZcyl89WEf6l7lelq+4cYhi743WaRq2i6jn5Uyja32U3x2b5V3RYeCr9VU2UVfFV3Xnszdru2b6yZpJExiGVspY5t22cC02bpsRY2PUp/J6ibHTtErWm4znZwBsTpOvcNHYqLhMPHTsbsLtPqt0nyt2q25aYlxNG4A2dJyB28493mvccmU6kcLCM5Nym9rN3y0Xpn4nInNbc6r0irLi/Yl/4aik1CnPUWDyK5/leldzW26WyO+KxJ0qG1jhqc4dRIXd+HktJs5qx0JdKkvvwNu/llo5k07eqS/mE2qMk3OcHGocSNRc0E6NWkEXWRw49O3mzSDqe74p/T5Y1Y1VEnab+ahqYZzVptSXak+NyWOLpboNdza9jWP4asbqmif60Zb+lHH1jdcUL/Ve5v6gs8pcuqv72/W1h9ykocvqnbmHrZ8CE5qXVHhwJliae5yXjfjctP8ANzY5RFVxmBztLXOIdG8XtoeP2Nqnwb6lmONZRmrhMU8UZ2te3ODo3bHtNz/fUrjkRSPjoo2yOLtZbfWGE8kd2nqIUVWkox2tH1FjD4hzm4arr0fjuJ5CEKqXwQhCAEIQgBCEIAQhCAEIQgBCEIAQhCAEIQgBCEIDOgLVFWN7Wv7rO96cVh/07DucR5/BJSj/AFso+3Tn9IHuSshvSnof5/5Xm8bHKa/pn6STLWIzcX2LgiKdKrXgg5DfUHjpVQkV0w5tm9TWjuauNyar4mF9136MiSsmVnGZvlH+sfgq3WzqVxSe5J3knxUFnZz+rSez9hYwdB4isorWT4mteoqcHJ7i45DUGl0h2AMHXrcfJQnCTiufUNiB0RN0+s7SfCyuuExCmpAX6M1he/rtnO+CxzEq4yyvkdre4uPaV9Ow8U6ja0WS4cDz2Lk6dCNPe83x4iLpUnxiRfIuYrucGtFyTYDerjkkrs5sINuyHIkS0T1ecjsj2yCzwM0aDJmMcXP2hucDZo1fsq3R5AQDa7sbEPJi5X4ht5whddd7HoFyPsWVSok96s3bsMppnJ+wrTm5FQDbJ7TR5NSrckYBsef/AGO9xWPjKn8n+X7En4bS31H/AG/9ihYBh3HztYdDdbzqswa9PToHatT/AIlgFs5o6LgWUaMlqfawnrkk/wDpKNyapx9U3tLj5lQ1a1Wo9EvF+xaw+GoUU/mbv2JfUeHEIxrkZ7Tfik3YvCNcrPaCTGAU/wBzH7IPmlW4TCNUUfsN+Ci/idnqWP4Xb6CtNWMkF43tcN7SDbuSyzXLRj8OrY6un5MctmyMGhhe0aiBo5TR3sJ2rQsPrWzRMkZzXtDh2jUtadVyk4S1RtVoqMVUi7p+j6hwhCFOVwQhCAEIQgBCEIAQhCAEIQgBCEIAQhCAz+qFq+L0onN/UvYv+mk6M0/pRjGiqpnek9v770Qj5OobuB8C74LhYuN5NfrXnBP6Fmt0IPs+rIgaSBvIHeVcw+0bz0O8AqXh+maMem3zurbWutTPO8HxK4OAWzOcuqEjVaeJQ8TlXmTFFxs7b6i659VmnxNgmWKy6SrdkJQZrXPPQwHq0uPaT4Lt8hUbOVZ/lWXe8uFyji3tyjT63d9y+0K8IuKcVScWDypTm/hGl3uWRyyq08I+L8bVloPJiGYPW1u8dHYqTNKvbUY7FNeZwsTLnaze5ZeR1JMrlkVk26RwJ0OcLk/dRnb6zv3tVeyYwYzSBxbdodZrfvH7B1DWf8rcsn8GEEdtbjpe77TvgNi5OMrurLmY6fm9vc73J2FVCPxE1n+Vf8vbzJDD6NsbA1osGiwCkGvULj+Ox0kLpJDq1N2uOwBYnieXdXI9zhM9gcSQxpsGjcFSnXVJ7KR2MNgZ4q8r2XWz6GMg2pN1awa3tH4gvmWfH53c6eU/jd8UyfVuOtzj1knzWvxUnuL65GW+fp+59OTZSUzOdPEOt4TGXL6hbrqYz1G/kvm5rk7gT4ib6jf8JorWT9DfX8JdENUhd6rCUi7hNg+iyQ9gCx+kYrHgOCyVMgZEOlzjzWD7Tj+7rV1qjyRDPB0IZv1ZbsUx4YlE6lZA4mSxD84fJFpBEurQAfO21XLBMMFPTxwg34tobffvKTwLAY6WPNjF3HnyHnPPuG4f5UkrVOm09qbuzlVqsWtimrRvfxBCEKcrAhF14Hg6igPUIQgBCEIAQhCAEIQgBCEIAQhCAz/KXQ6B26e3fb4JWBvykzd4f4kn+pI5VH5AO3SMd3gpzAf9Q70h5sauRiV/EX6l6potVM6UfH79SBwf59nRnHuYVZcYktS9eb8VW8FH+ocPstf5ge9TGVcubA0dPk3+689hlalVl2RXmzRaIokpzpd9tPdqHfZaNC8UlEXO+rjLj0utfxcVScl6PjagX1Z2cepmr8xCk+FLFsynZCDpkOc71W/E+S9jybh9ihTp/wA3zP6enE5NSpZ1KvV8q++/gZhXVZc5znHS4knrJuU3oKN08gYNA1ud9hu09e5ISkucGtF3E2AGsk6gtQyAySAAc8XAILjslkH9DfE9q6OMxLgtiHSenZ2mnJ2DVR7c+ite3sLHkZk2ImNeW2ObZjPu2dPpHWf8q0Vla2GNz3kNa0XJQHBrbnQANe7pWQ8IWWRqHmKI/JMOk/eOG3qXHnJUY2Wv3meko0ZYqp1Jei6iJyzysdWTE6RG3QxnR9o9Kq8kq8mmTKSdVIwbzZ6DajTiox0Qu6Vc8YmweSbDSTqA037FYcJyPmmIGkOOqMNL323kCwb2kK3Tw86nRRhVb5kbGVI0jVbqDglnNrtf1ucyPwGeVYqHgoLec6NvtyHxIHgplhGulJLxvwuQVMXSWslx4EDknkzJVyZrBZotnykclg97tw92la/h1LT0cQY1zGga3Oc0Oebc5x2lQFJkOGsDDUTZg08WwiNlzrNmj3p7DkdSt1xZ53vLpO3lEqanSpQ33fccbEVoVH0nbqS/f6DyfLSkb9e1x3Nu49wSP84B3zNPPJ08WWg9rrBPqegjYLMja3qaB5JwFLtR3Lzf/hV2qa0j5v2sRIxWsfzKZkfTJIPJl16KWsfz6iNg3MjufacfcpYFegpznUkY522iS8L8bkV/Lmd87PPJvGeGD8gB8VnmXs0uFV1PNSPeI5WHOjc9z2OfG/lAhx2te3uK1nOVE4ZMN43DxIOdBKx/4X/JuHe9p/CpKNSW2k9CfD1pc4lJ3TytuLtg2KNqYI5mc2Rodbcdrew3HYnqqXBdG5uGRZ20vI9UvNlbVpViozcVuZBXgoVJRWibBCEKMhBCEIAQhCAEIQgBCEIDPsoG3o3dDYz3EBd08ny0Z+0xp72H4LrExelkHoO/K8n3JpRPuKd3/bYO64965OKykn+h/wCX7luX+j4v6CGDRWqZ+g5vfIfgu8uprMYOg+J/sl6CO1TP0yt/SXe9RmWkmdOxo2NBt030DvIXLw2HdTapr81RR8lcq1KnN09rqTH+RFDmsc/fyR1N1ntJPcs64Q8a46rkIPJZyG9TdZ77rUKycUlCSNbWWHS86L95JWPYThTqqfVnNDtX3j9eaegaz0da9kqkaalV3aL24HN5mVRwoLXV+/Elshcl3SvD3aC4Xv8Adxn6XrO1DoWz0NM2Nga0WAFgNwCjcCwkQR21k6XO+07f1blFZaZVcQzi4z8o4aT92Dt61y5z2b1amr+7I7tOltWo0tF9tsjOEDLDQYIXdEjx+gLKKqoT3FKzQblQcUEk7rRi9za+zq6T0BVKNOeInc7sVGhBU4CM9Sn2FZPSzkWBaDqNiXO9Vg0nr0BXXJbgxJIfN4gX7G6m9ZuegLUcHydjhHJaL7TrLus6yuvCjTp9LN9S08/bzKVTERjrm+paeft5lJyW4NM2xcM3ebgyHrdqaOhvetGwnA44QAxoFtOjfvO89KexMASoeFvOq5K27qWhz62InVyenVuFlyUnxwTeoxFjBd72t6yB5qNRb0K6hJ5JDu6M5VXEeESihvn1DbjY03Pcq3XcNUANoIpJTvtmjxspVQlvy78iZYapvVu/I04vXJlWRR8IuI1Ls2lpgOx0hHWGjR3qRpckMWqdNTU8S0623AdbcGsue9wW3NRj0mbcxCPSl5faNCqcYijF3yNb1kKGm4QaUHNY8yO2NjaXk9AzQU1w7gopWkOqHy1DvTcQ3uBzvzK3YdhcMAtBEyMei0AnrOs9qxtU1ormrlRjomyEp8TqpvmqVzAfpzkRi2/N0v8Ayp7/AMAfK0tqpGua7nRMbZp6C53OHYFNhy9zljnHuyI+ea6KscwQhjQ1oAAFgBqC7RdCjIdQQhCAEIQgBCEIAQhCAEIQgM8Nc10Ls67M9sjQ14zHXINm2O25TLDJbwQHdnDukGhXOWia7WB4KGdkhA25jbxZOgllgT1krn4mlKpH5dbfVP6FjnFsOPbf0YwfWMjq7ONi9wI12uY2tFzqFyFHYxYVrZHHkNc3OHUNB7Cb9ieYnki5+uUu0Wzn2c7quLJjiGFzHZf0idJsNZXMksTQnelH80nfJ6q3hkQuMaitPTIQ4RsS5LIWnZnut06G+89qb8GbYyJLCz4yAPUcL36y4OuepQ2K4PO46RqAaLm+hosAk8m5JKGcyyfNljmvF9J2st05wHeV6mrzXMra1Wfjv7Dn4Z1+flZZSy7bbu00bKXKNtLFfW92hjd5+0egLH8RxRz3F7zdzjclc49lC+okc83JOoAGzRsaFBSiR2ppXDnCdeV3puPWUnDDRtf5t4rJK18jQ/mlwB6ASAT0rYMncnYoQM1ovqzjr/sOgLFv+FSHWPArZ8LxtjaeN8rg27Gk3NuVmjO8broUVKMdhehVrVpVHaJboLBOhUALNsT4U4Y7iK8h8Pj5KnYrwkVM1wHZjd183+57VajRt03bj5ESw/8AO0uPl7m04llZBCDnyAEbL3Pds7VSMb4X2tuIW3O8/v4rLX1uebyynqaL+J+CcQ0AlDjTgu4toLmnS4gk8oWGnVqV3Dww8p7N/FrI2nOlRjeEdp9uXoS9fwkVstw2QsB2DQooMmqDeaoFvTla0fmPuTCy9C7f4ct8/JWKEuVqjySt2bvSxZMOyfoW6aitj6Wxsmmd35ob4lWigxrBafVHNMRtdHo9klre8FZoF0E/C6O9v09irLHVH2Gxs4ZaZgzYaaUNGpvyUbe5pK5dw0X5lL7UvwYskYnEbk/DMMvy+rIXXm95pr+F6oPNhhHXnu/qCbycKNa7U6NvVGP6iVRYpE8jeFn4OhHSCI3Vm95eMM4U6lh+WayYdXFu7C0W/KrdhfCXSy2Dy6F2545PttuO+yx8L2ygq4ChU0Vu4zGvOJ9DQVjXtzmOa5p1OaQ4HtGhKiRfPdHiMkLs6J7mHe1xbfrtrVpwvhOqGWEzWyjeeQ/2m6PBc6pyZUjnB39CxHExeprgeus9VHC+EWllsHudC7dIOT7bbjvsrNT1DXtDmODmnU5pDge0aFzp0p08pKxYjKMtGOQ5dJMLoFRmx0heXRdDB6hCEAIQhARrgk3NS5C5IWljI1fEkJKUFPnBJuCWMEXJh7dyj6/BI3jlMabari9lPPakHsR5m8cs0VKTJaLYwdyRdkwzYAra6FJOgWNlEqmyozZNNsdFukawqtimQGcbiWTqJBHktSfCms1KCpIPZ0N1UayuYvU5BSN1OJUdLkq9uxbXNQDcmUuFg7FMmuoypLqMaODuGxWng8hLah4I1xjwePirhLgDTsUBiWGSUkoniuWDQ9mwDR3Dp2FTU4Kq9hOz3d/UaVKijG9h/lTkFxrTNSt5et8Q1Sb3M9Lo29evO3REGxFiNY3Lc8nMVZNGHMOg6xtadrT0phljkC2pBlgAbNrI1Cbr3O6du3er+D5RlTfNVvPq7Gc+tRUvmgY4IkqyJOZqBzXFrgQ4GxaRYgjYQhtGV3XK5RscNjCUDEqyjSgpVpcCDU4hcV6KZKNgS5gVY5KXKSDCuhda2B1pXQXIcvc5ZNRRqdUVbJC7OhkfGd7HFt+u2vtTMFerRpPJmUXXC+E2ojsJgyYbzyH+00W/KrbhnCNSy6HuMLt0g5PttuO+yx0rnOVKpgKU9FbuJo15xPoqCoa9ocxwc06nNIcD2jQlLr59oKmeI50DpGH7Tc5t+vYe1XHB+EGtaQJWRzDaSWxyd7dB9lc6rydOOcWn6FiOJT1RqV17dV3CcuKeaTii7i5tAMTrXuRcAEaNNxa9rqwXXPnCUHaSsWE1LQ7QvAV6tDIzK4KWzV5mLBkbkJNwToxrwxIBk5q4LE+4lecQhkjzGuHRKSMC5NOhm5GOhSD6dTBp1w6nCyZuQclMm76ZT74E2lp1m5m5CGnXEtCHAggEEWIO3oUq6Bc8Ss3FzOZYJMNqM9lzA86W/wBPWNh26lpOC4myaNrmG4cNB/e1M8Qwts0bmPFw4WPxHSqRQVEuGVOY+7oXG994+230htH9lda+Lj/Wv8l7lZvm32cC55W5FMqm58dmzAaHbJAPov8AcdiyqpoXRvLJGlrmmxadYW6YbXNkYHNIIIuCNRB2qPynySjq2X5srRyJP6Xb2+XnnB450vknpwNKtHazjqYvxS9Easf8k1WcWmM3Gs3aB1gk6U8g4PJ3ay1v4r+DR712ni6K1kvMqKnJ7ipWXQcr5T8GR+nJ3MPvcpOn4M4hzi8+y3yaq8uUcOt9/A2VCb3GYg3XvFHd7vNbBBkFTt+rB6XOc7zKkafJiFnNjYOpjfgoJcq010YvgbrDS3sxOLDZHc1pPUC79N1IQZJVLtUTu0Zv6rLamYe0JRtK0bFDLlWb6MVxN1hVvZkdNwf1DtYa3rcPJoKlKbg3d9J47A4+9q0wRjcF7ZV5coV5b7eBusPBFEpuDeMc4uPYweYKlKfIaFv0T2vd5NICtCFBLE1payZIqcFuISDJSBuqOMfgBPeRdPW4W0Cw0dWjwT5eFQSblqzdJLQ+cuEJ5ixioLDYtdHYj/wRreckcXNTRQyu5zmWcd7mktJ7bX7VhHCS2+MVVvts/wBiNbFwfs4rD4WnXml1vWcSPCy7uOS+FpPfZcCpSvzsi3L26RZIlQ5cMtnlkZq9QsGTkhFl0iyA4siy6siyA4IXJCUXJQCZauC1LELghZAg5iRfGnZaknNQyMHxJMsT17Ei5iAbFii8ewJtREWu0HW121rt6m8xclizGTi7rUw0mrMzbJ/HX0M5hqNDL9jL/THoH++9arR1Qe0EG91UMrcmRUR5zdEjOad/oHoPgq/kZlS6nfxFRcNvmtJ+qdfmO6N27q1XqtNYmHO0+kukvqvv968ZOm9mWm41gQgm5CUDAkqaYOFwllzCwFkLy68Lwsg6QknVAGspGbE2NF3EAbybDvKAdr1V6py2pma5mX3NOee5l1F1PCRCOY2R3SG5oPa8hTRo1JdGL8jRzitWXW65LwqCMt6iX5ilc7pu53gxp8121uKy6o2xjpDR+txPgpPhZrpWXe0a87HdmXh1QBtSE+JsaLucAN5Nh3lVNmRVdJ89VZvQ17vJgYE4g4LYr3lle87wGjxdnFZ5qmulPyTfsNuT0iP6nLamb9cwnc0557mXUXVcIkY5jJHfhzAfbIU5S5CUjPqy71nuI7r28FKU2Dwx/NxRt9VjR4gLH8Bbm/Je4+d9RjEGTctbiElQ6NzWPcHatQDWttnaieT+9uq0FEWgC1gAAANgA0BTZiC84pZr4iVayeSSskIQUb9ojG1K2XYYvbKuSHKF6QhDIWXi9QgPEL1eIDyy8sukIDghckJQheZqASIXDmpfNXJYgGrmpF7U/MS5NOgI/NXmapD+EXopAgItzFS8tclc8GaJvLA5TR9YB7wtKFKNyHUjSLWCkpVZUpqcTScVJWZl2ReXAibxdS7ktHIkIJ0D6DrAm+4/szlTwlQjmiR3Uyw73lqmTwf0heXmMkuNyM5wbc69AIUlSZM00fMgiHTmAnvOlWKk8NKW0ovPdkkRxVRK10UX/mBNIbQUzndNy7wY0+a7bLi03NiEYO9oH+64+S0hrANAFhuC6WnO010aa8W2Z2JPWRnUeRmIS/PVWYNwe7yjDR4p1DwVRk3mmc89DR5vLir2hPiai6Nl3JIzzUd+ZWqbg9o2a2Of6z3eTbBS1LgNPH83BG3pDG377XT9CilVnLpNvxNlGK0R4AvUIUZsCEIQAhCEAIQhACEIQHi8KEIAQhCGQQhCA8KEIQAhCEAFCEIYBCEIZPUIQhgEIQsA9C9QhZAIQhACEIQAhCEAIQhACEIQAhCEAIQhACEIQ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72008" y="1268760"/>
            <a:ext cx="6444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Arial Narrow" panose="020B0606020202030204" pitchFamily="34" charset="0"/>
              </a:rPr>
              <a:t>En 1989, que quería Juan Luis Guerra que </a:t>
            </a:r>
            <a:r>
              <a:rPr lang="es-ES" sz="3200" dirty="0" err="1" smtClean="0">
                <a:latin typeface="Arial Narrow" panose="020B0606020202030204" pitchFamily="34" charset="0"/>
              </a:rPr>
              <a:t>chovera</a:t>
            </a:r>
            <a:r>
              <a:rPr lang="es-ES" sz="3200" dirty="0" smtClean="0">
                <a:latin typeface="Arial Narrow" panose="020B0606020202030204" pitchFamily="34" charset="0"/>
              </a:rPr>
              <a:t>?</a:t>
            </a:r>
            <a:endParaRPr lang="es-E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566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s-ES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Unha</a:t>
            </a:r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nova era para a </a:t>
            </a:r>
            <a:r>
              <a:rPr lang="es-ES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Estatística</a:t>
            </a:r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/>
            </a:r>
            <a:b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es-ES" sz="4000" b="1" dirty="0" smtClean="0">
                <a:solidFill>
                  <a:srgbClr val="6699FF"/>
                </a:solidFill>
                <a:latin typeface="Arial Narrow" panose="020B0606020202030204" pitchFamily="34" charset="0"/>
              </a:rPr>
              <a:t>A </a:t>
            </a:r>
            <a:r>
              <a:rPr lang="es-ES" sz="4000" b="1" dirty="0" err="1" smtClean="0">
                <a:solidFill>
                  <a:srgbClr val="6699FF"/>
                </a:solidFill>
                <a:latin typeface="Arial Narrow" panose="020B0606020202030204" pitchFamily="34" charset="0"/>
              </a:rPr>
              <a:t>Sociedade</a:t>
            </a:r>
            <a:r>
              <a:rPr lang="es-ES" sz="4000" b="1" dirty="0" smtClean="0">
                <a:solidFill>
                  <a:srgbClr val="6699FF"/>
                </a:solidFill>
                <a:latin typeface="Arial Narrow" panose="020B0606020202030204" pitchFamily="34" charset="0"/>
              </a:rPr>
              <a:t> da Información</a:t>
            </a:r>
            <a:endParaRPr lang="es-ES" b="1" dirty="0">
              <a:solidFill>
                <a:srgbClr val="6699FF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597352"/>
            <a:ext cx="9144000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72008" y="6597352"/>
            <a:ext cx="903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 Narrow" panose="020B0606020202030204" pitchFamily="34" charset="0"/>
              </a:rPr>
              <a:t>Rosa M. </a:t>
            </a:r>
            <a:r>
              <a:rPr lang="es-ES" sz="1400" dirty="0" err="1" smtClean="0">
                <a:latin typeface="Arial Narrow" panose="020B0606020202030204" pitchFamily="34" charset="0"/>
              </a:rPr>
              <a:t>Crujeiras</a:t>
            </a:r>
            <a:r>
              <a:rPr lang="es-ES" sz="1400" dirty="0" smtClean="0">
                <a:latin typeface="Arial Narrow" panose="020B0606020202030204" pitchFamily="34" charset="0"/>
              </a:rPr>
              <a:t> </a:t>
            </a:r>
            <a:r>
              <a:rPr lang="es-ES" sz="1400" dirty="0" err="1" smtClean="0">
                <a:latin typeface="Arial Narrow" panose="020B0606020202030204" pitchFamily="34" charset="0"/>
              </a:rPr>
              <a:t>Casais</a:t>
            </a:r>
            <a:r>
              <a:rPr lang="es-ES" sz="1400" dirty="0" smtClean="0">
                <a:latin typeface="Arial Narrow" panose="020B0606020202030204" pitchFamily="34" charset="0"/>
              </a:rPr>
              <a:t>						</a:t>
            </a:r>
            <a:r>
              <a:rPr lang="es-ES" sz="1400" dirty="0" err="1" smtClean="0">
                <a:latin typeface="Arial Narrow" panose="020B0606020202030204" pitchFamily="34" charset="0"/>
              </a:rPr>
              <a:t>Xornadas</a:t>
            </a:r>
            <a:r>
              <a:rPr lang="es-ES" sz="1400" dirty="0" smtClean="0">
                <a:latin typeface="Arial Narrow" panose="020B0606020202030204" pitchFamily="34" charset="0"/>
              </a:rPr>
              <a:t> do </a:t>
            </a:r>
            <a:r>
              <a:rPr lang="es-ES" sz="1400" dirty="0" err="1" smtClean="0">
                <a:latin typeface="Arial Narrow" panose="020B0606020202030204" pitchFamily="34" charset="0"/>
              </a:rPr>
              <a:t>Ensino</a:t>
            </a:r>
            <a:r>
              <a:rPr lang="es-ES" sz="1400" dirty="0" smtClean="0">
                <a:latin typeface="Arial Narrow" panose="020B0606020202030204" pitchFamily="34" charset="0"/>
              </a:rPr>
              <a:t> da </a:t>
            </a:r>
            <a:r>
              <a:rPr lang="es-ES" sz="1400" dirty="0" err="1" smtClean="0">
                <a:latin typeface="Arial Narrow" panose="020B0606020202030204" pitchFamily="34" charset="0"/>
              </a:rPr>
              <a:t>Estatística</a:t>
            </a:r>
            <a:endParaRPr lang="es-ES" sz="1400" dirty="0">
              <a:latin typeface="Arial Narrow" panose="020B0606020202030204" pitchFamily="34" charset="0"/>
            </a:endParaRPr>
          </a:p>
        </p:txBody>
      </p:sp>
      <p:sp>
        <p:nvSpPr>
          <p:cNvPr id="8" name="3 Marcador de contenido"/>
          <p:cNvSpPr>
            <a:spLocks noGrp="1"/>
          </p:cNvSpPr>
          <p:nvPr>
            <p:ph idx="1"/>
          </p:nvPr>
        </p:nvSpPr>
        <p:spPr>
          <a:xfrm>
            <a:off x="457200" y="1888233"/>
            <a:ext cx="8229600" cy="2116831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>
                <a:latin typeface="Arial Narrow" panose="020B0606020202030204" pitchFamily="34" charset="0"/>
              </a:rPr>
              <a:t>A </a:t>
            </a:r>
            <a:r>
              <a:rPr lang="en-US" dirty="0">
                <a:latin typeface="Arial Narrow" panose="020B0606020202030204" pitchFamily="34" charset="0"/>
              </a:rPr>
              <a:t>society where […] information is used as an economic resource, the community </a:t>
            </a:r>
            <a:r>
              <a:rPr lang="en-US" dirty="0" smtClean="0">
                <a:latin typeface="Arial Narrow" panose="020B0606020202030204" pitchFamily="34" charset="0"/>
              </a:rPr>
              <a:t>harnesses/exploits it</a:t>
            </a:r>
            <a:r>
              <a:rPr lang="en-US" dirty="0">
                <a:latin typeface="Arial Narrow" panose="020B0606020202030204" pitchFamily="34" charset="0"/>
              </a:rPr>
              <a:t>, and behind it all an industry develops which produces the necessary </a:t>
            </a:r>
            <a:r>
              <a:rPr lang="en-US" dirty="0" smtClean="0">
                <a:latin typeface="Arial Narrow" panose="020B0606020202030204" pitchFamily="34" charset="0"/>
              </a:rPr>
              <a:t>information.</a:t>
            </a:r>
          </a:p>
          <a:p>
            <a:pPr marL="0" indent="0" algn="just">
              <a:buNone/>
            </a:pPr>
            <a:endParaRPr lang="es-ES" dirty="0">
              <a:latin typeface="Arial Narrow" panose="020B0606020202030204" pitchFamily="34" charset="0"/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445" y="5157192"/>
            <a:ext cx="1119017" cy="792113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1475656" y="5610726"/>
            <a:ext cx="7469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anose="020B0606020202030204" pitchFamily="34" charset="0"/>
              </a:rPr>
              <a:t>Moore, Nick (1997), </a:t>
            </a:r>
            <a:r>
              <a:rPr lang="es-ES" sz="1600" i="1" dirty="0" err="1" smtClean="0">
                <a:latin typeface="Arial Narrow" panose="020B0606020202030204" pitchFamily="34" charset="0"/>
              </a:rPr>
              <a:t>World</a:t>
            </a:r>
            <a:r>
              <a:rPr lang="es-ES" sz="1600" i="1" dirty="0" smtClean="0">
                <a:latin typeface="Arial Narrow" panose="020B0606020202030204" pitchFamily="34" charset="0"/>
              </a:rPr>
              <a:t> </a:t>
            </a:r>
            <a:r>
              <a:rPr lang="es-ES" sz="1600" i="1" dirty="0" err="1" smtClean="0">
                <a:latin typeface="Arial Narrow" panose="020B0606020202030204" pitchFamily="34" charset="0"/>
              </a:rPr>
              <a:t>Information</a:t>
            </a:r>
            <a:r>
              <a:rPr lang="es-ES" sz="1600" i="1" dirty="0" smtClean="0">
                <a:latin typeface="Arial Narrow" panose="020B0606020202030204" pitchFamily="34" charset="0"/>
              </a:rPr>
              <a:t> </a:t>
            </a:r>
            <a:r>
              <a:rPr lang="es-ES" sz="1600" i="1" dirty="0" err="1" smtClean="0">
                <a:latin typeface="Arial Narrow" panose="020B0606020202030204" pitchFamily="34" charset="0"/>
              </a:rPr>
              <a:t>Report</a:t>
            </a:r>
            <a:r>
              <a:rPr lang="es-ES" sz="1600" dirty="0" smtClean="0">
                <a:latin typeface="Arial Narrow" panose="020B0606020202030204" pitchFamily="34" charset="0"/>
              </a:rPr>
              <a:t>. UNESCO.</a:t>
            </a:r>
            <a:endParaRPr lang="es-ES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769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Cando </a:t>
            </a:r>
            <a:r>
              <a:rPr lang="es-ES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temos</a:t>
            </a:r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datos </a:t>
            </a:r>
            <a:r>
              <a:rPr lang="es-ES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paranormais</a:t>
            </a:r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?</a:t>
            </a:r>
            <a:b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es-ES" sz="4000" b="1" dirty="0" smtClean="0">
                <a:solidFill>
                  <a:srgbClr val="6699FF"/>
                </a:solidFill>
                <a:latin typeface="Arial Narrow" panose="020B0606020202030204" pitchFamily="34" charset="0"/>
              </a:rPr>
              <a:t>… porque </a:t>
            </a:r>
            <a:r>
              <a:rPr lang="es-ES" sz="4000" b="1" dirty="0" err="1" smtClean="0">
                <a:solidFill>
                  <a:srgbClr val="6699FF"/>
                </a:solidFill>
                <a:latin typeface="Arial Narrow" panose="020B0606020202030204" pitchFamily="34" charset="0"/>
              </a:rPr>
              <a:t>habelos</a:t>
            </a:r>
            <a:r>
              <a:rPr lang="es-ES" sz="4000" b="1" dirty="0" smtClean="0">
                <a:solidFill>
                  <a:srgbClr val="6699FF"/>
                </a:solidFill>
                <a:latin typeface="Arial Narrow" panose="020B0606020202030204" pitchFamily="34" charset="0"/>
              </a:rPr>
              <a:t> </a:t>
            </a:r>
            <a:r>
              <a:rPr lang="es-ES" sz="4000" b="1" dirty="0" err="1" smtClean="0">
                <a:solidFill>
                  <a:srgbClr val="6699FF"/>
                </a:solidFill>
                <a:latin typeface="Arial Narrow" panose="020B0606020202030204" pitchFamily="34" charset="0"/>
              </a:rPr>
              <a:t>hainos</a:t>
            </a:r>
            <a:endParaRPr lang="es-ES" b="1" dirty="0">
              <a:solidFill>
                <a:srgbClr val="6699F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s-ES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Cando </a:t>
            </a:r>
            <a:r>
              <a:rPr lang="es-ES" dirty="0" err="1">
                <a:solidFill>
                  <a:schemeClr val="tx1"/>
                </a:solidFill>
                <a:latin typeface="Arial Narrow" panose="020B0606020202030204" pitchFamily="34" charset="0"/>
              </a:rPr>
              <a:t>temos</a:t>
            </a:r>
            <a:r>
              <a:rPr lang="es-ES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Arial Narrow" panose="020B0606020202030204" pitchFamily="34" charset="0"/>
              </a:rPr>
              <a:t>máis</a:t>
            </a:r>
            <a:r>
              <a:rPr lang="es-ES" dirty="0">
                <a:solidFill>
                  <a:schemeClr val="tx1"/>
                </a:solidFill>
                <a:latin typeface="Arial Narrow" panose="020B0606020202030204" pitchFamily="34" charset="0"/>
              </a:rPr>
              <a:t> de dúas </a:t>
            </a: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variables.</a:t>
            </a:r>
            <a:endParaRPr lang="es-ES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tx1"/>
                </a:solidFill>
                <a:latin typeface="Arial Narrow" panose="020B0606020202030204" pitchFamily="34" charset="0"/>
              </a:rPr>
              <a:t>Cando </a:t>
            </a:r>
            <a:r>
              <a:rPr lang="es-ES" dirty="0" err="1">
                <a:solidFill>
                  <a:schemeClr val="tx1"/>
                </a:solidFill>
                <a:latin typeface="Arial Narrow" panose="020B0606020202030204" pitchFamily="34" charset="0"/>
              </a:rPr>
              <a:t>temos</a:t>
            </a:r>
            <a:r>
              <a:rPr lang="es-ES" dirty="0">
                <a:solidFill>
                  <a:schemeClr val="tx1"/>
                </a:solidFill>
                <a:latin typeface="Arial Narrow" panose="020B0606020202030204" pitchFamily="34" charset="0"/>
              </a:rPr>
              <a:t> datos en contextos </a:t>
            </a: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infrecuentes.</a:t>
            </a:r>
            <a:endParaRPr lang="es-ES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tx1"/>
                </a:solidFill>
                <a:latin typeface="Arial Narrow" panose="020B0606020202030204" pitchFamily="34" charset="0"/>
              </a:rPr>
              <a:t>Cando </a:t>
            </a: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os datos son ángulos, </a:t>
            </a:r>
            <a:r>
              <a:rPr lang="es-E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direccións</a:t>
            </a: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ou</a:t>
            </a: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mesmo</a:t>
            </a: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curvas </a:t>
            </a:r>
            <a:r>
              <a:rPr lang="es-E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ou</a:t>
            </a: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superficies!</a:t>
            </a:r>
            <a:endParaRPr lang="es-ES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Cando </a:t>
            </a:r>
            <a:r>
              <a:rPr lang="es-ES" dirty="0" err="1">
                <a:solidFill>
                  <a:schemeClr val="tx1"/>
                </a:solidFill>
                <a:latin typeface="Arial Narrow" panose="020B0606020202030204" pitchFamily="34" charset="0"/>
              </a:rPr>
              <a:t>temos</a:t>
            </a:r>
            <a:r>
              <a:rPr lang="es-ES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Arial Narrow" panose="020B0606020202030204" pitchFamily="34" charset="0"/>
              </a:rPr>
              <a:t>moitos</a:t>
            </a:r>
            <a:r>
              <a:rPr lang="es-ES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moitos</a:t>
            </a: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moitos</a:t>
            </a: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datos...</a:t>
            </a:r>
            <a:endParaRPr lang="es-ES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>
              <a:buClr>
                <a:srgbClr val="0070C0"/>
              </a:buClr>
              <a:buNone/>
            </a:pPr>
            <a:endParaRPr lang="es-ES" dirty="0">
              <a:latin typeface="Arial Narrow" panose="020B060602020203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597352"/>
            <a:ext cx="9144000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72008" y="6597352"/>
            <a:ext cx="903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 Narrow" panose="020B0606020202030204" pitchFamily="34" charset="0"/>
              </a:rPr>
              <a:t>Rosa M. </a:t>
            </a:r>
            <a:r>
              <a:rPr lang="es-ES" sz="1400" dirty="0" err="1" smtClean="0">
                <a:latin typeface="Arial Narrow" panose="020B0606020202030204" pitchFamily="34" charset="0"/>
              </a:rPr>
              <a:t>Crujeiras</a:t>
            </a:r>
            <a:r>
              <a:rPr lang="es-ES" sz="1400" dirty="0" smtClean="0">
                <a:latin typeface="Arial Narrow" panose="020B0606020202030204" pitchFamily="34" charset="0"/>
              </a:rPr>
              <a:t> </a:t>
            </a:r>
            <a:r>
              <a:rPr lang="es-ES" sz="1400" dirty="0" err="1" smtClean="0">
                <a:latin typeface="Arial Narrow" panose="020B0606020202030204" pitchFamily="34" charset="0"/>
              </a:rPr>
              <a:t>Casais</a:t>
            </a:r>
            <a:r>
              <a:rPr lang="es-ES" sz="1400" dirty="0" smtClean="0">
                <a:latin typeface="Arial Narrow" panose="020B0606020202030204" pitchFamily="34" charset="0"/>
              </a:rPr>
              <a:t>						</a:t>
            </a:r>
            <a:r>
              <a:rPr lang="es-ES" sz="1400" dirty="0" err="1" smtClean="0">
                <a:latin typeface="Arial Narrow" panose="020B0606020202030204" pitchFamily="34" charset="0"/>
              </a:rPr>
              <a:t>Xornadas</a:t>
            </a:r>
            <a:r>
              <a:rPr lang="es-ES" sz="1400" dirty="0" smtClean="0">
                <a:latin typeface="Arial Narrow" panose="020B0606020202030204" pitchFamily="34" charset="0"/>
              </a:rPr>
              <a:t> do </a:t>
            </a:r>
            <a:r>
              <a:rPr lang="es-ES" sz="1400" dirty="0" err="1" smtClean="0">
                <a:latin typeface="Arial Narrow" panose="020B0606020202030204" pitchFamily="34" charset="0"/>
              </a:rPr>
              <a:t>Ensino</a:t>
            </a:r>
            <a:r>
              <a:rPr lang="es-ES" sz="1400" dirty="0" smtClean="0">
                <a:latin typeface="Arial Narrow" panose="020B0606020202030204" pitchFamily="34" charset="0"/>
              </a:rPr>
              <a:t> da </a:t>
            </a:r>
            <a:r>
              <a:rPr lang="es-ES" sz="1400" dirty="0" err="1" smtClean="0">
                <a:latin typeface="Arial Narrow" panose="020B0606020202030204" pitchFamily="34" charset="0"/>
              </a:rPr>
              <a:t>Estatística</a:t>
            </a:r>
            <a:endParaRPr lang="es-ES" sz="1400" dirty="0">
              <a:latin typeface="Arial Narrow" panose="020B0606020202030204" pitchFamily="34" charset="0"/>
            </a:endParaRPr>
          </a:p>
        </p:txBody>
      </p:sp>
      <p:sp>
        <p:nvSpPr>
          <p:cNvPr id="3" name="AutoShape 2" descr="data:image/jpeg;base64,/9j/4AAQSkZJRgABAQAAAQABAAD/2wCEAAkGBhQSEBUUEBMVFRQUFBUVFBAWFRUUFA8UFBAVFhQQFBQXGyYeFxkjGhUUHy8gJScpLCwsFR4xNTAqNSYrLCkBCQoKDgwOGg8PGjElHyQqKS0sKSksLCkpLCwsKSkrMCwvLTIuLiwqLDUsLCwsLCksLCwpKSktKSwsKSwvNCksLP/AABEIALEBHAMBIgACEQEDEQH/xAAcAAABBQEBAQAAAAAAAAAAAAAAAwQFBgcCAQj/xABHEAABAwIBBgoFCgUCBwAAAAABAAIDBBEFBhIhMUFRBxMiMmFxgZGhsWJyksHRIzNCQ1JTgqKy8BQWwuHxJLMVFzRjc4PS/8QAGwEBAAIDAQEAAAAAAAAAAAAAAAMEAQIFBgf/xAA6EQACAQIDAwoEBAUFAAAAAAAAAQIDEQQhMRJBsQUTMlFhcYGRodEUIsHwFUJy4SNSYpKiM4LC4vH/2gAMAwEAAhEDEQA/ANxQmMuNQi3yjXXNuSQ7YTc2OrQk5MaF9Dbiw03t4WVapiqNPpS+plprUkkKMGNja094SrMVDtQPbYaSonyhhkr7Xo+FjCzyQ+QkOPd9jxCOPP2PELPx1Lt/tl7G2yxdCQNSRrae8KLjyugOp47bjzClhiIzTcVJ26oS9iOcow6TS72ibQo6LHYnanNP4m/FOW1l9QJ6rFYeKprW6/2y9jZNS0fqOEJH+I9Fy4hxFjnZocM77J0HuWI4yi2o7Wb68uJtsscoQhWjUEIQgBCEIAQhCAEIQgBCEIAQhCAEIQgBCEIAQhCAEIQgBCEIDNMMHyLwdbZyOzMIsp2SWwad7B71C0gsapv2ZmnvkspCpf8AJxn0SO6y8viVaMv0r0k19SzjM5t/fWLfxCeULrkesfAKv8ep3B9Iaehx/NZcyl89WEf6l7lelq+4cYhi743WaRq2i6jn5Uyja32U3x2b5V3RYeCr9VU2UVfFV3Xnszdru2b6yZpJExiGVspY5t22cC02bpsRY2PUp/J6ibHTtErWm4znZwBsTpOvcNHYqLhMPHTsbsLtPqt0nyt2q25aYlxNG4A2dJyB28493mvccmU6kcLCM5Nym9rN3y0Xpn4nInNbc6r0irLi/Yl/4aik1CnPUWDyK5/leldzW26WyO+KxJ0qG1jhqc4dRIXd+HktJs5qx0JdKkvvwNu/llo5k07eqS/mE2qMk3OcHGocSNRc0E6NWkEXWRw49O3mzSDqe74p/T5Y1Y1VEnab+ahqYZzVptSXak+NyWOLpboNdza9jWP4asbqmif60Zb+lHH1jdcUL/Ve5v6gs8pcuqv72/W1h9ykocvqnbmHrZ8CE5qXVHhwJliae5yXjfjctP8ANzY5RFVxmBztLXOIdG8XtoeP2Nqnwb6lmONZRmrhMU8UZ2te3ODo3bHtNz/fUrjkRSPjoo2yOLtZbfWGE8kd2nqIUVWkox2tH1FjD4hzm4arr0fjuJ5CEKqXwQhCAEIQgBCEIAQhCAEIQgBCEIAQhCAEIQgBCEIDOgLVFWN7Wv7rO96cVh/07DucR5/BJSj/AFso+3Tn9IHuSshvSnof5/5Xm8bHKa/pn6STLWIzcX2LgiKdKrXgg5DfUHjpVQkV0w5tm9TWjuauNyar4mF9136MiSsmVnGZvlH+sfgq3WzqVxSe5J3knxUFnZz+rSez9hYwdB4isorWT4mteoqcHJ7i45DUGl0h2AMHXrcfJQnCTiufUNiB0RN0+s7SfCyuuExCmpAX6M1he/rtnO+CxzEq4yyvkdre4uPaV9Ow8U6ja0WS4cDz2Lk6dCNPe83x4iLpUnxiRfIuYrucGtFyTYDerjkkrs5sINuyHIkS0T1ecjsj2yCzwM0aDJmMcXP2hucDZo1fsq3R5AQDa7sbEPJi5X4ht5whddd7HoFyPsWVSok96s3bsMppnJ+wrTm5FQDbJ7TR5NSrckYBsef/AGO9xWPjKn8n+X7En4bS31H/AG/9ihYBh3HztYdDdbzqswa9PToHatT/AIlgFs5o6LgWUaMlqfawnrkk/wDpKNyapx9U3tLj5lQ1a1Wo9EvF+xaw+GoUU/mbv2JfUeHEIxrkZ7Tfik3YvCNcrPaCTGAU/wBzH7IPmlW4TCNUUfsN+Ci/idnqWP4Xb6CtNWMkF43tcN7SDbuSyzXLRj8OrY6un5MctmyMGhhe0aiBo5TR3sJ2rQsPrWzRMkZzXtDh2jUtadVyk4S1RtVoqMVUi7p+j6hwhCFOVwQhCAEIQgBCEIAQhCAEIQgBCEIAQhCAz+qFq+L0onN/UvYv+mk6M0/pRjGiqpnek9v770Qj5OobuB8C74LhYuN5NfrXnBP6Fmt0IPs+rIgaSBvIHeVcw+0bz0O8AqXh+maMem3zurbWutTPO8HxK4OAWzOcuqEjVaeJQ8TlXmTFFxs7b6i659VmnxNgmWKy6SrdkJQZrXPPQwHq0uPaT4Lt8hUbOVZ/lWXe8uFyji3tyjT63d9y+0K8IuKcVScWDypTm/hGl3uWRyyq08I+L8bVloPJiGYPW1u8dHYqTNKvbUY7FNeZwsTLnaze5ZeR1JMrlkVk26RwJ0OcLk/dRnb6zv3tVeyYwYzSBxbdodZrfvH7B1DWf8rcsn8GEEdtbjpe77TvgNi5OMrurLmY6fm9vc73J2FVCPxE1n+Vf8vbzJDD6NsbA1osGiwCkGvULj+Ox0kLpJDq1N2uOwBYnieXdXI9zhM9gcSQxpsGjcFSnXVJ7KR2MNgZ4q8r2XWz6GMg2pN1awa3tH4gvmWfH53c6eU/jd8UyfVuOtzj1knzWvxUnuL65GW+fp+59OTZSUzOdPEOt4TGXL6hbrqYz1G/kvm5rk7gT4ib6jf8JorWT9DfX8JdENUhd6rCUi7hNg+iyQ9gCx+kYrHgOCyVMgZEOlzjzWD7Tj+7rV1qjyRDPB0IZv1ZbsUx4YlE6lZA4mSxD84fJFpBEurQAfO21XLBMMFPTxwg34tobffvKTwLAY6WPNjF3HnyHnPPuG4f5UkrVOm09qbuzlVqsWtimrRvfxBCEKcrAhF14Hg6igPUIQgBCEIAQhCAEIQgBCEIAQhCAz/KXQ6B26e3fb4JWBvykzd4f4kn+pI5VH5AO3SMd3gpzAf9Q70h5sauRiV/EX6l6potVM6UfH79SBwf59nRnHuYVZcYktS9eb8VW8FH+ocPstf5ge9TGVcubA0dPk3+689hlalVl2RXmzRaIokpzpd9tPdqHfZaNC8UlEXO+rjLj0utfxcVScl6PjagX1Z2cepmr8xCk+FLFsynZCDpkOc71W/E+S9jybh9ihTp/wA3zP6enE5NSpZ1KvV8q++/gZhXVZc5znHS4knrJuU3oKN08gYNA1ud9hu09e5ISkucGtF3E2AGsk6gtQyAySAAc8XAILjslkH9DfE9q6OMxLgtiHSenZ2mnJ2DVR7c+ite3sLHkZk2ImNeW2ObZjPu2dPpHWf8q0Vla2GNz3kNa0XJQHBrbnQANe7pWQ8IWWRqHmKI/JMOk/eOG3qXHnJUY2Wv3meko0ZYqp1Jei6iJyzysdWTE6RG3QxnR9o9Kq8kq8mmTKSdVIwbzZ6DajTiox0Qu6Vc8YmweSbDSTqA037FYcJyPmmIGkOOqMNL323kCwb2kK3Tw86nRRhVb5kbGVI0jVbqDglnNrtf1ucyPwGeVYqHgoLec6NvtyHxIHgplhGulJLxvwuQVMXSWslx4EDknkzJVyZrBZotnykclg97tw92la/h1LT0cQY1zGga3Oc0Oebc5x2lQFJkOGsDDUTZg08WwiNlzrNmj3p7DkdSt1xZ53vLpO3lEqanSpQ33fccbEVoVH0nbqS/f6DyfLSkb9e1x3Nu49wSP84B3zNPPJ08WWg9rrBPqegjYLMja3qaB5JwFLtR3Lzf/hV2qa0j5v2sRIxWsfzKZkfTJIPJl16KWsfz6iNg3MjufacfcpYFegpznUkY522iS8L8bkV/Lmd87PPJvGeGD8gB8VnmXs0uFV1PNSPeI5WHOjc9z2OfG/lAhx2te3uK1nOVE4ZMN43DxIOdBKx/4X/JuHe9p/CpKNSW2k9CfD1pc4lJ3TytuLtg2KNqYI5mc2Rodbcdrew3HYnqqXBdG5uGRZ20vI9UvNlbVpViozcVuZBXgoVJRWibBCEKMhBCEIAQhCAEIQgBCEIDPsoG3o3dDYz3EBd08ny0Z+0xp72H4LrExelkHoO/K8n3JpRPuKd3/bYO64965OKykn+h/wCX7luX+j4v6CGDRWqZ+g5vfIfgu8uprMYOg+J/sl6CO1TP0yt/SXe9RmWkmdOxo2NBt030DvIXLw2HdTapr81RR8lcq1KnN09rqTH+RFDmsc/fyR1N1ntJPcs64Q8a46rkIPJZyG9TdZ77rUKycUlCSNbWWHS86L95JWPYThTqqfVnNDtX3j9eaegaz0da9kqkaalV3aL24HN5mVRwoLXV+/Elshcl3SvD3aC4Xv8Adxn6XrO1DoWz0NM2Nga0WAFgNwCjcCwkQR21k6XO+07f1blFZaZVcQzi4z8o4aT92Dt61y5z2b1amr+7I7tOltWo0tF9tsjOEDLDQYIXdEjx+gLKKqoT3FKzQblQcUEk7rRi9za+zq6T0BVKNOeInc7sVGhBU4CM9Sn2FZPSzkWBaDqNiXO9Vg0nr0BXXJbgxJIfN4gX7G6m9ZuegLUcHydjhHJaL7TrLus6yuvCjTp9LN9S08/bzKVTERjrm+paeft5lJyW4NM2xcM3ebgyHrdqaOhvetGwnA44QAxoFtOjfvO89KexMASoeFvOq5K27qWhz62InVyenVuFlyUnxwTeoxFjBd72t6yB5qNRb0K6hJ5JDu6M5VXEeESihvn1DbjY03Pcq3XcNUANoIpJTvtmjxspVQlvy78iZYapvVu/I04vXJlWRR8IuI1Ls2lpgOx0hHWGjR3qRpckMWqdNTU8S0623AdbcGsue9wW3NRj0mbcxCPSl5faNCqcYijF3yNb1kKGm4QaUHNY8yO2NjaXk9AzQU1w7gopWkOqHy1DvTcQ3uBzvzK3YdhcMAtBEyMei0AnrOs9qxtU1ormrlRjomyEp8TqpvmqVzAfpzkRi2/N0v8Ayp7/AMAfK0tqpGua7nRMbZp6C53OHYFNhy9zljnHuyI+ea6KscwQhjQ1oAAFgBqC7RdCjIdQQhCAEIQgBCEIAQhCAEIQgM8Nc10Ls67M9sjQ14zHXINm2O25TLDJbwQHdnDukGhXOWia7WB4KGdkhA25jbxZOgllgT1krn4mlKpH5dbfVP6FjnFsOPbf0YwfWMjq7ONi9wI12uY2tFzqFyFHYxYVrZHHkNc3OHUNB7Cb9ieYnki5+uUu0Wzn2c7quLJjiGFzHZf0idJsNZXMksTQnelH80nfJ6q3hkQuMaitPTIQ4RsS5LIWnZnut06G+89qb8GbYyJLCz4yAPUcL36y4OuepQ2K4PO46RqAaLm+hosAk8m5JKGcyyfNljmvF9J2st05wHeV6mrzXMra1Wfjv7Dn4Z1+flZZSy7bbu00bKXKNtLFfW92hjd5+0egLH8RxRz3F7zdzjclc49lC+okc83JOoAGzRsaFBSiR2ppXDnCdeV3puPWUnDDRtf5t4rJK18jQ/mlwB6ASAT0rYMncnYoQM1ovqzjr/sOgLFv+FSHWPArZ8LxtjaeN8rg27Gk3NuVmjO8broUVKMdhehVrVpVHaJboLBOhUALNsT4U4Y7iK8h8Pj5KnYrwkVM1wHZjd183+57VajRt03bj5ESw/8AO0uPl7m04llZBCDnyAEbL3Pds7VSMb4X2tuIW3O8/v4rLX1uebyynqaL+J+CcQ0AlDjTgu4toLmnS4gk8oWGnVqV3Dww8p7N/FrI2nOlRjeEdp9uXoS9fwkVstw2QsB2DQooMmqDeaoFvTla0fmPuTCy9C7f4ct8/JWKEuVqjySt2bvSxZMOyfoW6aitj6Wxsmmd35ob4lWigxrBafVHNMRtdHo9klre8FZoF0E/C6O9v09irLHVH2Gxs4ZaZgzYaaUNGpvyUbe5pK5dw0X5lL7UvwYskYnEbk/DMMvy+rIXXm95pr+F6oPNhhHXnu/qCbycKNa7U6NvVGP6iVRYpE8jeFn4OhHSCI3Vm95eMM4U6lh+WayYdXFu7C0W/KrdhfCXSy2Dy6F2545PttuO+yx8L2ygq4ChU0Vu4zGvOJ9DQVjXtzmOa5p1OaQ4HtGhKiRfPdHiMkLs6J7mHe1xbfrtrVpwvhOqGWEzWyjeeQ/2m6PBc6pyZUjnB39CxHExeprgeus9VHC+EWllsHudC7dIOT7bbjvsrNT1DXtDmODmnU5pDge0aFzp0p08pKxYjKMtGOQ5dJMLoFRmx0heXRdDB6hCEAIQhARrgk3NS5C5IWljI1fEkJKUFPnBJuCWMEXJh7dyj6/BI3jlMabari9lPPakHsR5m8cs0VKTJaLYwdyRdkwzYAra6FJOgWNlEqmyozZNNsdFukawqtimQGcbiWTqJBHktSfCms1KCpIPZ0N1UayuYvU5BSN1OJUdLkq9uxbXNQDcmUuFg7FMmuoypLqMaODuGxWng8hLah4I1xjwePirhLgDTsUBiWGSUkoniuWDQ9mwDR3Dp2FTU4Kq9hOz3d/UaVKijG9h/lTkFxrTNSt5et8Q1Sb3M9Lo29evO3REGxFiNY3Lc8nMVZNGHMOg6xtadrT0phljkC2pBlgAbNrI1Cbr3O6du3er+D5RlTfNVvPq7Gc+tRUvmgY4IkqyJOZqBzXFrgQ4GxaRYgjYQhtGV3XK5RscNjCUDEqyjSgpVpcCDU4hcV6KZKNgS5gVY5KXKSDCuhda2B1pXQXIcvc5ZNRRqdUVbJC7OhkfGd7HFt+u2vtTMFerRpPJmUXXC+E2ojsJgyYbzyH+00W/KrbhnCNSy6HuMLt0g5PttuO+yx0rnOVKpgKU9FbuJo15xPoqCoa9ocxwc06nNIcD2jQlLr59oKmeI50DpGH7Tc5t+vYe1XHB+EGtaQJWRzDaSWxyd7dB9lc6rydOOcWn6FiOJT1RqV17dV3CcuKeaTii7i5tAMTrXuRcAEaNNxa9rqwXXPnCUHaSsWE1LQ7QvAV6tDIzK4KWzV5mLBkbkJNwToxrwxIBk5q4LE+4lecQhkjzGuHRKSMC5NOhm5GOhSD6dTBp1w6nCyZuQclMm76ZT74E2lp1m5m5CGnXEtCHAggEEWIO3oUq6Bc8Ss3FzOZYJMNqM9lzA86W/wBPWNh26lpOC4myaNrmG4cNB/e1M8Qwts0bmPFw4WPxHSqRQVEuGVOY+7oXG994+230htH9lda+Lj/Wv8l7lZvm32cC55W5FMqm58dmzAaHbJAPov8AcdiyqpoXRvLJGlrmmxadYW6YbXNkYHNIIIuCNRB2qPynySjq2X5srRyJP6Xb2+XnnB450vknpwNKtHazjqYvxS9Easf8k1WcWmM3Gs3aB1gk6U8g4PJ3ay1v4r+DR712ni6K1kvMqKnJ7ipWXQcr5T8GR+nJ3MPvcpOn4M4hzi8+y3yaq8uUcOt9/A2VCb3GYg3XvFHd7vNbBBkFTt+rB6XOc7zKkafJiFnNjYOpjfgoJcq010YvgbrDS3sxOLDZHc1pPUC79N1IQZJVLtUTu0Zv6rLamYe0JRtK0bFDLlWb6MVxN1hVvZkdNwf1DtYa3rcPJoKlKbg3d9J47A4+9q0wRjcF7ZV5coV5b7eBusPBFEpuDeMc4uPYweYKlKfIaFv0T2vd5NICtCFBLE1payZIqcFuISDJSBuqOMfgBPeRdPW4W0Cw0dWjwT5eFQSblqzdJLQ+cuEJ5ixioLDYtdHYj/wRreckcXNTRQyu5zmWcd7mktJ7bX7VhHCS2+MVVvts/wBiNbFwfs4rD4WnXml1vWcSPCy7uOS+FpPfZcCpSvzsi3L26RZIlQ5cMtnlkZq9QsGTkhFl0iyA4siy6siyA4IXJCUXJQCZauC1LELghZAg5iRfGnZaknNQyMHxJMsT17Ei5iAbFii8ewJtREWu0HW121rt6m8xclizGTi7rUw0mrMzbJ/HX0M5hqNDL9jL/THoH++9arR1Qe0EG91UMrcmRUR5zdEjOad/oHoPgq/kZlS6nfxFRcNvmtJ+qdfmO6N27q1XqtNYmHO0+kukvqvv968ZOm9mWm41gQgm5CUDAkqaYOFwllzCwFkLy68Lwsg6QknVAGspGbE2NF3EAbybDvKAdr1V6py2pma5mX3NOee5l1F1PCRCOY2R3SG5oPa8hTRo1JdGL8jRzitWXW65LwqCMt6iX5ilc7pu53gxp8121uKy6o2xjpDR+txPgpPhZrpWXe0a87HdmXh1QBtSE+JsaLucAN5Nh3lVNmRVdJ89VZvQ17vJgYE4g4LYr3lle87wGjxdnFZ5qmulPyTfsNuT0iP6nLamb9cwnc0557mXUXVcIkY5jJHfhzAfbIU5S5CUjPqy71nuI7r28FKU2Dwx/NxRt9VjR4gLH8Bbm/Je4+d9RjEGTctbiElQ6NzWPcHatQDWttnaieT+9uq0FEWgC1gAAANgA0BTZiC84pZr4iVayeSSskIQUb9ojG1K2XYYvbKuSHKF6QhDIWXi9QgPEL1eIDyy8sukIDghckJQheZqASIXDmpfNXJYgGrmpF7U/MS5NOgI/NXmapD+EXopAgItzFS8tclc8GaJvLA5TR9YB7wtKFKNyHUjSLWCkpVZUpqcTScVJWZl2ReXAibxdS7ktHIkIJ0D6DrAm+4/szlTwlQjmiR3Uyw73lqmTwf0heXmMkuNyM5wbc69AIUlSZM00fMgiHTmAnvOlWKk8NKW0ovPdkkRxVRK10UX/mBNIbQUzndNy7wY0+a7bLi03NiEYO9oH+64+S0hrANAFhuC6WnO010aa8W2Z2JPWRnUeRmIS/PVWYNwe7yjDR4p1DwVRk3mmc89DR5vLir2hPiai6Nl3JIzzUd+ZWqbg9o2a2Of6z3eTbBS1LgNPH83BG3pDG377XT9CilVnLpNvxNlGK0R4AvUIUZsCEIQAhCEAIQhACEIQHi8KEIAQhCGQQhCA8KEIQAhCEAFCEIYBCEIZPUIQhgEIQsA9C9QhZAIQhACEIQAhCEAIQhACEIQAhCEAIQhACEI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data:image/jpeg;base64,/9j/4AAQSkZJRgABAQAAAQABAAD/2wCEAAkGBhQSEBUUEBMVFRQUFBUVFBAWFRUUFA8UFBAVFhQQFBQXGyYeFxkjGhUUHy8gJScpLCwsFR4xNTAqNSYrLCkBCQoKDgwOGg8PGjElHyQqKS0sKSksLCkpLCwsKSkrMCwvLTIuLiwqLDUsLCwsLCksLCwpKSktKSwsKSwvNCksLP/AABEIALEBHAMBIgACEQEDEQH/xAAcAAABBQEBAQAAAAAAAAAAAAAAAwQFBgcCAQj/xABHEAABAwIBBgoFCgUCBwAAAAABAAIDBBEFBhIhMUFRBxMiMmFxgZGhsWJyksHRIzNCQ1JTgqKy8BQWwuHxJLMVFzRjc4PS/8QAGwEBAAIDAQEAAAAAAAAAAAAAAAMEAQIFBgf/xAA6EQACAQIDAwoEBAUFAAAAAAAAAQIDEQQhMRJBsQUTMlFhcYGRodEUIsHwFUJy4SNSYpKiM4LC4vH/2gAMAwEAAhEDEQA/ANxQmMuNQi3yjXXNuSQ7YTc2OrQk5MaF9Dbiw03t4WVapiqNPpS+plprUkkKMGNja094SrMVDtQPbYaSonyhhkr7Xo+FjCzyQ+QkOPd9jxCOPP2PELPx1Lt/tl7G2yxdCQNSRrae8KLjyugOp47bjzClhiIzTcVJ26oS9iOcow6TS72ibQo6LHYnanNP4m/FOW1l9QJ6rFYeKprW6/2y9jZNS0fqOEJH+I9Fy4hxFjnZocM77J0HuWI4yi2o7Wb68uJtsscoQhWjUEIQgBCEIAQhCAEIQgBCEIAQhCAEIQgBCEIAQhCAEIQgBCEIDNMMHyLwdbZyOzMIsp2SWwad7B71C0gsapv2ZmnvkspCpf8AJxn0SO6y8viVaMv0r0k19SzjM5t/fWLfxCeULrkesfAKv8ep3B9Iaehx/NZcyl89WEf6l7lelq+4cYhi743WaRq2i6jn5Uyja32U3x2b5V3RYeCr9VU2UVfFV3Xnszdru2b6yZpJExiGVspY5t22cC02bpsRY2PUp/J6ibHTtErWm4znZwBsTpOvcNHYqLhMPHTsbsLtPqt0nyt2q25aYlxNG4A2dJyB28493mvccmU6kcLCM5Nym9rN3y0Xpn4nInNbc6r0irLi/Yl/4aik1CnPUWDyK5/leldzW26WyO+KxJ0qG1jhqc4dRIXd+HktJs5qx0JdKkvvwNu/llo5k07eqS/mE2qMk3OcHGocSNRc0E6NWkEXWRw49O3mzSDqe74p/T5Y1Y1VEnab+ahqYZzVptSXak+NyWOLpboNdza9jWP4asbqmif60Zb+lHH1jdcUL/Ve5v6gs8pcuqv72/W1h9ykocvqnbmHrZ8CE5qXVHhwJliae5yXjfjctP8ANzY5RFVxmBztLXOIdG8XtoeP2Nqnwb6lmONZRmrhMU8UZ2te3ODo3bHtNz/fUrjkRSPjoo2yOLtZbfWGE8kd2nqIUVWkox2tH1FjD4hzm4arr0fjuJ5CEKqXwQhCAEIQgBCEIAQhCAEIQgBCEIAQhCAEIQgBCEIDOgLVFWN7Wv7rO96cVh/07DucR5/BJSj/AFso+3Tn9IHuSshvSnof5/5Xm8bHKa/pn6STLWIzcX2LgiKdKrXgg5DfUHjpVQkV0w5tm9TWjuauNyar4mF9136MiSsmVnGZvlH+sfgq3WzqVxSe5J3knxUFnZz+rSez9hYwdB4isorWT4mteoqcHJ7i45DUGl0h2AMHXrcfJQnCTiufUNiB0RN0+s7SfCyuuExCmpAX6M1he/rtnO+CxzEq4yyvkdre4uPaV9Ow8U6ja0WS4cDz2Lk6dCNPe83x4iLpUnxiRfIuYrucGtFyTYDerjkkrs5sINuyHIkS0T1ecjsj2yCzwM0aDJmMcXP2hucDZo1fsq3R5AQDa7sbEPJi5X4ht5whddd7HoFyPsWVSok96s3bsMppnJ+wrTm5FQDbJ7TR5NSrckYBsef/AGO9xWPjKn8n+X7En4bS31H/AG/9ihYBh3HztYdDdbzqswa9PToHatT/AIlgFs5o6LgWUaMlqfawnrkk/wDpKNyapx9U3tLj5lQ1a1Wo9EvF+xaw+GoUU/mbv2JfUeHEIxrkZ7Tfik3YvCNcrPaCTGAU/wBzH7IPmlW4TCNUUfsN+Ci/idnqWP4Xb6CtNWMkF43tcN7SDbuSyzXLRj8OrY6un5MctmyMGhhe0aiBo5TR3sJ2rQsPrWzRMkZzXtDh2jUtadVyk4S1RtVoqMVUi7p+j6hwhCFOVwQhCAEIQgBCEIAQhCAEIQgBCEIAQhCAz+qFq+L0onN/UvYv+mk6M0/pRjGiqpnek9v770Qj5OobuB8C74LhYuN5NfrXnBP6Fmt0IPs+rIgaSBvIHeVcw+0bz0O8AqXh+maMem3zurbWutTPO8HxK4OAWzOcuqEjVaeJQ8TlXmTFFxs7b6i659VmnxNgmWKy6SrdkJQZrXPPQwHq0uPaT4Lt8hUbOVZ/lWXe8uFyji3tyjT63d9y+0K8IuKcVScWDypTm/hGl3uWRyyq08I+L8bVloPJiGYPW1u8dHYqTNKvbUY7FNeZwsTLnaze5ZeR1JMrlkVk26RwJ0OcLk/dRnb6zv3tVeyYwYzSBxbdodZrfvH7B1DWf8rcsn8GEEdtbjpe77TvgNi5OMrurLmY6fm9vc73J2FVCPxE1n+Vf8vbzJDD6NsbA1osGiwCkGvULj+Ox0kLpJDq1N2uOwBYnieXdXI9zhM9gcSQxpsGjcFSnXVJ7KR2MNgZ4q8r2XWz6GMg2pN1awa3tH4gvmWfH53c6eU/jd8UyfVuOtzj1knzWvxUnuL65GW+fp+59OTZSUzOdPEOt4TGXL6hbrqYz1G/kvm5rk7gT4ib6jf8JorWT9DfX8JdENUhd6rCUi7hNg+iyQ9gCx+kYrHgOCyVMgZEOlzjzWD7Tj+7rV1qjyRDPB0IZv1ZbsUx4YlE6lZA4mSxD84fJFpBEurQAfO21XLBMMFPTxwg34tobffvKTwLAY6WPNjF3HnyHnPPuG4f5UkrVOm09qbuzlVqsWtimrRvfxBCEKcrAhF14Hg6igPUIQgBCEIAQhCAEIQgBCEIAQhCAz/KXQ6B26e3fb4JWBvykzd4f4kn+pI5VH5AO3SMd3gpzAf9Q70h5sauRiV/EX6l6potVM6UfH79SBwf59nRnHuYVZcYktS9eb8VW8FH+ocPstf5ge9TGVcubA0dPk3+689hlalVl2RXmzRaIokpzpd9tPdqHfZaNC8UlEXO+rjLj0utfxcVScl6PjagX1Z2cepmr8xCk+FLFsynZCDpkOc71W/E+S9jybh9ihTp/wA3zP6enE5NSpZ1KvV8q++/gZhXVZc5znHS4knrJuU3oKN08gYNA1ud9hu09e5ISkucGtF3E2AGsk6gtQyAySAAc8XAILjslkH9DfE9q6OMxLgtiHSenZ2mnJ2DVR7c+ite3sLHkZk2ImNeW2ObZjPu2dPpHWf8q0Vla2GNz3kNa0XJQHBrbnQANe7pWQ8IWWRqHmKI/JMOk/eOG3qXHnJUY2Wv3meko0ZYqp1Jei6iJyzysdWTE6RG3QxnR9o9Kq8kq8mmTKSdVIwbzZ6DajTiox0Qu6Vc8YmweSbDSTqA037FYcJyPmmIGkOOqMNL323kCwb2kK3Tw86nRRhVb5kbGVI0jVbqDglnNrtf1ucyPwGeVYqHgoLec6NvtyHxIHgplhGulJLxvwuQVMXSWslx4EDknkzJVyZrBZotnykclg97tw92la/h1LT0cQY1zGga3Oc0Oebc5x2lQFJkOGsDDUTZg08WwiNlzrNmj3p7DkdSt1xZ53vLpO3lEqanSpQ33fccbEVoVH0nbqS/f6DyfLSkb9e1x3Nu49wSP84B3zNPPJ08WWg9rrBPqegjYLMja3qaB5JwFLtR3Lzf/hV2qa0j5v2sRIxWsfzKZkfTJIPJl16KWsfz6iNg3MjufacfcpYFegpznUkY522iS8L8bkV/Lmd87PPJvGeGD8gB8VnmXs0uFV1PNSPeI5WHOjc9z2OfG/lAhx2te3uK1nOVE4ZMN43DxIOdBKx/4X/JuHe9p/CpKNSW2k9CfD1pc4lJ3TytuLtg2KNqYI5mc2Rodbcdrew3HYnqqXBdG5uGRZ20vI9UvNlbVpViozcVuZBXgoVJRWibBCEKMhBCEIAQhCAEIQgBCEIDPsoG3o3dDYz3EBd08ny0Z+0xp72H4LrExelkHoO/K8n3JpRPuKd3/bYO64965OKykn+h/wCX7luX+j4v6CGDRWqZ+g5vfIfgu8uprMYOg+J/sl6CO1TP0yt/SXe9RmWkmdOxo2NBt030DvIXLw2HdTapr81RR8lcq1KnN09rqTH+RFDmsc/fyR1N1ntJPcs64Q8a46rkIPJZyG9TdZ77rUKycUlCSNbWWHS86L95JWPYThTqqfVnNDtX3j9eaegaz0da9kqkaalV3aL24HN5mVRwoLXV+/Elshcl3SvD3aC4Xv8Adxn6XrO1DoWz0NM2Nga0WAFgNwCjcCwkQR21k6XO+07f1blFZaZVcQzi4z8o4aT92Dt61y5z2b1amr+7I7tOltWo0tF9tsjOEDLDQYIXdEjx+gLKKqoT3FKzQblQcUEk7rRi9za+zq6T0BVKNOeInc7sVGhBU4CM9Sn2FZPSzkWBaDqNiXO9Vg0nr0BXXJbgxJIfN4gX7G6m9ZuegLUcHydjhHJaL7TrLus6yuvCjTp9LN9S08/bzKVTERjrm+paeft5lJyW4NM2xcM3ebgyHrdqaOhvetGwnA44QAxoFtOjfvO89KexMASoeFvOq5K27qWhz62InVyenVuFlyUnxwTeoxFjBd72t6yB5qNRb0K6hJ5JDu6M5VXEeESihvn1DbjY03Pcq3XcNUANoIpJTvtmjxspVQlvy78iZYapvVu/I04vXJlWRR8IuI1Ls2lpgOx0hHWGjR3qRpckMWqdNTU8S0623AdbcGsue9wW3NRj0mbcxCPSl5faNCqcYijF3yNb1kKGm4QaUHNY8yO2NjaXk9AzQU1w7gopWkOqHy1DvTcQ3uBzvzK3YdhcMAtBEyMei0AnrOs9qxtU1ormrlRjomyEp8TqpvmqVzAfpzkRi2/N0v8Ayp7/AMAfK0tqpGua7nRMbZp6C53OHYFNhy9zljnHuyI+ea6KscwQhjQ1oAAFgBqC7RdCjIdQQhCAEIQgBCEIAQhCAEIQgM8Nc10Ls67M9sjQ14zHXINm2O25TLDJbwQHdnDukGhXOWia7WB4KGdkhA25jbxZOgllgT1krn4mlKpH5dbfVP6FjnFsOPbf0YwfWMjq7ONi9wI12uY2tFzqFyFHYxYVrZHHkNc3OHUNB7Cb9ieYnki5+uUu0Wzn2c7quLJjiGFzHZf0idJsNZXMksTQnelH80nfJ6q3hkQuMaitPTIQ4RsS5LIWnZnut06G+89qb8GbYyJLCz4yAPUcL36y4OuepQ2K4PO46RqAaLm+hosAk8m5JKGcyyfNljmvF9J2st05wHeV6mrzXMra1Wfjv7Dn4Z1+flZZSy7bbu00bKXKNtLFfW92hjd5+0egLH8RxRz3F7zdzjclc49lC+okc83JOoAGzRsaFBSiR2ppXDnCdeV3puPWUnDDRtf5t4rJK18jQ/mlwB6ASAT0rYMncnYoQM1ovqzjr/sOgLFv+FSHWPArZ8LxtjaeN8rg27Gk3NuVmjO8broUVKMdhehVrVpVHaJboLBOhUALNsT4U4Y7iK8h8Pj5KnYrwkVM1wHZjd183+57VajRt03bj5ESw/8AO0uPl7m04llZBCDnyAEbL3Pds7VSMb4X2tuIW3O8/v4rLX1uebyynqaL+J+CcQ0AlDjTgu4toLmnS4gk8oWGnVqV3Dww8p7N/FrI2nOlRjeEdp9uXoS9fwkVstw2QsB2DQooMmqDeaoFvTla0fmPuTCy9C7f4ct8/JWKEuVqjySt2bvSxZMOyfoW6aitj6Wxsmmd35ob4lWigxrBafVHNMRtdHo9klre8FZoF0E/C6O9v09irLHVH2Gxs4ZaZgzYaaUNGpvyUbe5pK5dw0X5lL7UvwYskYnEbk/DMMvy+rIXXm95pr+F6oPNhhHXnu/qCbycKNa7U6NvVGP6iVRYpE8jeFn4OhHSCI3Vm95eMM4U6lh+WayYdXFu7C0W/KrdhfCXSy2Dy6F2545PttuO+yx8L2ygq4ChU0Vu4zGvOJ9DQVjXtzmOa5p1OaQ4HtGhKiRfPdHiMkLs6J7mHe1xbfrtrVpwvhOqGWEzWyjeeQ/2m6PBc6pyZUjnB39CxHExeprgeus9VHC+EWllsHudC7dIOT7bbjvsrNT1DXtDmODmnU5pDge0aFzp0p08pKxYjKMtGOQ5dJMLoFRmx0heXRdDB6hCEAIQhARrgk3NS5C5IWljI1fEkJKUFPnBJuCWMEXJh7dyj6/BI3jlMabari9lPPakHsR5m8cs0VKTJaLYwdyRdkwzYAra6FJOgWNlEqmyozZNNsdFukawqtimQGcbiWTqJBHktSfCms1KCpIPZ0N1UayuYvU5BSN1OJUdLkq9uxbXNQDcmUuFg7FMmuoypLqMaODuGxWng8hLah4I1xjwePirhLgDTsUBiWGSUkoniuWDQ9mwDR3Dp2FTU4Kq9hOz3d/UaVKijG9h/lTkFxrTNSt5et8Q1Sb3M9Lo29evO3REGxFiNY3Lc8nMVZNGHMOg6xtadrT0phljkC2pBlgAbNrI1Cbr3O6du3er+D5RlTfNVvPq7Gc+tRUvmgY4IkqyJOZqBzXFrgQ4GxaRYgjYQhtGV3XK5RscNjCUDEqyjSgpVpcCDU4hcV6KZKNgS5gVY5KXKSDCuhda2B1pXQXIcvc5ZNRRqdUVbJC7OhkfGd7HFt+u2vtTMFerRpPJmUXXC+E2ojsJgyYbzyH+00W/KrbhnCNSy6HuMLt0g5PttuO+yx0rnOVKpgKU9FbuJo15xPoqCoa9ocxwc06nNIcD2jQlLr59oKmeI50DpGH7Tc5t+vYe1XHB+EGtaQJWRzDaSWxyd7dB9lc6rydOOcWn6FiOJT1RqV17dV3CcuKeaTii7i5tAMTrXuRcAEaNNxa9rqwXXPnCUHaSsWE1LQ7QvAV6tDIzK4KWzV5mLBkbkJNwToxrwxIBk5q4LE+4lecQhkjzGuHRKSMC5NOhm5GOhSD6dTBp1w6nCyZuQclMm76ZT74E2lp1m5m5CGnXEtCHAggEEWIO3oUq6Bc8Ss3FzOZYJMNqM9lzA86W/wBPWNh26lpOC4myaNrmG4cNB/e1M8Qwts0bmPFw4WPxHSqRQVEuGVOY+7oXG994+230htH9lda+Lj/Wv8l7lZvm32cC55W5FMqm58dmzAaHbJAPov8AcdiyqpoXRvLJGlrmmxadYW6YbXNkYHNIIIuCNRB2qPynySjq2X5srRyJP6Xb2+XnnB450vknpwNKtHazjqYvxS9Easf8k1WcWmM3Gs3aB1gk6U8g4PJ3ay1v4r+DR712ni6K1kvMqKnJ7ipWXQcr5T8GR+nJ3MPvcpOn4M4hzi8+y3yaq8uUcOt9/A2VCb3GYg3XvFHd7vNbBBkFTt+rB6XOc7zKkafJiFnNjYOpjfgoJcq010YvgbrDS3sxOLDZHc1pPUC79N1IQZJVLtUTu0Zv6rLamYe0JRtK0bFDLlWb6MVxN1hVvZkdNwf1DtYa3rcPJoKlKbg3d9J47A4+9q0wRjcF7ZV5coV5b7eBusPBFEpuDeMc4uPYweYKlKfIaFv0T2vd5NICtCFBLE1payZIqcFuISDJSBuqOMfgBPeRdPW4W0Cw0dWjwT5eFQSblqzdJLQ+cuEJ5ixioLDYtdHYj/wRreckcXNTRQyu5zmWcd7mktJ7bX7VhHCS2+MVVvts/wBiNbFwfs4rD4WnXml1vWcSPCy7uOS+FpPfZcCpSvzsi3L26RZIlQ5cMtnlkZq9QsGTkhFl0iyA4siy6siyA4IXJCUXJQCZauC1LELghZAg5iRfGnZaknNQyMHxJMsT17Ei5iAbFii8ewJtREWu0HW121rt6m8xclizGTi7rUw0mrMzbJ/HX0M5hqNDL9jL/THoH++9arR1Qe0EG91UMrcmRUR5zdEjOad/oHoPgq/kZlS6nfxFRcNvmtJ+qdfmO6N27q1XqtNYmHO0+kukvqvv968ZOm9mWm41gQgm5CUDAkqaYOFwllzCwFkLy68Lwsg6QknVAGspGbE2NF3EAbybDvKAdr1V6py2pma5mX3NOee5l1F1PCRCOY2R3SG5oPa8hTRo1JdGL8jRzitWXW65LwqCMt6iX5ilc7pu53gxp8121uKy6o2xjpDR+txPgpPhZrpWXe0a87HdmXh1QBtSE+JsaLucAN5Nh3lVNmRVdJ89VZvQ17vJgYE4g4LYr3lle87wGjxdnFZ5qmulPyTfsNuT0iP6nLamb9cwnc0557mXUXVcIkY5jJHfhzAfbIU5S5CUjPqy71nuI7r28FKU2Dwx/NxRt9VjR4gLH8Bbm/Je4+d9RjEGTctbiElQ6NzWPcHatQDWttnaieT+9uq0FEWgC1gAAANgA0BTZiC84pZr4iVayeSSskIQUb9ojG1K2XYYvbKuSHKF6QhDIWXi9QgPEL1eIDyy8sukIDghckJQheZqASIXDmpfNXJYgGrmpF7U/MS5NOgI/NXmapD+EXopAgItzFS8tclc8GaJvLA5TR9YB7wtKFKNyHUjSLWCkpVZUpqcTScVJWZl2ReXAibxdS7ktHIkIJ0D6DrAm+4/szlTwlQjmiR3Uyw73lqmTwf0heXmMkuNyM5wbc69AIUlSZM00fMgiHTmAnvOlWKk8NKW0ovPdkkRxVRK10UX/mBNIbQUzndNy7wY0+a7bLi03NiEYO9oH+64+S0hrANAFhuC6WnO010aa8W2Z2JPWRnUeRmIS/PVWYNwe7yjDR4p1DwVRk3mmc89DR5vLir2hPiai6Nl3JIzzUd+ZWqbg9o2a2Of6z3eTbBS1LgNPH83BG3pDG377XT9CilVnLpNvxNlGK0R4AvUIUZsCEIQAhCEAIQhACEIQHi8KEIAQhCGQQhCA8KEIQAhCEAFCEIYBCEIZPUIQhgEIQsA9C9QhZAIQhACEIQAhCEAIQhACEIQAhCEAIQhACEIQ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1863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Cando </a:t>
            </a:r>
            <a:r>
              <a:rPr lang="es-ES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temos</a:t>
            </a:r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moitas</a:t>
            </a:r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variables</a:t>
            </a:r>
            <a:b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endParaRPr lang="es-ES" b="1" dirty="0">
              <a:solidFill>
                <a:srgbClr val="6699F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2915816" y="1133702"/>
            <a:ext cx="5904656" cy="254888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Clr>
                <a:srgbClr val="0070C0"/>
              </a:buClr>
              <a:buNone/>
            </a:pPr>
            <a:r>
              <a:rPr lang="en-US" dirty="0" err="1" smtClean="0">
                <a:latin typeface="Arial Narrow" panose="020B0606020202030204" pitchFamily="34" charset="0"/>
              </a:rPr>
              <a:t>Datos</a:t>
            </a:r>
            <a:r>
              <a:rPr lang="en-US" dirty="0" smtClean="0">
                <a:latin typeface="Arial Narrow" panose="020B0606020202030204" pitchFamily="34" charset="0"/>
              </a:rPr>
              <a:t> de </a:t>
            </a:r>
            <a:r>
              <a:rPr lang="en-US" dirty="0" err="1" smtClean="0">
                <a:latin typeface="Arial Narrow" panose="020B0606020202030204" pitchFamily="34" charset="0"/>
              </a:rPr>
              <a:t>máis</a:t>
            </a:r>
            <a:r>
              <a:rPr lang="en-US" dirty="0" smtClean="0">
                <a:latin typeface="Arial Narrow" panose="020B0606020202030204" pitchFamily="34" charset="0"/>
              </a:rPr>
              <a:t> de 200 </a:t>
            </a:r>
            <a:r>
              <a:rPr lang="en-US" dirty="0" err="1" smtClean="0">
                <a:latin typeface="Arial Narrow" panose="020B0606020202030204" pitchFamily="34" charset="0"/>
              </a:rPr>
              <a:t>países</a:t>
            </a:r>
            <a:r>
              <a:rPr lang="en-US" dirty="0" smtClean="0">
                <a:latin typeface="Arial Narrow" panose="020B0606020202030204" pitchFamily="34" charset="0"/>
              </a:rPr>
              <a:t>: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Esperanza de </a:t>
            </a:r>
            <a:r>
              <a:rPr lang="en-US" dirty="0" err="1" smtClean="0">
                <a:latin typeface="Arial Narrow" panose="020B0606020202030204" pitchFamily="34" charset="0"/>
              </a:rPr>
              <a:t>vida</a:t>
            </a:r>
            <a:r>
              <a:rPr lang="en-US" dirty="0" smtClean="0">
                <a:latin typeface="Arial Narrow" panose="020B0606020202030204" pitchFamily="34" charset="0"/>
              </a:rPr>
              <a:t>.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Arial Narrow" panose="020B0606020202030204" pitchFamily="34" charset="0"/>
              </a:rPr>
              <a:t>Renda</a:t>
            </a:r>
            <a:r>
              <a:rPr lang="en-US" dirty="0" smtClean="0">
                <a:latin typeface="Arial Narrow" panose="020B0606020202030204" pitchFamily="34" charset="0"/>
              </a:rPr>
              <a:t> per </a:t>
            </a:r>
            <a:r>
              <a:rPr lang="en-US" dirty="0" err="1" smtClean="0">
                <a:latin typeface="Arial Narrow" panose="020B0606020202030204" pitchFamily="34" charset="0"/>
              </a:rPr>
              <a:t>cápita</a:t>
            </a:r>
            <a:r>
              <a:rPr lang="en-US" dirty="0" smtClean="0">
                <a:latin typeface="Arial Narrow" panose="020B0606020202030204" pitchFamily="34" charset="0"/>
              </a:rPr>
              <a:t>.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Arial Narrow" panose="020B0606020202030204" pitchFamily="34" charset="0"/>
              </a:rPr>
              <a:t>Zona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xeográfica</a:t>
            </a:r>
            <a:r>
              <a:rPr lang="en-US" dirty="0" smtClean="0">
                <a:latin typeface="Arial Narrow" panose="020B0606020202030204" pitchFamily="34" charset="0"/>
              </a:rPr>
              <a:t>.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Arial Narrow" panose="020B0606020202030204" pitchFamily="34" charset="0"/>
              </a:rPr>
              <a:t>Ao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longo</a:t>
            </a:r>
            <a:r>
              <a:rPr lang="en-US" dirty="0" smtClean="0">
                <a:latin typeface="Arial Narrow" panose="020B0606020202030204" pitchFamily="34" charset="0"/>
              </a:rPr>
              <a:t> do tempo, </a:t>
            </a:r>
            <a:r>
              <a:rPr lang="en-US" dirty="0" err="1" smtClean="0">
                <a:latin typeface="Arial Narrow" panose="020B0606020202030204" pitchFamily="34" charset="0"/>
              </a:rPr>
              <a:t>dende</a:t>
            </a:r>
            <a:r>
              <a:rPr lang="en-US" dirty="0" smtClean="0">
                <a:latin typeface="Arial Narrow" panose="020B0606020202030204" pitchFamily="34" charset="0"/>
              </a:rPr>
              <a:t> 1800.</a:t>
            </a:r>
            <a:endParaRPr lang="es-ES" dirty="0">
              <a:latin typeface="Arial Narrow" panose="020B060602020203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597352"/>
            <a:ext cx="9144000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72008" y="6597352"/>
            <a:ext cx="903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 Narrow" panose="020B0606020202030204" pitchFamily="34" charset="0"/>
              </a:rPr>
              <a:t>Rosa M. </a:t>
            </a:r>
            <a:r>
              <a:rPr lang="es-ES" sz="1400" dirty="0" err="1" smtClean="0">
                <a:latin typeface="Arial Narrow" panose="020B0606020202030204" pitchFamily="34" charset="0"/>
              </a:rPr>
              <a:t>Crujeiras</a:t>
            </a:r>
            <a:r>
              <a:rPr lang="es-ES" sz="1400" dirty="0" smtClean="0">
                <a:latin typeface="Arial Narrow" panose="020B0606020202030204" pitchFamily="34" charset="0"/>
              </a:rPr>
              <a:t> </a:t>
            </a:r>
            <a:r>
              <a:rPr lang="es-ES" sz="1400" dirty="0" err="1" smtClean="0">
                <a:latin typeface="Arial Narrow" panose="020B0606020202030204" pitchFamily="34" charset="0"/>
              </a:rPr>
              <a:t>Casais</a:t>
            </a:r>
            <a:r>
              <a:rPr lang="es-ES" sz="1400" dirty="0" smtClean="0">
                <a:latin typeface="Arial Narrow" panose="020B0606020202030204" pitchFamily="34" charset="0"/>
              </a:rPr>
              <a:t>						</a:t>
            </a:r>
            <a:r>
              <a:rPr lang="es-ES" sz="1400" dirty="0" err="1" smtClean="0">
                <a:latin typeface="Arial Narrow" panose="020B0606020202030204" pitchFamily="34" charset="0"/>
              </a:rPr>
              <a:t>Xornadas</a:t>
            </a:r>
            <a:r>
              <a:rPr lang="es-ES" sz="1400" dirty="0" smtClean="0">
                <a:latin typeface="Arial Narrow" panose="020B0606020202030204" pitchFamily="34" charset="0"/>
              </a:rPr>
              <a:t> do </a:t>
            </a:r>
            <a:r>
              <a:rPr lang="es-ES" sz="1400" dirty="0" err="1" smtClean="0">
                <a:latin typeface="Arial Narrow" panose="020B0606020202030204" pitchFamily="34" charset="0"/>
              </a:rPr>
              <a:t>Ensino</a:t>
            </a:r>
            <a:r>
              <a:rPr lang="es-ES" sz="1400" dirty="0" smtClean="0">
                <a:latin typeface="Arial Narrow" panose="020B0606020202030204" pitchFamily="34" charset="0"/>
              </a:rPr>
              <a:t> da </a:t>
            </a:r>
            <a:r>
              <a:rPr lang="es-ES" sz="1400" dirty="0" err="1" smtClean="0">
                <a:latin typeface="Arial Narrow" panose="020B0606020202030204" pitchFamily="34" charset="0"/>
              </a:rPr>
              <a:t>Estatística</a:t>
            </a:r>
            <a:endParaRPr lang="es-ES" sz="1400" dirty="0">
              <a:latin typeface="Arial Narrow" panose="020B0606020202030204" pitchFamily="34" charset="0"/>
            </a:endParaRPr>
          </a:p>
        </p:txBody>
      </p:sp>
      <p:sp>
        <p:nvSpPr>
          <p:cNvPr id="3" name="AutoShape 2" descr="data:image/jpeg;base64,/9j/4AAQSkZJRgABAQAAAQABAAD/2wCEAAkGBhQSEBUUEBMVFRQUFBUVFBAWFRUUFA8UFBAVFhQQFBQXGyYeFxkjGhUUHy8gJScpLCwsFR4xNTAqNSYrLCkBCQoKDgwOGg8PGjElHyQqKS0sKSksLCkpLCwsKSkrMCwvLTIuLiwqLDUsLCwsLCksLCwpKSktKSwsKSwvNCksLP/AABEIALEBHAMBIgACEQEDEQH/xAAcAAABBQEBAQAAAAAAAAAAAAAAAwQFBgcCAQj/xABHEAABAwIBBgoFCgUCBwAAAAABAAIDBBEFBhIhMUFRBxMiMmFxgZGhsWJyksHRIzNCQ1JTgqKy8BQWwuHxJLMVFzRjc4PS/8QAGwEBAAIDAQEAAAAAAAAAAAAAAAMEAQIFBgf/xAA6EQACAQIDAwoEBAUFAAAAAAAAAQIDEQQhMRJBsQUTMlFhcYGRodEUIsHwFUJy4SNSYpKiM4LC4vH/2gAMAwEAAhEDEQA/ANxQmMuNQi3yjXXNuSQ7YTc2OrQk5MaF9Dbiw03t4WVapiqNPpS+plprUkkKMGNja094SrMVDtQPbYaSonyhhkr7Xo+FjCzyQ+QkOPd9jxCOPP2PELPx1Lt/tl7G2yxdCQNSRrae8KLjyugOp47bjzClhiIzTcVJ26oS9iOcow6TS72ibQo6LHYnanNP4m/FOW1l9QJ6rFYeKprW6/2y9jZNS0fqOEJH+I9Fy4hxFjnZocM77J0HuWI4yi2o7Wb68uJtsscoQhWjUEIQgBCEIAQhCAEIQgBCEIAQhCAEIQgBCEIAQhCAEIQgBCEIDNMMHyLwdbZyOzMIsp2SWwad7B71C0gsapv2ZmnvkspCpf8AJxn0SO6y8viVaMv0r0k19SzjM5t/fWLfxCeULrkesfAKv8ep3B9Iaehx/NZcyl89WEf6l7lelq+4cYhi743WaRq2i6jn5Uyja32U3x2b5V3RYeCr9VU2UVfFV3Xnszdru2b6yZpJExiGVspY5t22cC02bpsRY2PUp/J6ibHTtErWm4znZwBsTpOvcNHYqLhMPHTsbsLtPqt0nyt2q25aYlxNG4A2dJyB28493mvccmU6kcLCM5Nym9rN3y0Xpn4nInNbc6r0irLi/Yl/4aik1CnPUWDyK5/leldzW26WyO+KxJ0qG1jhqc4dRIXd+HktJs5qx0JdKkvvwNu/llo5k07eqS/mE2qMk3OcHGocSNRc0E6NWkEXWRw49O3mzSDqe74p/T5Y1Y1VEnab+ahqYZzVptSXak+NyWOLpboNdza9jWP4asbqmif60Zb+lHH1jdcUL/Ve5v6gs8pcuqv72/W1h9ykocvqnbmHrZ8CE5qXVHhwJliae5yXjfjctP8ANzY5RFVxmBztLXOIdG8XtoeP2Nqnwb6lmONZRmrhMU8UZ2te3ODo3bHtNz/fUrjkRSPjoo2yOLtZbfWGE8kd2nqIUVWkox2tH1FjD4hzm4arr0fjuJ5CEKqXwQhCAEIQgBCEIAQhCAEIQgBCEIAQhCAEIQgBCEIDOgLVFWN7Wv7rO96cVh/07DucR5/BJSj/AFso+3Tn9IHuSshvSnof5/5Xm8bHKa/pn6STLWIzcX2LgiKdKrXgg5DfUHjpVQkV0w5tm9TWjuauNyar4mF9136MiSsmVnGZvlH+sfgq3WzqVxSe5J3knxUFnZz+rSez9hYwdB4isorWT4mteoqcHJ7i45DUGl0h2AMHXrcfJQnCTiufUNiB0RN0+s7SfCyuuExCmpAX6M1he/rtnO+CxzEq4yyvkdre4uPaV9Ow8U6ja0WS4cDz2Lk6dCNPe83x4iLpUnxiRfIuYrucGtFyTYDerjkkrs5sINuyHIkS0T1ecjsj2yCzwM0aDJmMcXP2hucDZo1fsq3R5AQDa7sbEPJi5X4ht5whddd7HoFyPsWVSok96s3bsMppnJ+wrTm5FQDbJ7TR5NSrckYBsef/AGO9xWPjKn8n+X7En4bS31H/AG/9ihYBh3HztYdDdbzqswa9PToHatT/AIlgFs5o6LgWUaMlqfawnrkk/wDpKNyapx9U3tLj5lQ1a1Wo9EvF+xaw+GoUU/mbv2JfUeHEIxrkZ7Tfik3YvCNcrPaCTGAU/wBzH7IPmlW4TCNUUfsN+Ci/idnqWP4Xb6CtNWMkF43tcN7SDbuSyzXLRj8OrY6un5MctmyMGhhe0aiBo5TR3sJ2rQsPrWzRMkZzXtDh2jUtadVyk4S1RtVoqMVUi7p+j6hwhCFOVwQhCAEIQgBCEIAQhCAEIQgBCEIAQhCAz+qFq+L0onN/UvYv+mk6M0/pRjGiqpnek9v770Qj5OobuB8C74LhYuN5NfrXnBP6Fmt0IPs+rIgaSBvIHeVcw+0bz0O8AqXh+maMem3zurbWutTPO8HxK4OAWzOcuqEjVaeJQ8TlXmTFFxs7b6i659VmnxNgmWKy6SrdkJQZrXPPQwHq0uPaT4Lt8hUbOVZ/lWXe8uFyji3tyjT63d9y+0K8IuKcVScWDypTm/hGl3uWRyyq08I+L8bVloPJiGYPW1u8dHYqTNKvbUY7FNeZwsTLnaze5ZeR1JMrlkVk26RwJ0OcLk/dRnb6zv3tVeyYwYzSBxbdodZrfvH7B1DWf8rcsn8GEEdtbjpe77TvgNi5OMrurLmY6fm9vc73J2FVCPxE1n+Vf8vbzJDD6NsbA1osGiwCkGvULj+Ox0kLpJDq1N2uOwBYnieXdXI9zhM9gcSQxpsGjcFSnXVJ7KR2MNgZ4q8r2XWz6GMg2pN1awa3tH4gvmWfH53c6eU/jd8UyfVuOtzj1knzWvxUnuL65GW+fp+59OTZSUzOdPEOt4TGXL6hbrqYz1G/kvm5rk7gT4ib6jf8JorWT9DfX8JdENUhd6rCUi7hNg+iyQ9gCx+kYrHgOCyVMgZEOlzjzWD7Tj+7rV1qjyRDPB0IZv1ZbsUx4YlE6lZA4mSxD84fJFpBEurQAfO21XLBMMFPTxwg34tobffvKTwLAY6WPNjF3HnyHnPPuG4f5UkrVOm09qbuzlVqsWtimrRvfxBCEKcrAhF14Hg6igPUIQgBCEIAQhCAEIQgBCEIAQhCAz/KXQ6B26e3fb4JWBvykzd4f4kn+pI5VH5AO3SMd3gpzAf9Q70h5sauRiV/EX6l6potVM6UfH79SBwf59nRnHuYVZcYktS9eb8VW8FH+ocPstf5ge9TGVcubA0dPk3+689hlalVl2RXmzRaIokpzpd9tPdqHfZaNC8UlEXO+rjLj0utfxcVScl6PjagX1Z2cepmr8xCk+FLFsynZCDpkOc71W/E+S9jybh9ihTp/wA3zP6enE5NSpZ1KvV8q++/gZhXVZc5znHS4knrJuU3oKN08gYNA1ud9hu09e5ISkucGtF3E2AGsk6gtQyAySAAc8XAILjslkH9DfE9q6OMxLgtiHSenZ2mnJ2DVR7c+ite3sLHkZk2ImNeW2ObZjPu2dPpHWf8q0Vla2GNz3kNa0XJQHBrbnQANe7pWQ8IWWRqHmKI/JMOk/eOG3qXHnJUY2Wv3meko0ZYqp1Jei6iJyzysdWTE6RG3QxnR9o9Kq8kq8mmTKSdVIwbzZ6DajTiox0Qu6Vc8YmweSbDSTqA037FYcJyPmmIGkOOqMNL323kCwb2kK3Tw86nRRhVb5kbGVI0jVbqDglnNrtf1ucyPwGeVYqHgoLec6NvtyHxIHgplhGulJLxvwuQVMXSWslx4EDknkzJVyZrBZotnykclg97tw92la/h1LT0cQY1zGga3Oc0Oebc5x2lQFJkOGsDDUTZg08WwiNlzrNmj3p7DkdSt1xZ53vLpO3lEqanSpQ33fccbEVoVH0nbqS/f6DyfLSkb9e1x3Nu49wSP84B3zNPPJ08WWg9rrBPqegjYLMja3qaB5JwFLtR3Lzf/hV2qa0j5v2sRIxWsfzKZkfTJIPJl16KWsfz6iNg3MjufacfcpYFegpznUkY522iS8L8bkV/Lmd87PPJvGeGD8gB8VnmXs0uFV1PNSPeI5WHOjc9z2OfG/lAhx2te3uK1nOVE4ZMN43DxIOdBKx/4X/JuHe9p/CpKNSW2k9CfD1pc4lJ3TytuLtg2KNqYI5mc2Rodbcdrew3HYnqqXBdG5uGRZ20vI9UvNlbVpViozcVuZBXgoVJRWibBCEKMhBCEIAQhCAEIQgBCEIDPsoG3o3dDYz3EBd08ny0Z+0xp72H4LrExelkHoO/K8n3JpRPuKd3/bYO64965OKykn+h/wCX7luX+j4v6CGDRWqZ+g5vfIfgu8uprMYOg+J/sl6CO1TP0yt/SXe9RmWkmdOxo2NBt030DvIXLw2HdTapr81RR8lcq1KnN09rqTH+RFDmsc/fyR1N1ntJPcs64Q8a46rkIPJZyG9TdZ77rUKycUlCSNbWWHS86L95JWPYThTqqfVnNDtX3j9eaegaz0da9kqkaalV3aL24HN5mVRwoLXV+/Elshcl3SvD3aC4Xv8Adxn6XrO1DoWz0NM2Nga0WAFgNwCjcCwkQR21k6XO+07f1blFZaZVcQzi4z8o4aT92Dt61y5z2b1amr+7I7tOltWo0tF9tsjOEDLDQYIXdEjx+gLKKqoT3FKzQblQcUEk7rRi9za+zq6T0BVKNOeInc7sVGhBU4CM9Sn2FZPSzkWBaDqNiXO9Vg0nr0BXXJbgxJIfN4gX7G6m9ZuegLUcHydjhHJaL7TrLus6yuvCjTp9LN9S08/bzKVTERjrm+paeft5lJyW4NM2xcM3ebgyHrdqaOhvetGwnA44QAxoFtOjfvO89KexMASoeFvOq5K27qWhz62InVyenVuFlyUnxwTeoxFjBd72t6yB5qNRb0K6hJ5JDu6M5VXEeESihvn1DbjY03Pcq3XcNUANoIpJTvtmjxspVQlvy78iZYapvVu/I04vXJlWRR8IuI1Ls2lpgOx0hHWGjR3qRpckMWqdNTU8S0623AdbcGsue9wW3NRj0mbcxCPSl5faNCqcYijF3yNb1kKGm4QaUHNY8yO2NjaXk9AzQU1w7gopWkOqHy1DvTcQ3uBzvzK3YdhcMAtBEyMei0AnrOs9qxtU1ormrlRjomyEp8TqpvmqVzAfpzkRi2/N0v8Ayp7/AMAfK0tqpGua7nRMbZp6C53OHYFNhy9zljnHuyI+ea6KscwQhjQ1oAAFgBqC7RdCjIdQQhCAEIQgBCEIAQhCAEIQgM8Nc10Ls67M9sjQ14zHXINm2O25TLDJbwQHdnDukGhXOWia7WB4KGdkhA25jbxZOgllgT1krn4mlKpH5dbfVP6FjnFsOPbf0YwfWMjq7ONi9wI12uY2tFzqFyFHYxYVrZHHkNc3OHUNB7Cb9ieYnki5+uUu0Wzn2c7quLJjiGFzHZf0idJsNZXMksTQnelH80nfJ6q3hkQuMaitPTIQ4RsS5LIWnZnut06G+89qb8GbYyJLCz4yAPUcL36y4OuepQ2K4PO46RqAaLm+hosAk8m5JKGcyyfNljmvF9J2st05wHeV6mrzXMra1Wfjv7Dn4Z1+flZZSy7bbu00bKXKNtLFfW92hjd5+0egLH8RxRz3F7zdzjclc49lC+okc83JOoAGzRsaFBSiR2ppXDnCdeV3puPWUnDDRtf5t4rJK18jQ/mlwB6ASAT0rYMncnYoQM1ovqzjr/sOgLFv+FSHWPArZ8LxtjaeN8rg27Gk3NuVmjO8broUVKMdhehVrVpVHaJboLBOhUALNsT4U4Y7iK8h8Pj5KnYrwkVM1wHZjd183+57VajRt03bj5ESw/8AO0uPl7m04llZBCDnyAEbL3Pds7VSMb4X2tuIW3O8/v4rLX1uebyynqaL+J+CcQ0AlDjTgu4toLmnS4gk8oWGnVqV3Dww8p7N/FrI2nOlRjeEdp9uXoS9fwkVstw2QsB2DQooMmqDeaoFvTla0fmPuTCy9C7f4ct8/JWKEuVqjySt2bvSxZMOyfoW6aitj6Wxsmmd35ob4lWigxrBafVHNMRtdHo9klre8FZoF0E/C6O9v09irLHVH2Gxs4ZaZgzYaaUNGpvyUbe5pK5dw0X5lL7UvwYskYnEbk/DMMvy+rIXXm95pr+F6oPNhhHXnu/qCbycKNa7U6NvVGP6iVRYpE8jeFn4OhHSCI3Vm95eMM4U6lh+WayYdXFu7C0W/KrdhfCXSy2Dy6F2545PttuO+yx8L2ygq4ChU0Vu4zGvOJ9DQVjXtzmOa5p1OaQ4HtGhKiRfPdHiMkLs6J7mHe1xbfrtrVpwvhOqGWEzWyjeeQ/2m6PBc6pyZUjnB39CxHExeprgeus9VHC+EWllsHudC7dIOT7bbjvsrNT1DXtDmODmnU5pDge0aFzp0p08pKxYjKMtGOQ5dJMLoFRmx0heXRdDB6hCEAIQhARrgk3NS5C5IWljI1fEkJKUFPnBJuCWMEXJh7dyj6/BI3jlMabari9lPPakHsR5m8cs0VKTJaLYwdyRdkwzYAra6FJOgWNlEqmyozZNNsdFukawqtimQGcbiWTqJBHktSfCms1KCpIPZ0N1UayuYvU5BSN1OJUdLkq9uxbXNQDcmUuFg7FMmuoypLqMaODuGxWng8hLah4I1xjwePirhLgDTsUBiWGSUkoniuWDQ9mwDR3Dp2FTU4Kq9hOz3d/UaVKijG9h/lTkFxrTNSt5et8Q1Sb3M9Lo29evO3REGxFiNY3Lc8nMVZNGHMOg6xtadrT0phljkC2pBlgAbNrI1Cbr3O6du3er+D5RlTfNVvPq7Gc+tRUvmgY4IkqyJOZqBzXFrgQ4GxaRYgjYQhtGV3XK5RscNjCUDEqyjSgpVpcCDU4hcV6KZKNgS5gVY5KXKSDCuhda2B1pXQXIcvc5ZNRRqdUVbJC7OhkfGd7HFt+u2vtTMFerRpPJmUXXC+E2ojsJgyYbzyH+00W/KrbhnCNSy6HuMLt0g5PttuO+yx0rnOVKpgKU9FbuJo15xPoqCoa9ocxwc06nNIcD2jQlLr59oKmeI50DpGH7Tc5t+vYe1XHB+EGtaQJWRzDaSWxyd7dB9lc6rydOOcWn6FiOJT1RqV17dV3CcuKeaTii7i5tAMTrXuRcAEaNNxa9rqwXXPnCUHaSsWE1LQ7QvAV6tDIzK4KWzV5mLBkbkJNwToxrwxIBk5q4LE+4lecQhkjzGuHRKSMC5NOhm5GOhSD6dTBp1w6nCyZuQclMm76ZT74E2lp1m5m5CGnXEtCHAggEEWIO3oUq6Bc8Ss3FzOZYJMNqM9lzA86W/wBPWNh26lpOC4myaNrmG4cNB/e1M8Qwts0bmPFw4WPxHSqRQVEuGVOY+7oXG994+230htH9lda+Lj/Wv8l7lZvm32cC55W5FMqm58dmzAaHbJAPov8AcdiyqpoXRvLJGlrmmxadYW6YbXNkYHNIIIuCNRB2qPynySjq2X5srRyJP6Xb2+XnnB450vknpwNKtHazjqYvxS9Easf8k1WcWmM3Gs3aB1gk6U8g4PJ3ay1v4r+DR712ni6K1kvMqKnJ7ipWXQcr5T8GR+nJ3MPvcpOn4M4hzi8+y3yaq8uUcOt9/A2VCb3GYg3XvFHd7vNbBBkFTt+rB6XOc7zKkafJiFnNjYOpjfgoJcq010YvgbrDS3sxOLDZHc1pPUC79N1IQZJVLtUTu0Zv6rLamYe0JRtK0bFDLlWb6MVxN1hVvZkdNwf1DtYa3rcPJoKlKbg3d9J47A4+9q0wRjcF7ZV5coV5b7eBusPBFEpuDeMc4uPYweYKlKfIaFv0T2vd5NICtCFBLE1payZIqcFuISDJSBuqOMfgBPeRdPW4W0Cw0dWjwT5eFQSblqzdJLQ+cuEJ5ixioLDYtdHYj/wRreckcXNTRQyu5zmWcd7mktJ7bX7VhHCS2+MVVvts/wBiNbFwfs4rD4WnXml1vWcSPCy7uOS+FpPfZcCpSvzsi3L26RZIlQ5cMtnlkZq9QsGTkhFl0iyA4siy6siyA4IXJCUXJQCZauC1LELghZAg5iRfGnZaknNQyMHxJMsT17Ei5iAbFii8ewJtREWu0HW121rt6m8xclizGTi7rUw0mrMzbJ/HX0M5hqNDL9jL/THoH++9arR1Qe0EG91UMrcmRUR5zdEjOad/oHoPgq/kZlS6nfxFRcNvmtJ+qdfmO6N27q1XqtNYmHO0+kukvqvv968ZOm9mWm41gQgm5CUDAkqaYOFwllzCwFkLy68Lwsg6QknVAGspGbE2NF3EAbybDvKAdr1V6py2pma5mX3NOee5l1F1PCRCOY2R3SG5oPa8hTRo1JdGL8jRzitWXW65LwqCMt6iX5ilc7pu53gxp8121uKy6o2xjpDR+txPgpPhZrpWXe0a87HdmXh1QBtSE+JsaLucAN5Nh3lVNmRVdJ89VZvQ17vJgYE4g4LYr3lle87wGjxdnFZ5qmulPyTfsNuT0iP6nLamb9cwnc0557mXUXVcIkY5jJHfhzAfbIU5S5CUjPqy71nuI7r28FKU2Dwx/NxRt9VjR4gLH8Bbm/Je4+d9RjEGTctbiElQ6NzWPcHatQDWttnaieT+9uq0FEWgC1gAAANgA0BTZiC84pZr4iVayeSSskIQUb9ojG1K2XYYvbKuSHKF6QhDIWXi9QgPEL1eIDyy8sukIDghckJQheZqASIXDmpfNXJYgGrmpF7U/MS5NOgI/NXmapD+EXopAgItzFS8tclc8GaJvLA5TR9YB7wtKFKNyHUjSLWCkpVZUpqcTScVJWZl2ReXAibxdS7ktHIkIJ0D6DrAm+4/szlTwlQjmiR3Uyw73lqmTwf0heXmMkuNyM5wbc69AIUlSZM00fMgiHTmAnvOlWKk8NKW0ovPdkkRxVRK10UX/mBNIbQUzndNy7wY0+a7bLi03NiEYO9oH+64+S0hrANAFhuC6WnO010aa8W2Z2JPWRnUeRmIS/PVWYNwe7yjDR4p1DwVRk3mmc89DR5vLir2hPiai6Nl3JIzzUd+ZWqbg9o2a2Of6z3eTbBS1LgNPH83BG3pDG377XT9CilVnLpNvxNlGK0R4AvUIUZsCEIQAhCEAIQhACEIQHi8KEIAQhCGQQhCA8KEIQAhCEAFCEIYBCEIZPUIQhgEIQsA9C9QhZAIQhACEIQAhCEAIQhACEIQAhCEAIQhACEI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data:image/jpeg;base64,/9j/4AAQSkZJRgABAQAAAQABAAD/2wCEAAkGBhQSEBUUEBMVFRQUFBUVFBAWFRUUFA8UFBAVFhQQFBQXGyYeFxkjGhUUHy8gJScpLCwsFR4xNTAqNSYrLCkBCQoKDgwOGg8PGjElHyQqKS0sKSksLCkpLCwsKSkrMCwvLTIuLiwqLDUsLCwsLCksLCwpKSktKSwsKSwvNCksLP/AABEIALEBHAMBIgACEQEDEQH/xAAcAAABBQEBAQAAAAAAAAAAAAAAAwQFBgcCAQj/xABHEAABAwIBBgoFCgUCBwAAAAABAAIDBBEFBhIhMUFRBxMiMmFxgZGhsWJyksHRIzNCQ1JTgqKy8BQWwuHxJLMVFzRjc4PS/8QAGwEBAAIDAQEAAAAAAAAAAAAAAAMEAQIFBgf/xAA6EQACAQIDAwoEBAUFAAAAAAAAAQIDEQQhMRJBsQUTMlFhcYGRodEUIsHwFUJy4SNSYpKiM4LC4vH/2gAMAwEAAhEDEQA/ANxQmMuNQi3yjXXNuSQ7YTc2OrQk5MaF9Dbiw03t4WVapiqNPpS+plprUkkKMGNja094SrMVDtQPbYaSonyhhkr7Xo+FjCzyQ+QkOPd9jxCOPP2PELPx1Lt/tl7G2yxdCQNSRrae8KLjyugOp47bjzClhiIzTcVJ26oS9iOcow6TS72ibQo6LHYnanNP4m/FOW1l9QJ6rFYeKprW6/2y9jZNS0fqOEJH+I9Fy4hxFjnZocM77J0HuWI4yi2o7Wb68uJtsscoQhWjUEIQgBCEIAQhCAEIQgBCEIAQhCAEIQgBCEIAQhCAEIQgBCEIDNMMHyLwdbZyOzMIsp2SWwad7B71C0gsapv2ZmnvkspCpf8AJxn0SO6y8viVaMv0r0k19SzjM5t/fWLfxCeULrkesfAKv8ep3B9Iaehx/NZcyl89WEf6l7lelq+4cYhi743WaRq2i6jn5Uyja32U3x2b5V3RYeCr9VU2UVfFV3Xnszdru2b6yZpJExiGVspY5t22cC02bpsRY2PUp/J6ibHTtErWm4znZwBsTpOvcNHYqLhMPHTsbsLtPqt0nyt2q25aYlxNG4A2dJyB28493mvccmU6kcLCM5Nym9rN3y0Xpn4nInNbc6r0irLi/Yl/4aik1CnPUWDyK5/leldzW26WyO+KxJ0qG1jhqc4dRIXd+HktJs5qx0JdKkvvwNu/llo5k07eqS/mE2qMk3OcHGocSNRc0E6NWkEXWRw49O3mzSDqe74p/T5Y1Y1VEnab+ahqYZzVptSXak+NyWOLpboNdza9jWP4asbqmif60Zb+lHH1jdcUL/Ve5v6gs8pcuqv72/W1h9ykocvqnbmHrZ8CE5qXVHhwJliae5yXjfjctP8ANzY5RFVxmBztLXOIdG8XtoeP2Nqnwb6lmONZRmrhMU8UZ2te3ODo3bHtNz/fUrjkRSPjoo2yOLtZbfWGE8kd2nqIUVWkox2tH1FjD4hzm4arr0fjuJ5CEKqXwQhCAEIQgBCEIAQhCAEIQgBCEIAQhCAEIQgBCEIDOgLVFWN7Wv7rO96cVh/07DucR5/BJSj/AFso+3Tn9IHuSshvSnof5/5Xm8bHKa/pn6STLWIzcX2LgiKdKrXgg5DfUHjpVQkV0w5tm9TWjuauNyar4mF9136MiSsmVnGZvlH+sfgq3WzqVxSe5J3knxUFnZz+rSez9hYwdB4isorWT4mteoqcHJ7i45DUGl0h2AMHXrcfJQnCTiufUNiB0RN0+s7SfCyuuExCmpAX6M1he/rtnO+CxzEq4yyvkdre4uPaV9Ow8U6ja0WS4cDz2Lk6dCNPe83x4iLpUnxiRfIuYrucGtFyTYDerjkkrs5sINuyHIkS0T1ecjsj2yCzwM0aDJmMcXP2hucDZo1fsq3R5AQDa7sbEPJi5X4ht5whddd7HoFyPsWVSok96s3bsMppnJ+wrTm5FQDbJ7TR5NSrckYBsef/AGO9xWPjKn8n+X7En4bS31H/AG/9ihYBh3HztYdDdbzqswa9PToHatT/AIlgFs5o6LgWUaMlqfawnrkk/wDpKNyapx9U3tLj5lQ1a1Wo9EvF+xaw+GoUU/mbv2JfUeHEIxrkZ7Tfik3YvCNcrPaCTGAU/wBzH7IPmlW4TCNUUfsN+Ci/idnqWP4Xb6CtNWMkF43tcN7SDbuSyzXLRj8OrY6un5MctmyMGhhe0aiBo5TR3sJ2rQsPrWzRMkZzXtDh2jUtadVyk4S1RtVoqMVUi7p+j6hwhCFOVwQhCAEIQgBCEIAQhCAEIQgBCEIAQhCAz+qFq+L0onN/UvYv+mk6M0/pRjGiqpnek9v770Qj5OobuB8C74LhYuN5NfrXnBP6Fmt0IPs+rIgaSBvIHeVcw+0bz0O8AqXh+maMem3zurbWutTPO8HxK4OAWzOcuqEjVaeJQ8TlXmTFFxs7b6i659VmnxNgmWKy6SrdkJQZrXPPQwHq0uPaT4Lt8hUbOVZ/lWXe8uFyji3tyjT63d9y+0K8IuKcVScWDypTm/hGl3uWRyyq08I+L8bVloPJiGYPW1u8dHYqTNKvbUY7FNeZwsTLnaze5ZeR1JMrlkVk26RwJ0OcLk/dRnb6zv3tVeyYwYzSBxbdodZrfvH7B1DWf8rcsn8GEEdtbjpe77TvgNi5OMrurLmY6fm9vc73J2FVCPxE1n+Vf8vbzJDD6NsbA1osGiwCkGvULj+Ox0kLpJDq1N2uOwBYnieXdXI9zhM9gcSQxpsGjcFSnXVJ7KR2MNgZ4q8r2XWz6GMg2pN1awa3tH4gvmWfH53c6eU/jd8UyfVuOtzj1knzWvxUnuL65GW+fp+59OTZSUzOdPEOt4TGXL6hbrqYz1G/kvm5rk7gT4ib6jf8JorWT9DfX8JdENUhd6rCUi7hNg+iyQ9gCx+kYrHgOCyVMgZEOlzjzWD7Tj+7rV1qjyRDPB0IZv1ZbsUx4YlE6lZA4mSxD84fJFpBEurQAfO21XLBMMFPTxwg34tobffvKTwLAY6WPNjF3HnyHnPPuG4f5UkrVOm09qbuzlVqsWtimrRvfxBCEKcrAhF14Hg6igPUIQgBCEIAQhCAEIQgBCEIAQhCAz/KXQ6B26e3fb4JWBvykzd4f4kn+pI5VH5AO3SMd3gpzAf9Q70h5sauRiV/EX6l6potVM6UfH79SBwf59nRnHuYVZcYktS9eb8VW8FH+ocPstf5ge9TGVcubA0dPk3+689hlalVl2RXmzRaIokpzpd9tPdqHfZaNC8UlEXO+rjLj0utfxcVScl6PjagX1Z2cepmr8xCk+FLFsynZCDpkOc71W/E+S9jybh9ihTp/wA3zP6enE5NSpZ1KvV8q++/gZhXVZc5znHS4knrJuU3oKN08gYNA1ud9hu09e5ISkucGtF3E2AGsk6gtQyAySAAc8XAILjslkH9DfE9q6OMxLgtiHSenZ2mnJ2DVR7c+ite3sLHkZk2ImNeW2ObZjPu2dPpHWf8q0Vla2GNz3kNa0XJQHBrbnQANe7pWQ8IWWRqHmKI/JMOk/eOG3qXHnJUY2Wv3meko0ZYqp1Jei6iJyzysdWTE6RG3QxnR9o9Kq8kq8mmTKSdVIwbzZ6DajTiox0Qu6Vc8YmweSbDSTqA037FYcJyPmmIGkOOqMNL323kCwb2kK3Tw86nRRhVb5kbGVI0jVbqDglnNrtf1ucyPwGeVYqHgoLec6NvtyHxIHgplhGulJLxvwuQVMXSWslx4EDknkzJVyZrBZotnykclg97tw92la/h1LT0cQY1zGga3Oc0Oebc5x2lQFJkOGsDDUTZg08WwiNlzrNmj3p7DkdSt1xZ53vLpO3lEqanSpQ33fccbEVoVH0nbqS/f6DyfLSkb9e1x3Nu49wSP84B3zNPPJ08WWg9rrBPqegjYLMja3qaB5JwFLtR3Lzf/hV2qa0j5v2sRIxWsfzKZkfTJIPJl16KWsfz6iNg3MjufacfcpYFegpznUkY522iS8L8bkV/Lmd87PPJvGeGD8gB8VnmXs0uFV1PNSPeI5WHOjc9z2OfG/lAhx2te3uK1nOVE4ZMN43DxIOdBKx/4X/JuHe9p/CpKNSW2k9CfD1pc4lJ3TytuLtg2KNqYI5mc2Rodbcdrew3HYnqqXBdG5uGRZ20vI9UvNlbVpViozcVuZBXgoVJRWibBCEKMhBCEIAQhCAEIQgBCEIDPsoG3o3dDYz3EBd08ny0Z+0xp72H4LrExelkHoO/K8n3JpRPuKd3/bYO64965OKykn+h/wCX7luX+j4v6CGDRWqZ+g5vfIfgu8uprMYOg+J/sl6CO1TP0yt/SXe9RmWkmdOxo2NBt030DvIXLw2HdTapr81RR8lcq1KnN09rqTH+RFDmsc/fyR1N1ntJPcs64Q8a46rkIPJZyG9TdZ77rUKycUlCSNbWWHS86L95JWPYThTqqfVnNDtX3j9eaegaz0da9kqkaalV3aL24HN5mVRwoLXV+/Elshcl3SvD3aC4Xv8Adxn6XrO1DoWz0NM2Nga0WAFgNwCjcCwkQR21k6XO+07f1blFZaZVcQzi4z8o4aT92Dt61y5z2b1amr+7I7tOltWo0tF9tsjOEDLDQYIXdEjx+gLKKqoT3FKzQblQcUEk7rRi9za+zq6T0BVKNOeInc7sVGhBU4CM9Sn2FZPSzkWBaDqNiXO9Vg0nr0BXXJbgxJIfN4gX7G6m9ZuegLUcHydjhHJaL7TrLus6yuvCjTp9LN9S08/bzKVTERjrm+paeft5lJyW4NM2xcM3ebgyHrdqaOhvetGwnA44QAxoFtOjfvO89KexMASoeFvOq5K27qWhz62InVyenVuFlyUnxwTeoxFjBd72t6yB5qNRb0K6hJ5JDu6M5VXEeESihvn1DbjY03Pcq3XcNUANoIpJTvtmjxspVQlvy78iZYapvVu/I04vXJlWRR8IuI1Ls2lpgOx0hHWGjR3qRpckMWqdNTU8S0623AdbcGsue9wW3NRj0mbcxCPSl5faNCqcYijF3yNb1kKGm4QaUHNY8yO2NjaXk9AzQU1w7gopWkOqHy1DvTcQ3uBzvzK3YdhcMAtBEyMei0AnrOs9qxtU1ormrlRjomyEp8TqpvmqVzAfpzkRi2/N0v8Ayp7/AMAfK0tqpGua7nRMbZp6C53OHYFNhy9zljnHuyI+ea6KscwQhjQ1oAAFgBqC7RdCjIdQQhCAEIQgBCEIAQhCAEIQgM8Nc10Ls67M9sjQ14zHXINm2O25TLDJbwQHdnDukGhXOWia7WB4KGdkhA25jbxZOgllgT1krn4mlKpH5dbfVP6FjnFsOPbf0YwfWMjq7ONi9wI12uY2tFzqFyFHYxYVrZHHkNc3OHUNB7Cb9ieYnki5+uUu0Wzn2c7quLJjiGFzHZf0idJsNZXMksTQnelH80nfJ6q3hkQuMaitPTIQ4RsS5LIWnZnut06G+89qb8GbYyJLCz4yAPUcL36y4OuepQ2K4PO46RqAaLm+hosAk8m5JKGcyyfNljmvF9J2st05wHeV6mrzXMra1Wfjv7Dn4Z1+flZZSy7bbu00bKXKNtLFfW92hjd5+0egLH8RxRz3F7zdzjclc49lC+okc83JOoAGzRsaFBSiR2ppXDnCdeV3puPWUnDDRtf5t4rJK18jQ/mlwB6ASAT0rYMncnYoQM1ovqzjr/sOgLFv+FSHWPArZ8LxtjaeN8rg27Gk3NuVmjO8broUVKMdhehVrVpVHaJboLBOhUALNsT4U4Y7iK8h8Pj5KnYrwkVM1wHZjd183+57VajRt03bj5ESw/8AO0uPl7m04llZBCDnyAEbL3Pds7VSMb4X2tuIW3O8/v4rLX1uebyynqaL+J+CcQ0AlDjTgu4toLmnS4gk8oWGnVqV3Dww8p7N/FrI2nOlRjeEdp9uXoS9fwkVstw2QsB2DQooMmqDeaoFvTla0fmPuTCy9C7f4ct8/JWKEuVqjySt2bvSxZMOyfoW6aitj6Wxsmmd35ob4lWigxrBafVHNMRtdHo9klre8FZoF0E/C6O9v09irLHVH2Gxs4ZaZgzYaaUNGpvyUbe5pK5dw0X5lL7UvwYskYnEbk/DMMvy+rIXXm95pr+F6oPNhhHXnu/qCbycKNa7U6NvVGP6iVRYpE8jeFn4OhHSCI3Vm95eMM4U6lh+WayYdXFu7C0W/KrdhfCXSy2Dy6F2545PttuO+yx8L2ygq4ChU0Vu4zGvOJ9DQVjXtzmOa5p1OaQ4HtGhKiRfPdHiMkLs6J7mHe1xbfrtrVpwvhOqGWEzWyjeeQ/2m6PBc6pyZUjnB39CxHExeprgeus9VHC+EWllsHudC7dIOT7bbjvsrNT1DXtDmODmnU5pDge0aFzp0p08pKxYjKMtGOQ5dJMLoFRmx0heXRdDB6hCEAIQhARrgk3NS5C5IWljI1fEkJKUFPnBJuCWMEXJh7dyj6/BI3jlMabari9lPPakHsR5m8cs0VKTJaLYwdyRdkwzYAra6FJOgWNlEqmyozZNNsdFukawqtimQGcbiWTqJBHktSfCms1KCpIPZ0N1UayuYvU5BSN1OJUdLkq9uxbXNQDcmUuFg7FMmuoypLqMaODuGxWng8hLah4I1xjwePirhLgDTsUBiWGSUkoniuWDQ9mwDR3Dp2FTU4Kq9hOz3d/UaVKijG9h/lTkFxrTNSt5et8Q1Sb3M9Lo29evO3REGxFiNY3Lc8nMVZNGHMOg6xtadrT0phljkC2pBlgAbNrI1Cbr3O6du3er+D5RlTfNVvPq7Gc+tRUvmgY4IkqyJOZqBzXFrgQ4GxaRYgjYQhtGV3XK5RscNjCUDEqyjSgpVpcCDU4hcV6KZKNgS5gVY5KXKSDCuhda2B1pXQXIcvc5ZNRRqdUVbJC7OhkfGd7HFt+u2vtTMFerRpPJmUXXC+E2ojsJgyYbzyH+00W/KrbhnCNSy6HuMLt0g5PttuO+yx0rnOVKpgKU9FbuJo15xPoqCoa9ocxwc06nNIcD2jQlLr59oKmeI50DpGH7Tc5t+vYe1XHB+EGtaQJWRzDaSWxyd7dB9lc6rydOOcWn6FiOJT1RqV17dV3CcuKeaTii7i5tAMTrXuRcAEaNNxa9rqwXXPnCUHaSsWE1LQ7QvAV6tDIzK4KWzV5mLBkbkJNwToxrwxIBk5q4LE+4lecQhkjzGuHRKSMC5NOhm5GOhSD6dTBp1w6nCyZuQclMm76ZT74E2lp1m5m5CGnXEtCHAggEEWIO3oUq6Bc8Ss3FzOZYJMNqM9lzA86W/wBPWNh26lpOC4myaNrmG4cNB/e1M8Qwts0bmPFw4WPxHSqRQVEuGVOY+7oXG994+230htH9lda+Lj/Wv8l7lZvm32cC55W5FMqm58dmzAaHbJAPov8AcdiyqpoXRvLJGlrmmxadYW6YbXNkYHNIIIuCNRB2qPynySjq2X5srRyJP6Xb2+XnnB450vknpwNKtHazjqYvxS9Easf8k1WcWmM3Gs3aB1gk6U8g4PJ3ay1v4r+DR712ni6K1kvMqKnJ7ipWXQcr5T8GR+nJ3MPvcpOn4M4hzi8+y3yaq8uUcOt9/A2VCb3GYg3XvFHd7vNbBBkFTt+rB6XOc7zKkafJiFnNjYOpjfgoJcq010YvgbrDS3sxOLDZHc1pPUC79N1IQZJVLtUTu0Zv6rLamYe0JRtK0bFDLlWb6MVxN1hVvZkdNwf1DtYa3rcPJoKlKbg3d9J47A4+9q0wRjcF7ZV5coV5b7eBusPBFEpuDeMc4uPYweYKlKfIaFv0T2vd5NICtCFBLE1payZIqcFuISDJSBuqOMfgBPeRdPW4W0Cw0dWjwT5eFQSblqzdJLQ+cuEJ5ixioLDYtdHYj/wRreckcXNTRQyu5zmWcd7mktJ7bX7VhHCS2+MVVvts/wBiNbFwfs4rD4WnXml1vWcSPCy7uOS+FpPfZcCpSvzsi3L26RZIlQ5cMtnlkZq9QsGTkhFl0iyA4siy6siyA4IXJCUXJQCZauC1LELghZAg5iRfGnZaknNQyMHxJMsT17Ei5iAbFii8ewJtREWu0HW121rt6m8xclizGTi7rUw0mrMzbJ/HX0M5hqNDL9jL/THoH++9arR1Qe0EG91UMrcmRUR5zdEjOad/oHoPgq/kZlS6nfxFRcNvmtJ+qdfmO6N27q1XqtNYmHO0+kukvqvv968ZOm9mWm41gQgm5CUDAkqaYOFwllzCwFkLy68Lwsg6QknVAGspGbE2NF3EAbybDvKAdr1V6py2pma5mX3NOee5l1F1PCRCOY2R3SG5oPa8hTRo1JdGL8jRzitWXW65LwqCMt6iX5ilc7pu53gxp8121uKy6o2xjpDR+txPgpPhZrpWXe0a87HdmXh1QBtSE+JsaLucAN5Nh3lVNmRVdJ89VZvQ17vJgYE4g4LYr3lle87wGjxdnFZ5qmulPyTfsNuT0iP6nLamb9cwnc0557mXUXVcIkY5jJHfhzAfbIU5S5CUjPqy71nuI7r28FKU2Dwx/NxRt9VjR4gLH8Bbm/Je4+d9RjEGTctbiElQ6NzWPcHatQDWttnaieT+9uq0FEWgC1gAAANgA0BTZiC84pZr4iVayeSSskIQUb9ojG1K2XYYvbKuSHKF6QhDIWXi9QgPEL1eIDyy8sukIDghckJQheZqASIXDmpfNXJYgGrmpF7U/MS5NOgI/NXmapD+EXopAgItzFS8tclc8GaJvLA5TR9YB7wtKFKNyHUjSLWCkpVZUpqcTScVJWZl2ReXAibxdS7ktHIkIJ0D6DrAm+4/szlTwlQjmiR3Uyw73lqmTwf0heXmMkuNyM5wbc69AIUlSZM00fMgiHTmAnvOlWKk8NKW0ovPdkkRxVRK10UX/mBNIbQUzndNy7wY0+a7bLi03NiEYO9oH+64+S0hrANAFhuC6WnO010aa8W2Z2JPWRnUeRmIS/PVWYNwe7yjDR4p1DwVRk3mmc89DR5vLir2hPiai6Nl3JIzzUd+ZWqbg9o2a2Of6z3eTbBS1LgNPH83BG3pDG377XT9CilVnLpNvxNlGK0R4AvUIUZsCEIQAhCEAIQhACEIQHi8KEIAQhCGQQhCA8KEIQAhCEAFCEIYBCEIZPUIQhgEIQsA9C9QhZAIQhACEIQAhCEAIQhACEIQAhCEAIQhACEIQ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775" y="1594349"/>
            <a:ext cx="2026549" cy="2194691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005064"/>
            <a:ext cx="1293495" cy="1118235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2058889" y="4223410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Arial Narrow" panose="020B0606020202030204" pitchFamily="34" charset="0"/>
              </a:rPr>
              <a:t>Hans </a:t>
            </a:r>
            <a:r>
              <a:rPr lang="es-ES" sz="1600" dirty="0" err="1" smtClean="0">
                <a:latin typeface="Arial Narrow" panose="020B0606020202030204" pitchFamily="34" charset="0"/>
              </a:rPr>
              <a:t>Rosling</a:t>
            </a:r>
            <a:endParaRPr lang="es-ES" sz="1600" dirty="0" smtClean="0">
              <a:latin typeface="Arial Narrow" panose="020B0606020202030204" pitchFamily="34" charset="0"/>
            </a:endParaRPr>
          </a:p>
          <a:p>
            <a:r>
              <a:rPr lang="es-ES" sz="1600" dirty="0" err="1" smtClean="0">
                <a:latin typeface="Arial Narrow" panose="020B0606020202030204" pitchFamily="34" charset="0"/>
              </a:rPr>
              <a:t>Karolinska</a:t>
            </a:r>
            <a:r>
              <a:rPr lang="es-ES" sz="1600" dirty="0" smtClean="0">
                <a:latin typeface="Arial Narrow" panose="020B0606020202030204" pitchFamily="34" charset="0"/>
              </a:rPr>
              <a:t> </a:t>
            </a:r>
            <a:r>
              <a:rPr lang="es-ES" sz="1600" dirty="0" err="1" smtClean="0">
                <a:latin typeface="Arial Narrow" panose="020B0606020202030204" pitchFamily="34" charset="0"/>
              </a:rPr>
              <a:t>Institute</a:t>
            </a:r>
            <a:r>
              <a:rPr lang="es-ES" sz="1600" dirty="0" smtClean="0">
                <a:latin typeface="Arial Narrow" panose="020B0606020202030204" pitchFamily="34" charset="0"/>
              </a:rPr>
              <a:t> – </a:t>
            </a:r>
            <a:r>
              <a:rPr lang="es-ES" sz="1600" dirty="0" err="1" smtClean="0">
                <a:latin typeface="Arial Narrow" panose="020B0606020202030204" pitchFamily="34" charset="0"/>
              </a:rPr>
              <a:t>Gapminder</a:t>
            </a:r>
            <a:r>
              <a:rPr lang="es-ES" sz="1600" dirty="0" smtClean="0">
                <a:latin typeface="Arial Narrow" panose="020B0606020202030204" pitchFamily="34" charset="0"/>
              </a:rPr>
              <a:t> </a:t>
            </a:r>
            <a:r>
              <a:rPr lang="es-ES" sz="1600" dirty="0" err="1" smtClean="0">
                <a:latin typeface="Arial Narrow" panose="020B0606020202030204" pitchFamily="34" charset="0"/>
              </a:rPr>
              <a:t>Foundation</a:t>
            </a:r>
            <a:endParaRPr lang="es-ES" sz="1600" dirty="0" smtClean="0">
              <a:latin typeface="Arial Narrow" panose="020B0606020202030204" pitchFamily="34" charset="0"/>
            </a:endParaRPr>
          </a:p>
          <a:p>
            <a:r>
              <a:rPr lang="es-ES" sz="1600" dirty="0" smtClean="0">
                <a:latin typeface="Arial Narrow" panose="020B0606020202030204" pitchFamily="34" charset="0"/>
              </a:rPr>
              <a:t>Suecia</a:t>
            </a:r>
            <a:endParaRPr lang="es-ES" sz="1600" dirty="0">
              <a:latin typeface="Arial Narrow" panose="020B0606020202030204" pitchFamily="34" charset="0"/>
            </a:endParaRP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1" y="5435484"/>
            <a:ext cx="7752861" cy="504056"/>
          </a:xfrm>
          <a:prstGeom prst="rect">
            <a:avLst/>
          </a:prstGeom>
        </p:spPr>
      </p:pic>
      <p:sp>
        <p:nvSpPr>
          <p:cNvPr id="18" name="17 CuadroTexto"/>
          <p:cNvSpPr txBox="1"/>
          <p:nvPr/>
        </p:nvSpPr>
        <p:spPr>
          <a:xfrm>
            <a:off x="1187623" y="6011996"/>
            <a:ext cx="345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 Narrow" panose="020B0606020202030204" pitchFamily="34" charset="0"/>
                <a:hlinkClick r:id="rId5"/>
              </a:rPr>
              <a:t>http://www.gapminder.org</a:t>
            </a:r>
            <a:r>
              <a:rPr lang="es-ES" dirty="0" smtClean="0">
                <a:latin typeface="Arial Narrow" panose="020B0606020202030204" pitchFamily="34" charset="0"/>
              </a:rPr>
              <a:t> </a:t>
            </a:r>
            <a:endParaRPr lang="es-ES" dirty="0">
              <a:latin typeface="Arial Narrow" panose="020B0606020202030204" pitchFamily="34" charset="0"/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024" y="59157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16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Cando </a:t>
            </a:r>
            <a:r>
              <a:rPr lang="es-ES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temos</a:t>
            </a:r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moitas</a:t>
            </a:r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variables</a:t>
            </a:r>
            <a:b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endParaRPr lang="es-ES" b="1" dirty="0">
              <a:solidFill>
                <a:srgbClr val="6699FF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597352"/>
            <a:ext cx="9144000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72008" y="6597352"/>
            <a:ext cx="903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 Narrow" panose="020B0606020202030204" pitchFamily="34" charset="0"/>
              </a:rPr>
              <a:t>Rosa M. </a:t>
            </a:r>
            <a:r>
              <a:rPr lang="es-ES" sz="1400" dirty="0" err="1" smtClean="0">
                <a:latin typeface="Arial Narrow" panose="020B0606020202030204" pitchFamily="34" charset="0"/>
              </a:rPr>
              <a:t>Crujeiras</a:t>
            </a:r>
            <a:r>
              <a:rPr lang="es-ES" sz="1400" dirty="0" smtClean="0">
                <a:latin typeface="Arial Narrow" panose="020B0606020202030204" pitchFamily="34" charset="0"/>
              </a:rPr>
              <a:t> </a:t>
            </a:r>
            <a:r>
              <a:rPr lang="es-ES" sz="1400" dirty="0" err="1" smtClean="0">
                <a:latin typeface="Arial Narrow" panose="020B0606020202030204" pitchFamily="34" charset="0"/>
              </a:rPr>
              <a:t>Casais</a:t>
            </a:r>
            <a:r>
              <a:rPr lang="es-ES" sz="1400" dirty="0" smtClean="0">
                <a:latin typeface="Arial Narrow" panose="020B0606020202030204" pitchFamily="34" charset="0"/>
              </a:rPr>
              <a:t>						</a:t>
            </a:r>
            <a:r>
              <a:rPr lang="es-ES" sz="1400" dirty="0" err="1" smtClean="0">
                <a:latin typeface="Arial Narrow" panose="020B0606020202030204" pitchFamily="34" charset="0"/>
              </a:rPr>
              <a:t>Xornadas</a:t>
            </a:r>
            <a:r>
              <a:rPr lang="es-ES" sz="1400" dirty="0" smtClean="0">
                <a:latin typeface="Arial Narrow" panose="020B0606020202030204" pitchFamily="34" charset="0"/>
              </a:rPr>
              <a:t> do </a:t>
            </a:r>
            <a:r>
              <a:rPr lang="es-ES" sz="1400" dirty="0" err="1" smtClean="0">
                <a:latin typeface="Arial Narrow" panose="020B0606020202030204" pitchFamily="34" charset="0"/>
              </a:rPr>
              <a:t>Ensino</a:t>
            </a:r>
            <a:r>
              <a:rPr lang="es-ES" sz="1400" dirty="0" smtClean="0">
                <a:latin typeface="Arial Narrow" panose="020B0606020202030204" pitchFamily="34" charset="0"/>
              </a:rPr>
              <a:t> da </a:t>
            </a:r>
            <a:r>
              <a:rPr lang="es-ES" sz="1400" dirty="0" err="1" smtClean="0">
                <a:latin typeface="Arial Narrow" panose="020B0606020202030204" pitchFamily="34" charset="0"/>
              </a:rPr>
              <a:t>Estatística</a:t>
            </a:r>
            <a:endParaRPr lang="es-ES" sz="1400" dirty="0">
              <a:latin typeface="Arial Narrow" panose="020B0606020202030204" pitchFamily="34" charset="0"/>
            </a:endParaRPr>
          </a:p>
        </p:txBody>
      </p:sp>
      <p:sp>
        <p:nvSpPr>
          <p:cNvPr id="3" name="AutoShape 2" descr="data:image/jpeg;base64,/9j/4AAQSkZJRgABAQAAAQABAAD/2wCEAAkGBhQSEBUUEBMVFRQUFBUVFBAWFRUUFA8UFBAVFhQQFBQXGyYeFxkjGhUUHy8gJScpLCwsFR4xNTAqNSYrLCkBCQoKDgwOGg8PGjElHyQqKS0sKSksLCkpLCwsKSkrMCwvLTIuLiwqLDUsLCwsLCksLCwpKSktKSwsKSwvNCksLP/AABEIALEBHAMBIgACEQEDEQH/xAAcAAABBQEBAQAAAAAAAAAAAAAAAwQFBgcCAQj/xABHEAABAwIBBgoFCgUCBwAAAAABAAIDBBEFBhIhMUFRBxMiMmFxgZGhsWJyksHRIzNCQ1JTgqKy8BQWwuHxJLMVFzRjc4PS/8QAGwEBAAIDAQEAAAAAAAAAAAAAAAMEAQIFBgf/xAA6EQACAQIDAwoEBAUFAAAAAAAAAQIDEQQhMRJBsQUTMlFhcYGRodEUIsHwFUJy4SNSYpKiM4LC4vH/2gAMAwEAAhEDEQA/ANxQmMuNQi3yjXXNuSQ7YTc2OrQk5MaF9Dbiw03t4WVapiqNPpS+plprUkkKMGNja094SrMVDtQPbYaSonyhhkr7Xo+FjCzyQ+QkOPd9jxCOPP2PELPx1Lt/tl7G2yxdCQNSRrae8KLjyugOp47bjzClhiIzTcVJ26oS9iOcow6TS72ibQo6LHYnanNP4m/FOW1l9QJ6rFYeKprW6/2y9jZNS0fqOEJH+I9Fy4hxFjnZocM77J0HuWI4yi2o7Wb68uJtsscoQhWjUEIQgBCEIAQhCAEIQgBCEIAQhCAEIQgBCEIAQhCAEIQgBCEIDNMMHyLwdbZyOzMIsp2SWwad7B71C0gsapv2ZmnvkspCpf8AJxn0SO6y8viVaMv0r0k19SzjM5t/fWLfxCeULrkesfAKv8ep3B9Iaehx/NZcyl89WEf6l7lelq+4cYhi743WaRq2i6jn5Uyja32U3x2b5V3RYeCr9VU2UVfFV3Xnszdru2b6yZpJExiGVspY5t22cC02bpsRY2PUp/J6ibHTtErWm4znZwBsTpOvcNHYqLhMPHTsbsLtPqt0nyt2q25aYlxNG4A2dJyB28493mvccmU6kcLCM5Nym9rN3y0Xpn4nInNbc6r0irLi/Yl/4aik1CnPUWDyK5/leldzW26WyO+KxJ0qG1jhqc4dRIXd+HktJs5qx0JdKkvvwNu/llo5k07eqS/mE2qMk3OcHGocSNRc0E6NWkEXWRw49O3mzSDqe74p/T5Y1Y1VEnab+ahqYZzVptSXak+NyWOLpboNdza9jWP4asbqmif60Zb+lHH1jdcUL/Ve5v6gs8pcuqv72/W1h9ykocvqnbmHrZ8CE5qXVHhwJliae5yXjfjctP8ANzY5RFVxmBztLXOIdG8XtoeP2Nqnwb6lmONZRmrhMU8UZ2te3ODo3bHtNz/fUrjkRSPjoo2yOLtZbfWGE8kd2nqIUVWkox2tH1FjD4hzm4arr0fjuJ5CEKqXwQhCAEIQgBCEIAQhCAEIQgBCEIAQhCAEIQgBCEIDOgLVFWN7Wv7rO96cVh/07DucR5/BJSj/AFso+3Tn9IHuSshvSnof5/5Xm8bHKa/pn6STLWIzcX2LgiKdKrXgg5DfUHjpVQkV0w5tm9TWjuauNyar4mF9136MiSsmVnGZvlH+sfgq3WzqVxSe5J3knxUFnZz+rSez9hYwdB4isorWT4mteoqcHJ7i45DUGl0h2AMHXrcfJQnCTiufUNiB0RN0+s7SfCyuuExCmpAX6M1he/rtnO+CxzEq4yyvkdre4uPaV9Ow8U6ja0WS4cDz2Lk6dCNPe83x4iLpUnxiRfIuYrucGtFyTYDerjkkrs5sINuyHIkS0T1ecjsj2yCzwM0aDJmMcXP2hucDZo1fsq3R5AQDa7sbEPJi5X4ht5whddd7HoFyPsWVSok96s3bsMppnJ+wrTm5FQDbJ7TR5NSrckYBsef/AGO9xWPjKn8n+X7En4bS31H/AG/9ihYBh3HztYdDdbzqswa9PToHatT/AIlgFs5o6LgWUaMlqfawnrkk/wDpKNyapx9U3tLj5lQ1a1Wo9EvF+xaw+GoUU/mbv2JfUeHEIxrkZ7Tfik3YvCNcrPaCTGAU/wBzH7IPmlW4TCNUUfsN+Ci/idnqWP4Xb6CtNWMkF43tcN7SDbuSyzXLRj8OrY6un5MctmyMGhhe0aiBo5TR3sJ2rQsPrWzRMkZzXtDh2jUtadVyk4S1RtVoqMVUi7p+j6hwhCFOVwQhCAEIQgBCEIAQhCAEIQgBCEIAQhCAz+qFq+L0onN/UvYv+mk6M0/pRjGiqpnek9v770Qj5OobuB8C74LhYuN5NfrXnBP6Fmt0IPs+rIgaSBvIHeVcw+0bz0O8AqXh+maMem3zurbWutTPO8HxK4OAWzOcuqEjVaeJQ8TlXmTFFxs7b6i659VmnxNgmWKy6SrdkJQZrXPPQwHq0uPaT4Lt8hUbOVZ/lWXe8uFyji3tyjT63d9y+0K8IuKcVScWDypTm/hGl3uWRyyq08I+L8bVloPJiGYPW1u8dHYqTNKvbUY7FNeZwsTLnaze5ZeR1JMrlkVk26RwJ0OcLk/dRnb6zv3tVeyYwYzSBxbdodZrfvH7B1DWf8rcsn8GEEdtbjpe77TvgNi5OMrurLmY6fm9vc73J2FVCPxE1n+Vf8vbzJDD6NsbA1osGiwCkGvULj+Ox0kLpJDq1N2uOwBYnieXdXI9zhM9gcSQxpsGjcFSnXVJ7KR2MNgZ4q8r2XWz6GMg2pN1awa3tH4gvmWfH53c6eU/jd8UyfVuOtzj1knzWvxUnuL65GW+fp+59OTZSUzOdPEOt4TGXL6hbrqYz1G/kvm5rk7gT4ib6jf8JorWT9DfX8JdENUhd6rCUi7hNg+iyQ9gCx+kYrHgOCyVMgZEOlzjzWD7Tj+7rV1qjyRDPB0IZv1ZbsUx4YlE6lZA4mSxD84fJFpBEurQAfO21XLBMMFPTxwg34tobffvKTwLAY6WPNjF3HnyHnPPuG4f5UkrVOm09qbuzlVqsWtimrRvfxBCEKcrAhF14Hg6igPUIQgBCEIAQhCAEIQgBCEIAQhCAz/KXQ6B26e3fb4JWBvykzd4f4kn+pI5VH5AO3SMd3gpzAf9Q70h5sauRiV/EX6l6potVM6UfH79SBwf59nRnHuYVZcYktS9eb8VW8FH+ocPstf5ge9TGVcubA0dPk3+689hlalVl2RXmzRaIokpzpd9tPdqHfZaNC8UlEXO+rjLj0utfxcVScl6PjagX1Z2cepmr8xCk+FLFsynZCDpkOc71W/E+S9jybh9ihTp/wA3zP6enE5NSpZ1KvV8q++/gZhXVZc5znHS4knrJuU3oKN08gYNA1ud9hu09e5ISkucGtF3E2AGsk6gtQyAySAAc8XAILjslkH9DfE9q6OMxLgtiHSenZ2mnJ2DVR7c+ite3sLHkZk2ImNeW2ObZjPu2dPpHWf8q0Vla2GNz3kNa0XJQHBrbnQANe7pWQ8IWWRqHmKI/JMOk/eOG3qXHnJUY2Wv3meko0ZYqp1Jei6iJyzysdWTE6RG3QxnR9o9Kq8kq8mmTKSdVIwbzZ6DajTiox0Qu6Vc8YmweSbDSTqA037FYcJyPmmIGkOOqMNL323kCwb2kK3Tw86nRRhVb5kbGVI0jVbqDglnNrtf1ucyPwGeVYqHgoLec6NvtyHxIHgplhGulJLxvwuQVMXSWslx4EDknkzJVyZrBZotnykclg97tw92la/h1LT0cQY1zGga3Oc0Oebc5x2lQFJkOGsDDUTZg08WwiNlzrNmj3p7DkdSt1xZ53vLpO3lEqanSpQ33fccbEVoVH0nbqS/f6DyfLSkb9e1x3Nu49wSP84B3zNPPJ08WWg9rrBPqegjYLMja3qaB5JwFLtR3Lzf/hV2qa0j5v2sRIxWsfzKZkfTJIPJl16KWsfz6iNg3MjufacfcpYFegpznUkY522iS8L8bkV/Lmd87PPJvGeGD8gB8VnmXs0uFV1PNSPeI5WHOjc9z2OfG/lAhx2te3uK1nOVE4ZMN43DxIOdBKx/4X/JuHe9p/CpKNSW2k9CfD1pc4lJ3TytuLtg2KNqYI5mc2Rodbcdrew3HYnqqXBdG5uGRZ20vI9UvNlbVpViozcVuZBXgoVJRWibBCEKMhBCEIAQhCAEIQgBCEIDPsoG3o3dDYz3EBd08ny0Z+0xp72H4LrExelkHoO/K8n3JpRPuKd3/bYO64965OKykn+h/wCX7luX+j4v6CGDRWqZ+g5vfIfgu8uprMYOg+J/sl6CO1TP0yt/SXe9RmWkmdOxo2NBt030DvIXLw2HdTapr81RR8lcq1KnN09rqTH+RFDmsc/fyR1N1ntJPcs64Q8a46rkIPJZyG9TdZ77rUKycUlCSNbWWHS86L95JWPYThTqqfVnNDtX3j9eaegaz0da9kqkaalV3aL24HN5mVRwoLXV+/Elshcl3SvD3aC4Xv8Adxn6XrO1DoWz0NM2Nga0WAFgNwCjcCwkQR21k6XO+07f1blFZaZVcQzi4z8o4aT92Dt61y5z2b1amr+7I7tOltWo0tF9tsjOEDLDQYIXdEjx+gLKKqoT3FKzQblQcUEk7rRi9za+zq6T0BVKNOeInc7sVGhBU4CM9Sn2FZPSzkWBaDqNiXO9Vg0nr0BXXJbgxJIfN4gX7G6m9ZuegLUcHydjhHJaL7TrLus6yuvCjTp9LN9S08/bzKVTERjrm+paeft5lJyW4NM2xcM3ebgyHrdqaOhvetGwnA44QAxoFtOjfvO89KexMASoeFvOq5K27qWhz62InVyenVuFlyUnxwTeoxFjBd72t6yB5qNRb0K6hJ5JDu6M5VXEeESihvn1DbjY03Pcq3XcNUANoIpJTvtmjxspVQlvy78iZYapvVu/I04vXJlWRR8IuI1Ls2lpgOx0hHWGjR3qRpckMWqdNTU8S0623AdbcGsue9wW3NRj0mbcxCPSl5faNCqcYijF3yNb1kKGm4QaUHNY8yO2NjaXk9AzQU1w7gopWkOqHy1DvTcQ3uBzvzK3YdhcMAtBEyMei0AnrOs9qxtU1ormrlRjomyEp8TqpvmqVzAfpzkRi2/N0v8Ayp7/AMAfK0tqpGua7nRMbZp6C53OHYFNhy9zljnHuyI+ea6KscwQhjQ1oAAFgBqC7RdCjIdQQhCAEIQgBCEIAQhCAEIQgM8Nc10Ls67M9sjQ14zHXINm2O25TLDJbwQHdnDukGhXOWia7WB4KGdkhA25jbxZOgllgT1krn4mlKpH5dbfVP6FjnFsOPbf0YwfWMjq7ONi9wI12uY2tFzqFyFHYxYVrZHHkNc3OHUNB7Cb9ieYnki5+uUu0Wzn2c7quLJjiGFzHZf0idJsNZXMksTQnelH80nfJ6q3hkQuMaitPTIQ4RsS5LIWnZnut06G+89qb8GbYyJLCz4yAPUcL36y4OuepQ2K4PO46RqAaLm+hosAk8m5JKGcyyfNljmvF9J2st05wHeV6mrzXMra1Wfjv7Dn4Z1+flZZSy7bbu00bKXKNtLFfW92hjd5+0egLH8RxRz3F7zdzjclc49lC+okc83JOoAGzRsaFBSiR2ppXDnCdeV3puPWUnDDRtf5t4rJK18jQ/mlwB6ASAT0rYMncnYoQM1ovqzjr/sOgLFv+FSHWPArZ8LxtjaeN8rg27Gk3NuVmjO8broUVKMdhehVrVpVHaJboLBOhUALNsT4U4Y7iK8h8Pj5KnYrwkVM1wHZjd183+57VajRt03bj5ESw/8AO0uPl7m04llZBCDnyAEbL3Pds7VSMb4X2tuIW3O8/v4rLX1uebyynqaL+J+CcQ0AlDjTgu4toLmnS4gk8oWGnVqV3Dww8p7N/FrI2nOlRjeEdp9uXoS9fwkVstw2QsB2DQooMmqDeaoFvTla0fmPuTCy9C7f4ct8/JWKEuVqjySt2bvSxZMOyfoW6aitj6Wxsmmd35ob4lWigxrBafVHNMRtdHo9klre8FZoF0E/C6O9v09irLHVH2Gxs4ZaZgzYaaUNGpvyUbe5pK5dw0X5lL7UvwYskYnEbk/DMMvy+rIXXm95pr+F6oPNhhHXnu/qCbycKNa7U6NvVGP6iVRYpE8jeFn4OhHSCI3Vm95eMM4U6lh+WayYdXFu7C0W/KrdhfCXSy2Dy6F2545PttuO+yx8L2ygq4ChU0Vu4zGvOJ9DQVjXtzmOa5p1OaQ4HtGhKiRfPdHiMkLs6J7mHe1xbfrtrVpwvhOqGWEzWyjeeQ/2m6PBc6pyZUjnB39CxHExeprgeus9VHC+EWllsHudC7dIOT7bbjvsrNT1DXtDmODmnU5pDge0aFzp0p08pKxYjKMtGOQ5dJMLoFRmx0heXRdDB6hCEAIQhARrgk3NS5C5IWljI1fEkJKUFPnBJuCWMEXJh7dyj6/BI3jlMabari9lPPakHsR5m8cs0VKTJaLYwdyRdkwzYAra6FJOgWNlEqmyozZNNsdFukawqtimQGcbiWTqJBHktSfCms1KCpIPZ0N1UayuYvU5BSN1OJUdLkq9uxbXNQDcmUuFg7FMmuoypLqMaODuGxWng8hLah4I1xjwePirhLgDTsUBiWGSUkoniuWDQ9mwDR3Dp2FTU4Kq9hOz3d/UaVKijG9h/lTkFxrTNSt5et8Q1Sb3M9Lo29evO3REGxFiNY3Lc8nMVZNGHMOg6xtadrT0phljkC2pBlgAbNrI1Cbr3O6du3er+D5RlTfNVvPq7Gc+tRUvmgY4IkqyJOZqBzXFrgQ4GxaRYgjYQhtGV3XK5RscNjCUDEqyjSgpVpcCDU4hcV6KZKNgS5gVY5KXKSDCuhda2B1pXQXIcvc5ZNRRqdUVbJC7OhkfGd7HFt+u2vtTMFerRpPJmUXXC+E2ojsJgyYbzyH+00W/KrbhnCNSy6HuMLt0g5PttuO+yx0rnOVKpgKU9FbuJo15xPoqCoa9ocxwc06nNIcD2jQlLr59oKmeI50DpGH7Tc5t+vYe1XHB+EGtaQJWRzDaSWxyd7dB9lc6rydOOcWn6FiOJT1RqV17dV3CcuKeaTii7i5tAMTrXuRcAEaNNxa9rqwXXPnCUHaSsWE1LQ7QvAV6tDIzK4KWzV5mLBkbkJNwToxrwxIBk5q4LE+4lecQhkjzGuHRKSMC5NOhm5GOhSD6dTBp1w6nCyZuQclMm76ZT74E2lp1m5m5CGnXEtCHAggEEWIO3oUq6Bc8Ss3FzOZYJMNqM9lzA86W/wBPWNh26lpOC4myaNrmG4cNB/e1M8Qwts0bmPFw4WPxHSqRQVEuGVOY+7oXG994+230htH9lda+Lj/Wv8l7lZvm32cC55W5FMqm58dmzAaHbJAPov8AcdiyqpoXRvLJGlrmmxadYW6YbXNkYHNIIIuCNRB2qPynySjq2X5srRyJP6Xb2+XnnB450vknpwNKtHazjqYvxS9Easf8k1WcWmM3Gs3aB1gk6U8g4PJ3ay1v4r+DR712ni6K1kvMqKnJ7ipWXQcr5T8GR+nJ3MPvcpOn4M4hzi8+y3yaq8uUcOt9/A2VCb3GYg3XvFHd7vNbBBkFTt+rB6XOc7zKkafJiFnNjYOpjfgoJcq010YvgbrDS3sxOLDZHc1pPUC79N1IQZJVLtUTu0Zv6rLamYe0JRtK0bFDLlWb6MVxN1hVvZkdNwf1DtYa3rcPJoKlKbg3d9J47A4+9q0wRjcF7ZV5coV5b7eBusPBFEpuDeMc4uPYweYKlKfIaFv0T2vd5NICtCFBLE1payZIqcFuISDJSBuqOMfgBPeRdPW4W0Cw0dWjwT5eFQSblqzdJLQ+cuEJ5ixioLDYtdHYj/wRreckcXNTRQyu5zmWcd7mktJ7bX7VhHCS2+MVVvts/wBiNbFwfs4rD4WnXml1vWcSPCy7uOS+FpPfZcCpSvzsi3L26RZIlQ5cMtnlkZq9QsGTkhFl0iyA4siy6siyA4IXJCUXJQCZauC1LELghZAg5iRfGnZaknNQyMHxJMsT17Ei5iAbFii8ewJtREWu0HW121rt6m8xclizGTi7rUw0mrMzbJ/HX0M5hqNDL9jL/THoH++9arR1Qe0EG91UMrcmRUR5zdEjOad/oHoPgq/kZlS6nfxFRcNvmtJ+qdfmO6N27q1XqtNYmHO0+kukvqvv968ZOm9mWm41gQgm5CUDAkqaYOFwllzCwFkLy68Lwsg6QknVAGspGbE2NF3EAbybDvKAdr1V6py2pma5mX3NOee5l1F1PCRCOY2R3SG5oPa8hTRo1JdGL8jRzitWXW65LwqCMt6iX5ilc7pu53gxp8121uKy6o2xjpDR+txPgpPhZrpWXe0a87HdmXh1QBtSE+JsaLucAN5Nh3lVNmRVdJ89VZvQ17vJgYE4g4LYr3lle87wGjxdnFZ5qmulPyTfsNuT0iP6nLamb9cwnc0557mXUXVcIkY5jJHfhzAfbIU5S5CUjPqy71nuI7r28FKU2Dwx/NxRt9VjR4gLH8Bbm/Je4+d9RjEGTctbiElQ6NzWPcHatQDWttnaieT+9uq0FEWgC1gAAANgA0BTZiC84pZr4iVayeSSskIQUb9ojG1K2XYYvbKuSHKF6QhDIWXi9QgPEL1eIDyy8sukIDghckJQheZqASIXDmpfNXJYgGrmpF7U/MS5NOgI/NXmapD+EXopAgItzFS8tclc8GaJvLA5TR9YB7wtKFKNyHUjSLWCkpVZUpqcTScVJWZl2ReXAibxdS7ktHIkIJ0D6DrAm+4/szlTwlQjmiR3Uyw73lqmTwf0heXmMkuNyM5wbc69AIUlSZM00fMgiHTmAnvOlWKk8NKW0ovPdkkRxVRK10UX/mBNIbQUzndNy7wY0+a7bLi03NiEYO9oH+64+S0hrANAFhuC6WnO010aa8W2Z2JPWRnUeRmIS/PVWYNwe7yjDR4p1DwVRk3mmc89DR5vLir2hPiai6Nl3JIzzUd+ZWqbg9o2a2Of6z3eTbBS1LgNPH83BG3pDG377XT9CilVnLpNvxNlGK0R4AvUIUZsCEIQAhCEAIQhACEIQHi8KEIAQhCGQQhCA8KEIQAhCEAFCEIYBCEIZPUIQhgEIQsA9C9QhZAIQhACEIQAhCEAIQhACEIQAhCEAIQhACEI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data:image/jpeg;base64,/9j/4AAQSkZJRgABAQAAAQABAAD/2wCEAAkGBhQSEBUUEBMVFRQUFBUVFBAWFRUUFA8UFBAVFhQQFBQXGyYeFxkjGhUUHy8gJScpLCwsFR4xNTAqNSYrLCkBCQoKDgwOGg8PGjElHyQqKS0sKSksLCkpLCwsKSkrMCwvLTIuLiwqLDUsLCwsLCksLCwpKSktKSwsKSwvNCksLP/AABEIALEBHAMBIgACEQEDEQH/xAAcAAABBQEBAQAAAAAAAAAAAAAAAwQFBgcCAQj/xABHEAABAwIBBgoFCgUCBwAAAAABAAIDBBEFBhIhMUFRBxMiMmFxgZGhsWJyksHRIzNCQ1JTgqKy8BQWwuHxJLMVFzRjc4PS/8QAGwEBAAIDAQEAAAAAAAAAAAAAAAMEAQIFBgf/xAA6EQACAQIDAwoEBAUFAAAAAAAAAQIDEQQhMRJBsQUTMlFhcYGRodEUIsHwFUJy4SNSYpKiM4LC4vH/2gAMAwEAAhEDEQA/ANxQmMuNQi3yjXXNuSQ7YTc2OrQk5MaF9Dbiw03t4WVapiqNPpS+plprUkkKMGNja094SrMVDtQPbYaSonyhhkr7Xo+FjCzyQ+QkOPd9jxCOPP2PELPx1Lt/tl7G2yxdCQNSRrae8KLjyugOp47bjzClhiIzTcVJ26oS9iOcow6TS72ibQo6LHYnanNP4m/FOW1l9QJ6rFYeKprW6/2y9jZNS0fqOEJH+I9Fy4hxFjnZocM77J0HuWI4yi2o7Wb68uJtsscoQhWjUEIQgBCEIAQhCAEIQgBCEIAQhCAEIQgBCEIAQhCAEIQgBCEIDNMMHyLwdbZyOzMIsp2SWwad7B71C0gsapv2ZmnvkspCpf8AJxn0SO6y8viVaMv0r0k19SzjM5t/fWLfxCeULrkesfAKv8ep3B9Iaehx/NZcyl89WEf6l7lelq+4cYhi743WaRq2i6jn5Uyja32U3x2b5V3RYeCr9VU2UVfFV3Xnszdru2b6yZpJExiGVspY5t22cC02bpsRY2PUp/J6ibHTtErWm4znZwBsTpOvcNHYqLhMPHTsbsLtPqt0nyt2q25aYlxNG4A2dJyB28493mvccmU6kcLCM5Nym9rN3y0Xpn4nInNbc6r0irLi/Yl/4aik1CnPUWDyK5/leldzW26WyO+KxJ0qG1jhqc4dRIXd+HktJs5qx0JdKkvvwNu/llo5k07eqS/mE2qMk3OcHGocSNRc0E6NWkEXWRw49O3mzSDqe74p/T5Y1Y1VEnab+ahqYZzVptSXak+NyWOLpboNdza9jWP4asbqmif60Zb+lHH1jdcUL/Ve5v6gs8pcuqv72/W1h9ykocvqnbmHrZ8CE5qXVHhwJliae5yXjfjctP8ANzY5RFVxmBztLXOIdG8XtoeP2Nqnwb6lmONZRmrhMU8UZ2te3ODo3bHtNz/fUrjkRSPjoo2yOLtZbfWGE8kd2nqIUVWkox2tH1FjD4hzm4arr0fjuJ5CEKqXwQhCAEIQgBCEIAQhCAEIQgBCEIAQhCAEIQgBCEIDOgLVFWN7Wv7rO96cVh/07DucR5/BJSj/AFso+3Tn9IHuSshvSnof5/5Xm8bHKa/pn6STLWIzcX2LgiKdKrXgg5DfUHjpVQkV0w5tm9TWjuauNyar4mF9136MiSsmVnGZvlH+sfgq3WzqVxSe5J3knxUFnZz+rSez9hYwdB4isorWT4mteoqcHJ7i45DUGl0h2AMHXrcfJQnCTiufUNiB0RN0+s7SfCyuuExCmpAX6M1he/rtnO+CxzEq4yyvkdre4uPaV9Ow8U6ja0WS4cDz2Lk6dCNPe83x4iLpUnxiRfIuYrucGtFyTYDerjkkrs5sINuyHIkS0T1ecjsj2yCzwM0aDJmMcXP2hucDZo1fsq3R5AQDa7sbEPJi5X4ht5whddd7HoFyPsWVSok96s3bsMppnJ+wrTm5FQDbJ7TR5NSrckYBsef/AGO9xWPjKn8n+X7En4bS31H/AG/9ihYBh3HztYdDdbzqswa9PToHatT/AIlgFs5o6LgWUaMlqfawnrkk/wDpKNyapx9U3tLj5lQ1a1Wo9EvF+xaw+GoUU/mbv2JfUeHEIxrkZ7Tfik3YvCNcrPaCTGAU/wBzH7IPmlW4TCNUUfsN+Ci/idnqWP4Xb6CtNWMkF43tcN7SDbuSyzXLRj8OrY6un5MctmyMGhhe0aiBo5TR3sJ2rQsPrWzRMkZzXtDh2jUtadVyk4S1RtVoqMVUi7p+j6hwhCFOVwQhCAEIQgBCEIAQhCAEIQgBCEIAQhCAz+qFq+L0onN/UvYv+mk6M0/pRjGiqpnek9v770Qj5OobuB8C74LhYuN5NfrXnBP6Fmt0IPs+rIgaSBvIHeVcw+0bz0O8AqXh+maMem3zurbWutTPO8HxK4OAWzOcuqEjVaeJQ8TlXmTFFxs7b6i659VmnxNgmWKy6SrdkJQZrXPPQwHq0uPaT4Lt8hUbOVZ/lWXe8uFyji3tyjT63d9y+0K8IuKcVScWDypTm/hGl3uWRyyq08I+L8bVloPJiGYPW1u8dHYqTNKvbUY7FNeZwsTLnaze5ZeR1JMrlkVk26RwJ0OcLk/dRnb6zv3tVeyYwYzSBxbdodZrfvH7B1DWf8rcsn8GEEdtbjpe77TvgNi5OMrurLmY6fm9vc73J2FVCPxE1n+Vf8vbzJDD6NsbA1osGiwCkGvULj+Ox0kLpJDq1N2uOwBYnieXdXI9zhM9gcSQxpsGjcFSnXVJ7KR2MNgZ4q8r2XWz6GMg2pN1awa3tH4gvmWfH53c6eU/jd8UyfVuOtzj1knzWvxUnuL65GW+fp+59OTZSUzOdPEOt4TGXL6hbrqYz1G/kvm5rk7gT4ib6jf8JorWT9DfX8JdENUhd6rCUi7hNg+iyQ9gCx+kYrHgOCyVMgZEOlzjzWD7Tj+7rV1qjyRDPB0IZv1ZbsUx4YlE6lZA4mSxD84fJFpBEurQAfO21XLBMMFPTxwg34tobffvKTwLAY6WPNjF3HnyHnPPuG4f5UkrVOm09qbuzlVqsWtimrRvfxBCEKcrAhF14Hg6igPUIQgBCEIAQhCAEIQgBCEIAQhCAz/KXQ6B26e3fb4JWBvykzd4f4kn+pI5VH5AO3SMd3gpzAf9Q70h5sauRiV/EX6l6potVM6UfH79SBwf59nRnHuYVZcYktS9eb8VW8FH+ocPstf5ge9TGVcubA0dPk3+689hlalVl2RXmzRaIokpzpd9tPdqHfZaNC8UlEXO+rjLj0utfxcVScl6PjagX1Z2cepmr8xCk+FLFsynZCDpkOc71W/E+S9jybh9ihTp/wA3zP6enE5NSpZ1KvV8q++/gZhXVZc5znHS4knrJuU3oKN08gYNA1ud9hu09e5ISkucGtF3E2AGsk6gtQyAySAAc8XAILjslkH9DfE9q6OMxLgtiHSenZ2mnJ2DVR7c+ite3sLHkZk2ImNeW2ObZjPu2dPpHWf8q0Vla2GNz3kNa0XJQHBrbnQANe7pWQ8IWWRqHmKI/JMOk/eOG3qXHnJUY2Wv3meko0ZYqp1Jei6iJyzysdWTE6RG3QxnR9o9Kq8kq8mmTKSdVIwbzZ6DajTiox0Qu6Vc8YmweSbDSTqA037FYcJyPmmIGkOOqMNL323kCwb2kK3Tw86nRRhVb5kbGVI0jVbqDglnNrtf1ucyPwGeVYqHgoLec6NvtyHxIHgplhGulJLxvwuQVMXSWslx4EDknkzJVyZrBZotnykclg97tw92la/h1LT0cQY1zGga3Oc0Oebc5x2lQFJkOGsDDUTZg08WwiNlzrNmj3p7DkdSt1xZ53vLpO3lEqanSpQ33fccbEVoVH0nbqS/f6DyfLSkb9e1x3Nu49wSP84B3zNPPJ08WWg9rrBPqegjYLMja3qaB5JwFLtR3Lzf/hV2qa0j5v2sRIxWsfzKZkfTJIPJl16KWsfz6iNg3MjufacfcpYFegpznUkY522iS8L8bkV/Lmd87PPJvGeGD8gB8VnmXs0uFV1PNSPeI5WHOjc9z2OfG/lAhx2te3uK1nOVE4ZMN43DxIOdBKx/4X/JuHe9p/CpKNSW2k9CfD1pc4lJ3TytuLtg2KNqYI5mc2Rodbcdrew3HYnqqXBdG5uGRZ20vI9UvNlbVpViozcVuZBXgoVJRWibBCEKMhBCEIAQhCAEIQgBCEIDPsoG3o3dDYz3EBd08ny0Z+0xp72H4LrExelkHoO/K8n3JpRPuKd3/bYO64965OKykn+h/wCX7luX+j4v6CGDRWqZ+g5vfIfgu8uprMYOg+J/sl6CO1TP0yt/SXe9RmWkmdOxo2NBt030DvIXLw2HdTapr81RR8lcq1KnN09rqTH+RFDmsc/fyR1N1ntJPcs64Q8a46rkIPJZyG9TdZ77rUKycUlCSNbWWHS86L95JWPYThTqqfVnNDtX3j9eaegaz0da9kqkaalV3aL24HN5mVRwoLXV+/Elshcl3SvD3aC4Xv8Adxn6XrO1DoWz0NM2Nga0WAFgNwCjcCwkQR21k6XO+07f1blFZaZVcQzi4z8o4aT92Dt61y5z2b1amr+7I7tOltWo0tF9tsjOEDLDQYIXdEjx+gLKKqoT3FKzQblQcUEk7rRi9za+zq6T0BVKNOeInc7sVGhBU4CM9Sn2FZPSzkWBaDqNiXO9Vg0nr0BXXJbgxJIfN4gX7G6m9ZuegLUcHydjhHJaL7TrLus6yuvCjTp9LN9S08/bzKVTERjrm+paeft5lJyW4NM2xcM3ebgyHrdqaOhvetGwnA44QAxoFtOjfvO89KexMASoeFvOq5K27qWhz62InVyenVuFlyUnxwTeoxFjBd72t6yB5qNRb0K6hJ5JDu6M5VXEeESihvn1DbjY03Pcq3XcNUANoIpJTvtmjxspVQlvy78iZYapvVu/I04vXJlWRR8IuI1Ls2lpgOx0hHWGjR3qRpckMWqdNTU8S0623AdbcGsue9wW3NRj0mbcxCPSl5faNCqcYijF3yNb1kKGm4QaUHNY8yO2NjaXk9AzQU1w7gopWkOqHy1DvTcQ3uBzvzK3YdhcMAtBEyMei0AnrOs9qxtU1ormrlRjomyEp8TqpvmqVzAfpzkRi2/N0v8Ayp7/AMAfK0tqpGua7nRMbZp6C53OHYFNhy9zljnHuyI+ea6KscwQhjQ1oAAFgBqC7RdCjIdQQhCAEIQgBCEIAQhCAEIQgM8Nc10Ls67M9sjQ14zHXINm2O25TLDJbwQHdnDukGhXOWia7WB4KGdkhA25jbxZOgllgT1krn4mlKpH5dbfVP6FjnFsOPbf0YwfWMjq7ONi9wI12uY2tFzqFyFHYxYVrZHHkNc3OHUNB7Cb9ieYnki5+uUu0Wzn2c7quLJjiGFzHZf0idJsNZXMksTQnelH80nfJ6q3hkQuMaitPTIQ4RsS5LIWnZnut06G+89qb8GbYyJLCz4yAPUcL36y4OuepQ2K4PO46RqAaLm+hosAk8m5JKGcyyfNljmvF9J2st05wHeV6mrzXMra1Wfjv7Dn4Z1+flZZSy7bbu00bKXKNtLFfW92hjd5+0egLH8RxRz3F7zdzjclc49lC+okc83JOoAGzRsaFBSiR2ppXDnCdeV3puPWUnDDRtf5t4rJK18jQ/mlwB6ASAT0rYMncnYoQM1ovqzjr/sOgLFv+FSHWPArZ8LxtjaeN8rg27Gk3NuVmjO8broUVKMdhehVrVpVHaJboLBOhUALNsT4U4Y7iK8h8Pj5KnYrwkVM1wHZjd183+57VajRt03bj5ESw/8AO0uPl7m04llZBCDnyAEbL3Pds7VSMb4X2tuIW3O8/v4rLX1uebyynqaL+J+CcQ0AlDjTgu4toLmnS4gk8oWGnVqV3Dww8p7N/FrI2nOlRjeEdp9uXoS9fwkVstw2QsB2DQooMmqDeaoFvTla0fmPuTCy9C7f4ct8/JWKEuVqjySt2bvSxZMOyfoW6aitj6Wxsmmd35ob4lWigxrBafVHNMRtdHo9klre8FZoF0E/C6O9v09irLHVH2Gxs4ZaZgzYaaUNGpvyUbe5pK5dw0X5lL7UvwYskYnEbk/DMMvy+rIXXm95pr+F6oPNhhHXnu/qCbycKNa7U6NvVGP6iVRYpE8jeFn4OhHSCI3Vm95eMM4U6lh+WayYdXFu7C0W/KrdhfCXSy2Dy6F2545PttuO+yx8L2ygq4ChU0Vu4zGvOJ9DQVjXtzmOa5p1OaQ4HtGhKiRfPdHiMkLs6J7mHe1xbfrtrVpwvhOqGWEzWyjeeQ/2m6PBc6pyZUjnB39CxHExeprgeus9VHC+EWllsHudC7dIOT7bbjvsrNT1DXtDmODmnU5pDge0aFzp0p08pKxYjKMtGOQ5dJMLoFRmx0heXRdDB6hCEAIQhARrgk3NS5C5IWljI1fEkJKUFPnBJuCWMEXJh7dyj6/BI3jlMabari9lPPakHsR5m8cs0VKTJaLYwdyRdkwzYAra6FJOgWNlEqmyozZNNsdFukawqtimQGcbiWTqJBHktSfCms1KCpIPZ0N1UayuYvU5BSN1OJUdLkq9uxbXNQDcmUuFg7FMmuoypLqMaODuGxWng8hLah4I1xjwePirhLgDTsUBiWGSUkoniuWDQ9mwDR3Dp2FTU4Kq9hOz3d/UaVKijG9h/lTkFxrTNSt5et8Q1Sb3M9Lo29evO3REGxFiNY3Lc8nMVZNGHMOg6xtadrT0phljkC2pBlgAbNrI1Cbr3O6du3er+D5RlTfNVvPq7Gc+tRUvmgY4IkqyJOZqBzXFrgQ4GxaRYgjYQhtGV3XK5RscNjCUDEqyjSgpVpcCDU4hcV6KZKNgS5gVY5KXKSDCuhda2B1pXQXIcvc5ZNRRqdUVbJC7OhkfGd7HFt+u2vtTMFerRpPJmUXXC+E2ojsJgyYbzyH+00W/KrbhnCNSy6HuMLt0g5PttuO+yx0rnOVKpgKU9FbuJo15xPoqCoa9ocxwc06nNIcD2jQlLr59oKmeI50DpGH7Tc5t+vYe1XHB+EGtaQJWRzDaSWxyd7dB9lc6rydOOcWn6FiOJT1RqV17dV3CcuKeaTii7i5tAMTrXuRcAEaNNxa9rqwXXPnCUHaSsWE1LQ7QvAV6tDIzK4KWzV5mLBkbkJNwToxrwxIBk5q4LE+4lecQhkjzGuHRKSMC5NOhm5GOhSD6dTBp1w6nCyZuQclMm76ZT74E2lp1m5m5CGnXEtCHAggEEWIO3oUq6Bc8Ss3FzOZYJMNqM9lzA86W/wBPWNh26lpOC4myaNrmG4cNB/e1M8Qwts0bmPFw4WPxHSqRQVEuGVOY+7oXG994+230htH9lda+Lj/Wv8l7lZvm32cC55W5FMqm58dmzAaHbJAPov8AcdiyqpoXRvLJGlrmmxadYW6YbXNkYHNIIIuCNRB2qPynySjq2X5srRyJP6Xb2+XnnB450vknpwNKtHazjqYvxS9Easf8k1WcWmM3Gs3aB1gk6U8g4PJ3ay1v4r+DR712ni6K1kvMqKnJ7ipWXQcr5T8GR+nJ3MPvcpOn4M4hzi8+y3yaq8uUcOt9/A2VCb3GYg3XvFHd7vNbBBkFTt+rB6XOc7zKkafJiFnNjYOpjfgoJcq010YvgbrDS3sxOLDZHc1pPUC79N1IQZJVLtUTu0Zv6rLamYe0JRtK0bFDLlWb6MVxN1hVvZkdNwf1DtYa3rcPJoKlKbg3d9J47A4+9q0wRjcF7ZV5coV5b7eBusPBFEpuDeMc4uPYweYKlKfIaFv0T2vd5NICtCFBLE1payZIqcFuISDJSBuqOMfgBPeRdPW4W0Cw0dWjwT5eFQSblqzdJLQ+cuEJ5ixioLDYtdHYj/wRreckcXNTRQyu5zmWcd7mktJ7bX7VhHCS2+MVVvts/wBiNbFwfs4rD4WnXml1vWcSPCy7uOS+FpPfZcCpSvzsi3L26RZIlQ5cMtnlkZq9QsGTkhFl0iyA4siy6siyA4IXJCUXJQCZauC1LELghZAg5iRfGnZaknNQyMHxJMsT17Ei5iAbFii8ewJtREWu0HW121rt6m8xclizGTi7rUw0mrMzbJ/HX0M5hqNDL9jL/THoH++9arR1Qe0EG91UMrcmRUR5zdEjOad/oHoPgq/kZlS6nfxFRcNvmtJ+qdfmO6N27q1XqtNYmHO0+kukvqvv968ZOm9mWm41gQgm5CUDAkqaYOFwllzCwFkLy68Lwsg6QknVAGspGbE2NF3EAbybDvKAdr1V6py2pma5mX3NOee5l1F1PCRCOY2R3SG5oPa8hTRo1JdGL8jRzitWXW65LwqCMt6iX5ilc7pu53gxp8121uKy6o2xjpDR+txPgpPhZrpWXe0a87HdmXh1QBtSE+JsaLucAN5Nh3lVNmRVdJ89VZvQ17vJgYE4g4LYr3lle87wGjxdnFZ5qmulPyTfsNuT0iP6nLamb9cwnc0557mXUXVcIkY5jJHfhzAfbIU5S5CUjPqy71nuI7r28FKU2Dwx/NxRt9VjR4gLH8Bbm/Je4+d9RjEGTctbiElQ6NzWPcHatQDWttnaieT+9uq0FEWgC1gAAANgA0BTZiC84pZr4iVayeSSskIQUb9ojG1K2XYYvbKuSHKF6QhDIWXi9QgPEL1eIDyy8sukIDghckJQheZqASIXDmpfNXJYgGrmpF7U/MS5NOgI/NXmapD+EXopAgItzFS8tclc8GaJvLA5TR9YB7wtKFKNyHUjSLWCkpVZUpqcTScVJWZl2ReXAibxdS7ktHIkIJ0D6DrAm+4/szlTwlQjmiR3Uyw73lqmTwf0heXmMkuNyM5wbc69AIUlSZM00fMgiHTmAnvOlWKk8NKW0ovPdkkRxVRK10UX/mBNIbQUzndNy7wY0+a7bLi03NiEYO9oH+64+S0hrANAFhuC6WnO010aa8W2Z2JPWRnUeRmIS/PVWYNwe7yjDR4p1DwVRk3mmc89DR5vLir2hPiai6Nl3JIzzUd+ZWqbg9o2a2Of6z3eTbBS1LgNPH83BG3pDG377XT9CilVnLpNvxNlGK0R4AvUIUZsCEIQAhCEAIQhACEIQHi8KEIAQhCGQQhCA8KEIQAhCEAFCEIYBCEIZPUIQhgEIQsA9C9QhZAIQhACEIQAhCEAIQhACEIQAhCEAIQhACEIQ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71" t="8208" r="12572" b="25943"/>
          <a:stretch/>
        </p:blipFill>
        <p:spPr bwMode="auto">
          <a:xfrm>
            <a:off x="107504" y="908720"/>
            <a:ext cx="889250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8989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s-ES" sz="4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Datos en contextos </a:t>
            </a:r>
            <a:r>
              <a:rPr lang="es-ES" sz="40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pouco</a:t>
            </a:r>
            <a:r>
              <a:rPr lang="es-ES" sz="4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frecuentes</a:t>
            </a:r>
            <a:r>
              <a:rPr lang="es-ES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/>
            </a:r>
            <a:br>
              <a:rPr lang="es-ES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es-ES" sz="3200" b="1" dirty="0" smtClean="0">
                <a:solidFill>
                  <a:srgbClr val="6699FF"/>
                </a:solidFill>
                <a:latin typeface="Arial Narrow" panose="020B0606020202030204" pitchFamily="34" charset="0"/>
              </a:rPr>
              <a:t>E ti de </a:t>
            </a:r>
            <a:r>
              <a:rPr lang="es-ES" sz="3200" b="1" dirty="0" err="1" smtClean="0">
                <a:solidFill>
                  <a:srgbClr val="6699FF"/>
                </a:solidFill>
                <a:latin typeface="Arial Narrow" panose="020B0606020202030204" pitchFamily="34" charset="0"/>
              </a:rPr>
              <a:t>quen</a:t>
            </a:r>
            <a:r>
              <a:rPr lang="es-ES" sz="3200" b="1" dirty="0" smtClean="0">
                <a:solidFill>
                  <a:srgbClr val="6699FF"/>
                </a:solidFill>
                <a:latin typeface="Arial Narrow" panose="020B0606020202030204" pitchFamily="34" charset="0"/>
              </a:rPr>
              <a:t> ves </a:t>
            </a:r>
            <a:r>
              <a:rPr lang="es-ES" sz="3200" b="1" dirty="0" err="1" smtClean="0">
                <a:solidFill>
                  <a:srgbClr val="6699FF"/>
                </a:solidFill>
                <a:latin typeface="Arial Narrow" panose="020B0606020202030204" pitchFamily="34" charset="0"/>
              </a:rPr>
              <a:t>sendo</a:t>
            </a:r>
            <a:r>
              <a:rPr lang="es-ES" sz="3200" b="1" dirty="0" smtClean="0">
                <a:solidFill>
                  <a:srgbClr val="6699FF"/>
                </a:solidFill>
                <a:latin typeface="Arial Narrow" panose="020B0606020202030204" pitchFamily="34" charset="0"/>
              </a:rPr>
              <a:t>?</a:t>
            </a:r>
            <a:endParaRPr lang="es-ES" sz="3200" b="1" dirty="0">
              <a:solidFill>
                <a:srgbClr val="6699FF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597352"/>
            <a:ext cx="9144000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72008" y="6597352"/>
            <a:ext cx="903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 Narrow" panose="020B0606020202030204" pitchFamily="34" charset="0"/>
              </a:rPr>
              <a:t>Rosa M. </a:t>
            </a:r>
            <a:r>
              <a:rPr lang="es-ES" sz="1400" dirty="0" err="1" smtClean="0">
                <a:latin typeface="Arial Narrow" panose="020B0606020202030204" pitchFamily="34" charset="0"/>
              </a:rPr>
              <a:t>Crujeiras</a:t>
            </a:r>
            <a:r>
              <a:rPr lang="es-ES" sz="1400" dirty="0" smtClean="0">
                <a:latin typeface="Arial Narrow" panose="020B0606020202030204" pitchFamily="34" charset="0"/>
              </a:rPr>
              <a:t> </a:t>
            </a:r>
            <a:r>
              <a:rPr lang="es-ES" sz="1400" dirty="0" err="1" smtClean="0">
                <a:latin typeface="Arial Narrow" panose="020B0606020202030204" pitchFamily="34" charset="0"/>
              </a:rPr>
              <a:t>Casais</a:t>
            </a:r>
            <a:r>
              <a:rPr lang="es-ES" sz="1400" dirty="0" smtClean="0">
                <a:latin typeface="Arial Narrow" panose="020B0606020202030204" pitchFamily="34" charset="0"/>
              </a:rPr>
              <a:t>						</a:t>
            </a:r>
            <a:r>
              <a:rPr lang="es-ES" sz="1400" dirty="0" err="1" smtClean="0">
                <a:latin typeface="Arial Narrow" panose="020B0606020202030204" pitchFamily="34" charset="0"/>
              </a:rPr>
              <a:t>Xornadas</a:t>
            </a:r>
            <a:r>
              <a:rPr lang="es-ES" sz="1400" dirty="0" smtClean="0">
                <a:latin typeface="Arial Narrow" panose="020B0606020202030204" pitchFamily="34" charset="0"/>
              </a:rPr>
              <a:t> do </a:t>
            </a:r>
            <a:r>
              <a:rPr lang="es-ES" sz="1400" dirty="0" err="1" smtClean="0">
                <a:latin typeface="Arial Narrow" panose="020B0606020202030204" pitchFamily="34" charset="0"/>
              </a:rPr>
              <a:t>Ensino</a:t>
            </a:r>
            <a:r>
              <a:rPr lang="es-ES" sz="1400" dirty="0" smtClean="0">
                <a:latin typeface="Arial Narrow" panose="020B0606020202030204" pitchFamily="34" charset="0"/>
              </a:rPr>
              <a:t> da </a:t>
            </a:r>
            <a:r>
              <a:rPr lang="es-ES" sz="1400" dirty="0" err="1" smtClean="0">
                <a:latin typeface="Arial Narrow" panose="020B0606020202030204" pitchFamily="34" charset="0"/>
              </a:rPr>
              <a:t>Estatística</a:t>
            </a:r>
            <a:endParaRPr lang="es-ES" sz="1400" dirty="0">
              <a:latin typeface="Arial Narrow" panose="020B0606020202030204" pitchFamily="34" charset="0"/>
            </a:endParaRPr>
          </a:p>
        </p:txBody>
      </p:sp>
      <p:sp>
        <p:nvSpPr>
          <p:cNvPr id="3" name="AutoShape 2" descr="data:image/jpeg;base64,/9j/4AAQSkZJRgABAQAAAQABAAD/2wCEAAkGBhQSEBUUEBMVFRQUFBUVFBAWFRUUFA8UFBAVFhQQFBQXGyYeFxkjGhUUHy8gJScpLCwsFR4xNTAqNSYrLCkBCQoKDgwOGg8PGjElHyQqKS0sKSksLCkpLCwsKSkrMCwvLTIuLiwqLDUsLCwsLCksLCwpKSktKSwsKSwvNCksLP/AABEIALEBHAMBIgACEQEDEQH/xAAcAAABBQEBAQAAAAAAAAAAAAAAAwQFBgcCAQj/xABHEAABAwIBBgoFCgUCBwAAAAABAAIDBBEFBhIhMUFRBxMiMmFxgZGhsWJyksHRIzNCQ1JTgqKy8BQWwuHxJLMVFzRjc4PS/8QAGwEBAAIDAQEAAAAAAAAAAAAAAAMEAQIFBgf/xAA6EQACAQIDAwoEBAUFAAAAAAAAAQIDEQQhMRJBsQUTMlFhcYGRodEUIsHwFUJy4SNSYpKiM4LC4vH/2gAMAwEAAhEDEQA/ANxQmMuNQi3yjXXNuSQ7YTc2OrQk5MaF9Dbiw03t4WVapiqNPpS+plprUkkKMGNja094SrMVDtQPbYaSonyhhkr7Xo+FjCzyQ+QkOPd9jxCOPP2PELPx1Lt/tl7G2yxdCQNSRrae8KLjyugOp47bjzClhiIzTcVJ26oS9iOcow6TS72ibQo6LHYnanNP4m/FOW1l9QJ6rFYeKprW6/2y9jZNS0fqOEJH+I9Fy4hxFjnZocM77J0HuWI4yi2o7Wb68uJtsscoQhWjUEIQgBCEIAQhCAEIQgBCEIAQhCAEIQgBCEIAQhCAEIQgBCEIDNMMHyLwdbZyOzMIsp2SWwad7B71C0gsapv2ZmnvkspCpf8AJxn0SO6y8viVaMv0r0k19SzjM5t/fWLfxCeULrkesfAKv8ep3B9Iaehx/NZcyl89WEf6l7lelq+4cYhi743WaRq2i6jn5Uyja32U3x2b5V3RYeCr9VU2UVfFV3Xnszdru2b6yZpJExiGVspY5t22cC02bpsRY2PUp/J6ibHTtErWm4znZwBsTpOvcNHYqLhMPHTsbsLtPqt0nyt2q25aYlxNG4A2dJyB28493mvccmU6kcLCM5Nym9rN3y0Xpn4nInNbc6r0irLi/Yl/4aik1CnPUWDyK5/leldzW26WyO+KxJ0qG1jhqc4dRIXd+HktJs5qx0JdKkvvwNu/llo5k07eqS/mE2qMk3OcHGocSNRc0E6NWkEXWRw49O3mzSDqe74p/T5Y1Y1VEnab+ahqYZzVptSXak+NyWOLpboNdza9jWP4asbqmif60Zb+lHH1jdcUL/Ve5v6gs8pcuqv72/W1h9ykocvqnbmHrZ8CE5qXVHhwJliae5yXjfjctP8ANzY5RFVxmBztLXOIdG8XtoeP2Nqnwb6lmONZRmrhMU8UZ2te3ODo3bHtNz/fUrjkRSPjoo2yOLtZbfWGE8kd2nqIUVWkox2tH1FjD4hzm4arr0fjuJ5CEKqXwQhCAEIQgBCEIAQhCAEIQgBCEIAQhCAEIQgBCEIDOgLVFWN7Wv7rO96cVh/07DucR5/BJSj/AFso+3Tn9IHuSshvSnof5/5Xm8bHKa/pn6STLWIzcX2LgiKdKrXgg5DfUHjpVQkV0w5tm9TWjuauNyar4mF9136MiSsmVnGZvlH+sfgq3WzqVxSe5J3knxUFnZz+rSez9hYwdB4isorWT4mteoqcHJ7i45DUGl0h2AMHXrcfJQnCTiufUNiB0RN0+s7SfCyuuExCmpAX6M1he/rtnO+CxzEq4yyvkdre4uPaV9Ow8U6ja0WS4cDz2Lk6dCNPe83x4iLpUnxiRfIuYrucGtFyTYDerjkkrs5sINuyHIkS0T1ecjsj2yCzwM0aDJmMcXP2hucDZo1fsq3R5AQDa7sbEPJi5X4ht5whddd7HoFyPsWVSok96s3bsMppnJ+wrTm5FQDbJ7TR5NSrckYBsef/AGO9xWPjKn8n+X7En4bS31H/AG/9ihYBh3HztYdDdbzqswa9PToHatT/AIlgFs5o6LgWUaMlqfawnrkk/wDpKNyapx9U3tLj5lQ1a1Wo9EvF+xaw+GoUU/mbv2JfUeHEIxrkZ7Tfik3YvCNcrPaCTGAU/wBzH7IPmlW4TCNUUfsN+Ci/idnqWP4Xb6CtNWMkF43tcN7SDbuSyzXLRj8OrY6un5MctmyMGhhe0aiBo5TR3sJ2rQsPrWzRMkZzXtDh2jUtadVyk4S1RtVoqMVUi7p+j6hwhCFOVwQhCAEIQgBCEIAQhCAEIQgBCEIAQhCAz+qFq+L0onN/UvYv+mk6M0/pRjGiqpnek9v770Qj5OobuB8C74LhYuN5NfrXnBP6Fmt0IPs+rIgaSBvIHeVcw+0bz0O8AqXh+maMem3zurbWutTPO8HxK4OAWzOcuqEjVaeJQ8TlXmTFFxs7b6i659VmnxNgmWKy6SrdkJQZrXPPQwHq0uPaT4Lt8hUbOVZ/lWXe8uFyji3tyjT63d9y+0K8IuKcVScWDypTm/hGl3uWRyyq08I+L8bVloPJiGYPW1u8dHYqTNKvbUY7FNeZwsTLnaze5ZeR1JMrlkVk26RwJ0OcLk/dRnb6zv3tVeyYwYzSBxbdodZrfvH7B1DWf8rcsn8GEEdtbjpe77TvgNi5OMrurLmY6fm9vc73J2FVCPxE1n+Vf8vbzJDD6NsbA1osGiwCkGvULj+Ox0kLpJDq1N2uOwBYnieXdXI9zhM9gcSQxpsGjcFSnXVJ7KR2MNgZ4q8r2XWz6GMg2pN1awa3tH4gvmWfH53c6eU/jd8UyfVuOtzj1knzWvxUnuL65GW+fp+59OTZSUzOdPEOt4TGXL6hbrqYz1G/kvm5rk7gT4ib6jf8JorWT9DfX8JdENUhd6rCUi7hNg+iyQ9gCx+kYrHgOCyVMgZEOlzjzWD7Tj+7rV1qjyRDPB0IZv1ZbsUx4YlE6lZA4mSxD84fJFpBEurQAfO21XLBMMFPTxwg34tobffvKTwLAY6WPNjF3HnyHnPPuG4f5UkrVOm09qbuzlVqsWtimrRvfxBCEKcrAhF14Hg6igPUIQgBCEIAQhCAEIQgBCEIAQhCAz/KXQ6B26e3fb4JWBvykzd4f4kn+pI5VH5AO3SMd3gpzAf9Q70h5sauRiV/EX6l6potVM6UfH79SBwf59nRnHuYVZcYktS9eb8VW8FH+ocPstf5ge9TGVcubA0dPk3+689hlalVl2RXmzRaIokpzpd9tPdqHfZaNC8UlEXO+rjLj0utfxcVScl6PjagX1Z2cepmr8xCk+FLFsynZCDpkOc71W/E+S9jybh9ihTp/wA3zP6enE5NSpZ1KvV8q++/gZhXVZc5znHS4knrJuU3oKN08gYNA1ud9hu09e5ISkucGtF3E2AGsk6gtQyAySAAc8XAILjslkH9DfE9q6OMxLgtiHSenZ2mnJ2DVR7c+ite3sLHkZk2ImNeW2ObZjPu2dPpHWf8q0Vla2GNz3kNa0XJQHBrbnQANe7pWQ8IWWRqHmKI/JMOk/eOG3qXHnJUY2Wv3meko0ZYqp1Jei6iJyzysdWTE6RG3QxnR9o9Kq8kq8mmTKSdVIwbzZ6DajTiox0Qu6Vc8YmweSbDSTqA037FYcJyPmmIGkOOqMNL323kCwb2kK3Tw86nRRhVb5kbGVI0jVbqDglnNrtf1ucyPwGeVYqHgoLec6NvtyHxIHgplhGulJLxvwuQVMXSWslx4EDknkzJVyZrBZotnykclg97tw92la/h1LT0cQY1zGga3Oc0Oebc5x2lQFJkOGsDDUTZg08WwiNlzrNmj3p7DkdSt1xZ53vLpO3lEqanSpQ33fccbEVoVH0nbqS/f6DyfLSkb9e1x3Nu49wSP84B3zNPPJ08WWg9rrBPqegjYLMja3qaB5JwFLtR3Lzf/hV2qa0j5v2sRIxWsfzKZkfTJIPJl16KWsfz6iNg3MjufacfcpYFegpznUkY522iS8L8bkV/Lmd87PPJvGeGD8gB8VnmXs0uFV1PNSPeI5WHOjc9z2OfG/lAhx2te3uK1nOVE4ZMN43DxIOdBKx/4X/JuHe9p/CpKNSW2k9CfD1pc4lJ3TytuLtg2KNqYI5mc2Rodbcdrew3HYnqqXBdG5uGRZ20vI9UvNlbVpViozcVuZBXgoVJRWibBCEKMhBCEIAQhCAEIQgBCEIDPsoG3o3dDYz3EBd08ny0Z+0xp72H4LrExelkHoO/K8n3JpRPuKd3/bYO64965OKykn+h/wCX7luX+j4v6CGDRWqZ+g5vfIfgu8uprMYOg+J/sl6CO1TP0yt/SXe9RmWkmdOxo2NBt030DvIXLw2HdTapr81RR8lcq1KnN09rqTH+RFDmsc/fyR1N1ntJPcs64Q8a46rkIPJZyG9TdZ77rUKycUlCSNbWWHS86L95JWPYThTqqfVnNDtX3j9eaegaz0da9kqkaalV3aL24HN5mVRwoLXV+/Elshcl3SvD3aC4Xv8Adxn6XrO1DoWz0NM2Nga0WAFgNwCjcCwkQR21k6XO+07f1blFZaZVcQzi4z8o4aT92Dt61y5z2b1amr+7I7tOltWo0tF9tsjOEDLDQYIXdEjx+gLKKqoT3FKzQblQcUEk7rRi9za+zq6T0BVKNOeInc7sVGhBU4CM9Sn2FZPSzkWBaDqNiXO9Vg0nr0BXXJbgxJIfN4gX7G6m9ZuegLUcHydjhHJaL7TrLus6yuvCjTp9LN9S08/bzKVTERjrm+paeft5lJyW4NM2xcM3ebgyHrdqaOhvetGwnA44QAxoFtOjfvO89KexMASoeFvOq5K27qWhz62InVyenVuFlyUnxwTeoxFjBd72t6yB5qNRb0K6hJ5JDu6M5VXEeESihvn1DbjY03Pcq3XcNUANoIpJTvtmjxspVQlvy78iZYapvVu/I04vXJlWRR8IuI1Ls2lpgOx0hHWGjR3qRpckMWqdNTU8S0623AdbcGsue9wW3NRj0mbcxCPSl5faNCqcYijF3yNb1kKGm4QaUHNY8yO2NjaXk9AzQU1w7gopWkOqHy1DvTcQ3uBzvzK3YdhcMAtBEyMei0AnrOs9qxtU1ormrlRjomyEp8TqpvmqVzAfpzkRi2/N0v8Ayp7/AMAfK0tqpGua7nRMbZp6C53OHYFNhy9zljnHuyI+ea6KscwQhjQ1oAAFgBqC7RdCjIdQQhCAEIQgBCEIAQhCAEIQgM8Nc10Ls67M9sjQ14zHXINm2O25TLDJbwQHdnDukGhXOWia7WB4KGdkhA25jbxZOgllgT1krn4mlKpH5dbfVP6FjnFsOPbf0YwfWMjq7ONi9wI12uY2tFzqFyFHYxYVrZHHkNc3OHUNB7Cb9ieYnki5+uUu0Wzn2c7quLJjiGFzHZf0idJsNZXMksTQnelH80nfJ6q3hkQuMaitPTIQ4RsS5LIWnZnut06G+89qb8GbYyJLCz4yAPUcL36y4OuepQ2K4PO46RqAaLm+hosAk8m5JKGcyyfNljmvF9J2st05wHeV6mrzXMra1Wfjv7Dn4Z1+flZZSy7bbu00bKXKNtLFfW92hjd5+0egLH8RxRz3F7zdzjclc49lC+okc83JOoAGzRsaFBSiR2ppXDnCdeV3puPWUnDDRtf5t4rJK18jQ/mlwB6ASAT0rYMncnYoQM1ovqzjr/sOgLFv+FSHWPArZ8LxtjaeN8rg27Gk3NuVmjO8broUVKMdhehVrVpVHaJboLBOhUALNsT4U4Y7iK8h8Pj5KnYrwkVM1wHZjd183+57VajRt03bj5ESw/8AO0uPl7m04llZBCDnyAEbL3Pds7VSMb4X2tuIW3O8/v4rLX1uebyynqaL+J+CcQ0AlDjTgu4toLmnS4gk8oWGnVqV3Dww8p7N/FrI2nOlRjeEdp9uXoS9fwkVstw2QsB2DQooMmqDeaoFvTla0fmPuTCy9C7f4ct8/JWKEuVqjySt2bvSxZMOyfoW6aitj6Wxsmmd35ob4lWigxrBafVHNMRtdHo9klre8FZoF0E/C6O9v09irLHVH2Gxs4ZaZgzYaaUNGpvyUbe5pK5dw0X5lL7UvwYskYnEbk/DMMvy+rIXXm95pr+F6oPNhhHXnu/qCbycKNa7U6NvVGP6iVRYpE8jeFn4OhHSCI3Vm95eMM4U6lh+WayYdXFu7C0W/KrdhfCXSy2Dy6F2545PttuO+yx8L2ygq4ChU0Vu4zGvOJ9DQVjXtzmOa5p1OaQ4HtGhKiRfPdHiMkLs6J7mHe1xbfrtrVpwvhOqGWEzWyjeeQ/2m6PBc6pyZUjnB39CxHExeprgeus9VHC+EWllsHudC7dIOT7bbjvsrNT1DXtDmODmnU5pDge0aFzp0p08pKxYjKMtGOQ5dJMLoFRmx0heXRdDB6hCEAIQhARrgk3NS5C5IWljI1fEkJKUFPnBJuCWMEXJh7dyj6/BI3jlMabari9lPPakHsR5m8cs0VKTJaLYwdyRdkwzYAra6FJOgWNlEqmyozZNNsdFukawqtimQGcbiWTqJBHktSfCms1KCpIPZ0N1UayuYvU5BSN1OJUdLkq9uxbXNQDcmUuFg7FMmuoypLqMaODuGxWng8hLah4I1xjwePirhLgDTsUBiWGSUkoniuWDQ9mwDR3Dp2FTU4Kq9hOz3d/UaVKijG9h/lTkFxrTNSt5et8Q1Sb3M9Lo29evO3REGxFiNY3Lc8nMVZNGHMOg6xtadrT0phljkC2pBlgAbNrI1Cbr3O6du3er+D5RlTfNVvPq7Gc+tRUvmgY4IkqyJOZqBzXFrgQ4GxaRYgjYQhtGV3XK5RscNjCUDEqyjSgpVpcCDU4hcV6KZKNgS5gVY5KXKSDCuhda2B1pXQXIcvc5ZNRRqdUVbJC7OhkfGd7HFt+u2vtTMFerRpPJmUXXC+E2ojsJgyYbzyH+00W/KrbhnCNSy6HuMLt0g5PttuO+yx0rnOVKpgKU9FbuJo15xPoqCoa9ocxwc06nNIcD2jQlLr59oKmeI50DpGH7Tc5t+vYe1XHB+EGtaQJWRzDaSWxyd7dB9lc6rydOOcWn6FiOJT1RqV17dV3CcuKeaTii7i5tAMTrXuRcAEaNNxa9rqwXXPnCUHaSsWE1LQ7QvAV6tDIzK4KWzV5mLBkbkJNwToxrwxIBk5q4LE+4lecQhkjzGuHRKSMC5NOhm5GOhSD6dTBp1w6nCyZuQclMm76ZT74E2lp1m5m5CGnXEtCHAggEEWIO3oUq6Bc8Ss3FzOZYJMNqM9lzA86W/wBPWNh26lpOC4myaNrmG4cNB/e1M8Qwts0bmPFw4WPxHSqRQVEuGVOY+7oXG994+230htH9lda+Lj/Wv8l7lZvm32cC55W5FMqm58dmzAaHbJAPov8AcdiyqpoXRvLJGlrmmxadYW6YbXNkYHNIIIuCNRB2qPynySjq2X5srRyJP6Xb2+XnnB450vknpwNKtHazjqYvxS9Easf8k1WcWmM3Gs3aB1gk6U8g4PJ3ay1v4r+DR712ni6K1kvMqKnJ7ipWXQcr5T8GR+nJ3MPvcpOn4M4hzi8+y3yaq8uUcOt9/A2VCb3GYg3XvFHd7vNbBBkFTt+rB6XOc7zKkafJiFnNjYOpjfgoJcq010YvgbrDS3sxOLDZHc1pPUC79N1IQZJVLtUTu0Zv6rLamYe0JRtK0bFDLlWb6MVxN1hVvZkdNwf1DtYa3rcPJoKlKbg3d9J47A4+9q0wRjcF7ZV5coV5b7eBusPBFEpuDeMc4uPYweYKlKfIaFv0T2vd5NICtCFBLE1payZIqcFuISDJSBuqOMfgBPeRdPW4W0Cw0dWjwT5eFQSblqzdJLQ+cuEJ5ixioLDYtdHYj/wRreckcXNTRQyu5zmWcd7mktJ7bX7VhHCS2+MVVvts/wBiNbFwfs4rD4WnXml1vWcSPCy7uOS+FpPfZcCpSvzsi3L26RZIlQ5cMtnlkZq9QsGTkhFl0iyA4siy6siyA4IXJCUXJQCZauC1LELghZAg5iRfGnZaknNQyMHxJMsT17Ei5iAbFii8ewJtREWu0HW121rt6m8xclizGTi7rUw0mrMzbJ/HX0M5hqNDL9jL/THoH++9arR1Qe0EG91UMrcmRUR5zdEjOad/oHoPgq/kZlS6nfxFRcNvmtJ+qdfmO6N27q1XqtNYmHO0+kukvqvv968ZOm9mWm41gQgm5CUDAkqaYOFwllzCwFkLy68Lwsg6QknVAGspGbE2NF3EAbybDvKAdr1V6py2pma5mX3NOee5l1F1PCRCOY2R3SG5oPa8hTRo1JdGL8jRzitWXW65LwqCMt6iX5ilc7pu53gxp8121uKy6o2xjpDR+txPgpPhZrpWXe0a87HdmXh1QBtSE+JsaLucAN5Nh3lVNmRVdJ89VZvQ17vJgYE4g4LYr3lle87wGjxdnFZ5qmulPyTfsNuT0iP6nLamb9cwnc0557mXUXVcIkY5jJHfhzAfbIU5S5CUjPqy71nuI7r28FKU2Dwx/NxRt9VjR4gLH8Bbm/Je4+d9RjEGTctbiElQ6NzWPcHatQDWttnaieT+9uq0FEWgC1gAAANgA0BTZiC84pZr4iVayeSSskIQUb9ojG1K2XYYvbKuSHKF6QhDIWXi9QgPEL1eIDyy8sukIDghckJQheZqASIXDmpfNXJYgGrmpF7U/MS5NOgI/NXmapD+EXopAgItzFS8tclc8GaJvLA5TR9YB7wtKFKNyHUjSLWCkpVZUpqcTScVJWZl2ReXAibxdS7ktHIkIJ0D6DrAm+4/szlTwlQjmiR3Uyw73lqmTwf0heXmMkuNyM5wbc69AIUlSZM00fMgiHTmAnvOlWKk8NKW0ovPdkkRxVRK10UX/mBNIbQUzndNy7wY0+a7bLi03NiEYO9oH+64+S0hrANAFhuC6WnO010aa8W2Z2JPWRnUeRmIS/PVWYNwe7yjDR4p1DwVRk3mmc89DR5vLir2hPiai6Nl3JIzzUd+ZWqbg9o2a2Of6z3eTbBS1LgNPH83BG3pDG377XT9CilVnLpNvxNlGK0R4AvUIUZsCEIQAhCEAIQhACEIQHi8KEIAQhCGQQhCA8KEIQAhCEAFCEIYBCEIZPUIQhgEIQsA9C9QhZAIQhACEIQAhCEAIQhACEIQAhCEAIQhACEI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data:image/jpeg;base64,/9j/4AAQSkZJRgABAQAAAQABAAD/2wCEAAkGBhQSEBUUEBMVFRQUFBUVFBAWFRUUFA8UFBAVFhQQFBQXGyYeFxkjGhUUHy8gJScpLCwsFR4xNTAqNSYrLCkBCQoKDgwOGg8PGjElHyQqKS0sKSksLCkpLCwsKSkrMCwvLTIuLiwqLDUsLCwsLCksLCwpKSktKSwsKSwvNCksLP/AABEIALEBHAMBIgACEQEDEQH/xAAcAAABBQEBAQAAAAAAAAAAAAAAAwQFBgcCAQj/xABHEAABAwIBBgoFCgUCBwAAAAABAAIDBBEFBhIhMUFRBxMiMmFxgZGhsWJyksHRIzNCQ1JTgqKy8BQWwuHxJLMVFzRjc4PS/8QAGwEBAAIDAQEAAAAAAAAAAAAAAAMEAQIFBgf/xAA6EQACAQIDAwoEBAUFAAAAAAAAAQIDEQQhMRJBsQUTMlFhcYGRodEUIsHwFUJy4SNSYpKiM4LC4vH/2gAMAwEAAhEDEQA/ANxQmMuNQi3yjXXNuSQ7YTc2OrQk5MaF9Dbiw03t4WVapiqNPpS+plprUkkKMGNja094SrMVDtQPbYaSonyhhkr7Xo+FjCzyQ+QkOPd9jxCOPP2PELPx1Lt/tl7G2yxdCQNSRrae8KLjyugOp47bjzClhiIzTcVJ26oS9iOcow6TS72ibQo6LHYnanNP4m/FOW1l9QJ6rFYeKprW6/2y9jZNS0fqOEJH+I9Fy4hxFjnZocM77J0HuWI4yi2o7Wb68uJtsscoQhWjUEIQgBCEIAQhCAEIQgBCEIAQhCAEIQgBCEIAQhCAEIQgBCEIDNMMHyLwdbZyOzMIsp2SWwad7B71C0gsapv2ZmnvkspCpf8AJxn0SO6y8viVaMv0r0k19SzjM5t/fWLfxCeULrkesfAKv8ep3B9Iaehx/NZcyl89WEf6l7lelq+4cYhi743WaRq2i6jn5Uyja32U3x2b5V3RYeCr9VU2UVfFV3Xnszdru2b6yZpJExiGVspY5t22cC02bpsRY2PUp/J6ibHTtErWm4znZwBsTpOvcNHYqLhMPHTsbsLtPqt0nyt2q25aYlxNG4A2dJyB28493mvccmU6kcLCM5Nym9rN3y0Xpn4nInNbc6r0irLi/Yl/4aik1CnPUWDyK5/leldzW26WyO+KxJ0qG1jhqc4dRIXd+HktJs5qx0JdKkvvwNu/llo5k07eqS/mE2qMk3OcHGocSNRc0E6NWkEXWRw49O3mzSDqe74p/T5Y1Y1VEnab+ahqYZzVptSXak+NyWOLpboNdza9jWP4asbqmif60Zb+lHH1jdcUL/Ve5v6gs8pcuqv72/W1h9ykocvqnbmHrZ8CE5qXVHhwJliae5yXjfjctP8ANzY5RFVxmBztLXOIdG8XtoeP2Nqnwb6lmONZRmrhMU8UZ2te3ODo3bHtNz/fUrjkRSPjoo2yOLtZbfWGE8kd2nqIUVWkox2tH1FjD4hzm4arr0fjuJ5CEKqXwQhCAEIQgBCEIAQhCAEIQgBCEIAQhCAEIQgBCEIDOgLVFWN7Wv7rO96cVh/07DucR5/BJSj/AFso+3Tn9IHuSshvSnof5/5Xm8bHKa/pn6STLWIzcX2LgiKdKrXgg5DfUHjpVQkV0w5tm9TWjuauNyar4mF9136MiSsmVnGZvlH+sfgq3WzqVxSe5J3knxUFnZz+rSez9hYwdB4isorWT4mteoqcHJ7i45DUGl0h2AMHXrcfJQnCTiufUNiB0RN0+s7SfCyuuExCmpAX6M1he/rtnO+CxzEq4yyvkdre4uPaV9Ow8U6ja0WS4cDz2Lk6dCNPe83x4iLpUnxiRfIuYrucGtFyTYDerjkkrs5sINuyHIkS0T1ecjsj2yCzwM0aDJmMcXP2hucDZo1fsq3R5AQDa7sbEPJi5X4ht5whddd7HoFyPsWVSok96s3bsMppnJ+wrTm5FQDbJ7TR5NSrckYBsef/AGO9xWPjKn8n+X7En4bS31H/AG/9ihYBh3HztYdDdbzqswa9PToHatT/AIlgFs5o6LgWUaMlqfawnrkk/wDpKNyapx9U3tLj5lQ1a1Wo9EvF+xaw+GoUU/mbv2JfUeHEIxrkZ7Tfik3YvCNcrPaCTGAU/wBzH7IPmlW4TCNUUfsN+Ci/idnqWP4Xb6CtNWMkF43tcN7SDbuSyzXLRj8OrY6un5MctmyMGhhe0aiBo5TR3sJ2rQsPrWzRMkZzXtDh2jUtadVyk4S1RtVoqMVUi7p+j6hwhCFOVwQhCAEIQgBCEIAQhCAEIQgBCEIAQhCAz+qFq+L0onN/UvYv+mk6M0/pRjGiqpnek9v770Qj5OobuB8C74LhYuN5NfrXnBP6Fmt0IPs+rIgaSBvIHeVcw+0bz0O8AqXh+maMem3zurbWutTPO8HxK4OAWzOcuqEjVaeJQ8TlXmTFFxs7b6i659VmnxNgmWKy6SrdkJQZrXPPQwHq0uPaT4Lt8hUbOVZ/lWXe8uFyji3tyjT63d9y+0K8IuKcVScWDypTm/hGl3uWRyyq08I+L8bVloPJiGYPW1u8dHYqTNKvbUY7FNeZwsTLnaze5ZeR1JMrlkVk26RwJ0OcLk/dRnb6zv3tVeyYwYzSBxbdodZrfvH7B1DWf8rcsn8GEEdtbjpe77TvgNi5OMrurLmY6fm9vc73J2FVCPxE1n+Vf8vbzJDD6NsbA1osGiwCkGvULj+Ox0kLpJDq1N2uOwBYnieXdXI9zhM9gcSQxpsGjcFSnXVJ7KR2MNgZ4q8r2XWz6GMg2pN1awa3tH4gvmWfH53c6eU/jd8UyfVuOtzj1knzWvxUnuL65GW+fp+59OTZSUzOdPEOt4TGXL6hbrqYz1G/kvm5rk7gT4ib6jf8JorWT9DfX8JdENUhd6rCUi7hNg+iyQ9gCx+kYrHgOCyVMgZEOlzjzWD7Tj+7rV1qjyRDPB0IZv1ZbsUx4YlE6lZA4mSxD84fJFpBEurQAfO21XLBMMFPTxwg34tobffvKTwLAY6WPNjF3HnyHnPPuG4f5UkrVOm09qbuzlVqsWtimrRvfxBCEKcrAhF14Hg6igPUIQgBCEIAQhCAEIQgBCEIAQhCAz/KXQ6B26e3fb4JWBvykzd4f4kn+pI5VH5AO3SMd3gpzAf9Q70h5sauRiV/EX6l6potVM6UfH79SBwf59nRnHuYVZcYktS9eb8VW8FH+ocPstf5ge9TGVcubA0dPk3+689hlalVl2RXmzRaIokpzpd9tPdqHfZaNC8UlEXO+rjLj0utfxcVScl6PjagX1Z2cepmr8xCk+FLFsynZCDpkOc71W/E+S9jybh9ihTp/wA3zP6enE5NSpZ1KvV8q++/gZhXVZc5znHS4knrJuU3oKN08gYNA1ud9hu09e5ISkucGtF3E2AGsk6gtQyAySAAc8XAILjslkH9DfE9q6OMxLgtiHSenZ2mnJ2DVR7c+ite3sLHkZk2ImNeW2ObZjPu2dPpHWf8q0Vla2GNz3kNa0XJQHBrbnQANe7pWQ8IWWRqHmKI/JMOk/eOG3qXHnJUY2Wv3meko0ZYqp1Jei6iJyzysdWTE6RG3QxnR9o9Kq8kq8mmTKSdVIwbzZ6DajTiox0Qu6Vc8YmweSbDSTqA037FYcJyPmmIGkOOqMNL323kCwb2kK3Tw86nRRhVb5kbGVI0jVbqDglnNrtf1ucyPwGeVYqHgoLec6NvtyHxIHgplhGulJLxvwuQVMXSWslx4EDknkzJVyZrBZotnykclg97tw92la/h1LT0cQY1zGga3Oc0Oebc5x2lQFJkOGsDDUTZg08WwiNlzrNmj3p7DkdSt1xZ53vLpO3lEqanSpQ33fccbEVoVH0nbqS/f6DyfLSkb9e1x3Nu49wSP84B3zNPPJ08WWg9rrBPqegjYLMja3qaB5JwFLtR3Lzf/hV2qa0j5v2sRIxWsfzKZkfTJIPJl16KWsfz6iNg3MjufacfcpYFegpznUkY522iS8L8bkV/Lmd87PPJvGeGD8gB8VnmXs0uFV1PNSPeI5WHOjc9z2OfG/lAhx2te3uK1nOVE4ZMN43DxIOdBKx/4X/JuHe9p/CpKNSW2k9CfD1pc4lJ3TytuLtg2KNqYI5mc2Rodbcdrew3HYnqqXBdG5uGRZ20vI9UvNlbVpViozcVuZBXgoVJRWibBCEKMhBCEIAQhCAEIQgBCEIDPsoG3o3dDYz3EBd08ny0Z+0xp72H4LrExelkHoO/K8n3JpRPuKd3/bYO64965OKykn+h/wCX7luX+j4v6CGDRWqZ+g5vfIfgu8uprMYOg+J/sl6CO1TP0yt/SXe9RmWkmdOxo2NBt030DvIXLw2HdTapr81RR8lcq1KnN09rqTH+RFDmsc/fyR1N1ntJPcs64Q8a46rkIPJZyG9TdZ77rUKycUlCSNbWWHS86L95JWPYThTqqfVnNDtX3j9eaegaz0da9kqkaalV3aL24HN5mVRwoLXV+/Elshcl3SvD3aC4Xv8Adxn6XrO1DoWz0NM2Nga0WAFgNwCjcCwkQR21k6XO+07f1blFZaZVcQzi4z8o4aT92Dt61y5z2b1amr+7I7tOltWo0tF9tsjOEDLDQYIXdEjx+gLKKqoT3FKzQblQcUEk7rRi9za+zq6T0BVKNOeInc7sVGhBU4CM9Sn2FZPSzkWBaDqNiXO9Vg0nr0BXXJbgxJIfN4gX7G6m9ZuegLUcHydjhHJaL7TrLus6yuvCjTp9LN9S08/bzKVTERjrm+paeft5lJyW4NM2xcM3ebgyHrdqaOhvetGwnA44QAxoFtOjfvO89KexMASoeFvOq5K27qWhz62InVyenVuFlyUnxwTeoxFjBd72t6yB5qNRb0K6hJ5JDu6M5VXEeESihvn1DbjY03Pcq3XcNUANoIpJTvtmjxspVQlvy78iZYapvVu/I04vXJlWRR8IuI1Ls2lpgOx0hHWGjR3qRpckMWqdNTU8S0623AdbcGsue9wW3NRj0mbcxCPSl5faNCqcYijF3yNb1kKGm4QaUHNY8yO2NjaXk9AzQU1w7gopWkOqHy1DvTcQ3uBzvzK3YdhcMAtBEyMei0AnrOs9qxtU1ormrlRjomyEp8TqpvmqVzAfpzkRi2/N0v8Ayp7/AMAfK0tqpGua7nRMbZp6C53OHYFNhy9zljnHuyI+ea6KscwQhjQ1oAAFgBqC7RdCjIdQQhCAEIQgBCEIAQhCAEIQgM8Nc10Ls67M9sjQ14zHXINm2O25TLDJbwQHdnDukGhXOWia7WB4KGdkhA25jbxZOgllgT1krn4mlKpH5dbfVP6FjnFsOPbf0YwfWMjq7ONi9wI12uY2tFzqFyFHYxYVrZHHkNc3OHUNB7Cb9ieYnki5+uUu0Wzn2c7quLJjiGFzHZf0idJsNZXMksTQnelH80nfJ6q3hkQuMaitPTIQ4RsS5LIWnZnut06G+89qb8GbYyJLCz4yAPUcL36y4OuepQ2K4PO46RqAaLm+hosAk8m5JKGcyyfNljmvF9J2st05wHeV6mrzXMra1Wfjv7Dn4Z1+flZZSy7bbu00bKXKNtLFfW92hjd5+0egLH8RxRz3F7zdzjclc49lC+okc83JOoAGzRsaFBSiR2ppXDnCdeV3puPWUnDDRtf5t4rJK18jQ/mlwB6ASAT0rYMncnYoQM1ovqzjr/sOgLFv+FSHWPArZ8LxtjaeN8rg27Gk3NuVmjO8broUVKMdhehVrVpVHaJboLBOhUALNsT4U4Y7iK8h8Pj5KnYrwkVM1wHZjd183+57VajRt03bj5ESw/8AO0uPl7m04llZBCDnyAEbL3Pds7VSMb4X2tuIW3O8/v4rLX1uebyynqaL+J+CcQ0AlDjTgu4toLmnS4gk8oWGnVqV3Dww8p7N/FrI2nOlRjeEdp9uXoS9fwkVstw2QsB2DQooMmqDeaoFvTla0fmPuTCy9C7f4ct8/JWKEuVqjySt2bvSxZMOyfoW6aitj6Wxsmmd35ob4lWigxrBafVHNMRtdHo9klre8FZoF0E/C6O9v09irLHVH2Gxs4ZaZgzYaaUNGpvyUbe5pK5dw0X5lL7UvwYskYnEbk/DMMvy+rIXXm95pr+F6oPNhhHXnu/qCbycKNa7U6NvVGP6iVRYpE8jeFn4OhHSCI3Vm95eMM4U6lh+WayYdXFu7C0W/KrdhfCXSy2Dy6F2545PttuO+yx8L2ygq4ChU0Vu4zGvOJ9DQVjXtzmOa5p1OaQ4HtGhKiRfPdHiMkLs6J7mHe1xbfrtrVpwvhOqGWEzWyjeeQ/2m6PBc6pyZUjnB39CxHExeprgeus9VHC+EWllsHudC7dIOT7bbjvsrNT1DXtDmODmnU5pDge0aFzp0p08pKxYjKMtGOQ5dJMLoFRmx0heXRdDB6hCEAIQhARrgk3NS5C5IWljI1fEkJKUFPnBJuCWMEXJh7dyj6/BI3jlMabari9lPPakHsR5m8cs0VKTJaLYwdyRdkwzYAra6FJOgWNlEqmyozZNNsdFukawqtimQGcbiWTqJBHktSfCms1KCpIPZ0N1UayuYvU5BSN1OJUdLkq9uxbXNQDcmUuFg7FMmuoypLqMaODuGxWng8hLah4I1xjwePirhLgDTsUBiWGSUkoniuWDQ9mwDR3Dp2FTU4Kq9hOz3d/UaVKijG9h/lTkFxrTNSt5et8Q1Sb3M9Lo29evO3REGxFiNY3Lc8nMVZNGHMOg6xtadrT0phljkC2pBlgAbNrI1Cbr3O6du3er+D5RlTfNVvPq7Gc+tRUvmgY4IkqyJOZqBzXFrgQ4GxaRYgjYQhtGV3XK5RscNjCUDEqyjSgpVpcCDU4hcV6KZKNgS5gVY5KXKSDCuhda2B1pXQXIcvc5ZNRRqdUVbJC7OhkfGd7HFt+u2vtTMFerRpPJmUXXC+E2ojsJgyYbzyH+00W/KrbhnCNSy6HuMLt0g5PttuO+yx0rnOVKpgKU9FbuJo15xPoqCoa9ocxwc06nNIcD2jQlLr59oKmeI50DpGH7Tc5t+vYe1XHB+EGtaQJWRzDaSWxyd7dB9lc6rydOOcWn6FiOJT1RqV17dV3CcuKeaTii7i5tAMTrXuRcAEaNNxa9rqwXXPnCUHaSsWE1LQ7QvAV6tDIzK4KWzV5mLBkbkJNwToxrwxIBk5q4LE+4lecQhkjzGuHRKSMC5NOhm5GOhSD6dTBp1w6nCyZuQclMm76ZT74E2lp1m5m5CGnXEtCHAggEEWIO3oUq6Bc8Ss3FzOZYJMNqM9lzA86W/wBPWNh26lpOC4myaNrmG4cNB/e1M8Qwts0bmPFw4WPxHSqRQVEuGVOY+7oXG994+230htH9lda+Lj/Wv8l7lZvm32cC55W5FMqm58dmzAaHbJAPov8AcdiyqpoXRvLJGlrmmxadYW6YbXNkYHNIIIuCNRB2qPynySjq2X5srRyJP6Xb2+XnnB450vknpwNKtHazjqYvxS9Easf8k1WcWmM3Gs3aB1gk6U8g4PJ3ay1v4r+DR712ni6K1kvMqKnJ7ipWXQcr5T8GR+nJ3MPvcpOn4M4hzi8+y3yaq8uUcOt9/A2VCb3GYg3XvFHd7vNbBBkFTt+rB6XOc7zKkafJiFnNjYOpjfgoJcq010YvgbrDS3sxOLDZHc1pPUC79N1IQZJVLtUTu0Zv6rLamYe0JRtK0bFDLlWb6MVxN1hVvZkdNwf1DtYa3rcPJoKlKbg3d9J47A4+9q0wRjcF7ZV5coV5b7eBusPBFEpuDeMc4uPYweYKlKfIaFv0T2vd5NICtCFBLE1payZIqcFuISDJSBuqOMfgBPeRdPW4W0Cw0dWjwT5eFQSblqzdJLQ+cuEJ5ixioLDYtdHYj/wRreckcXNTRQyu5zmWcd7mktJ7bX7VhHCS2+MVVvts/wBiNbFwfs4rD4WnXml1vWcSPCy7uOS+FpPfZcCpSvzsi3L26RZIlQ5cMtnlkZq9QsGTkhFl0iyA4siy6siyA4IXJCUXJQCZauC1LELghZAg5iRfGnZaknNQyMHxJMsT17Ei5iAbFii8ewJtREWu0HW121rt6m8xclizGTi7rUw0mrMzbJ/HX0M5hqNDL9jL/THoH++9arR1Qe0EG91UMrcmRUR5zdEjOad/oHoPgq/kZlS6nfxFRcNvmtJ+qdfmO6N27q1XqtNYmHO0+kukvqvv968ZOm9mWm41gQgm5CUDAkqaYOFwllzCwFkLy68Lwsg6QknVAGspGbE2NF3EAbybDvKAdr1V6py2pma5mX3NOee5l1F1PCRCOY2R3SG5oPa8hTRo1JdGL8jRzitWXW65LwqCMt6iX5ilc7pu53gxp8121uKy6o2xjpDR+txPgpPhZrpWXe0a87HdmXh1QBtSE+JsaLucAN5Nh3lVNmRVdJ89VZvQ17vJgYE4g4LYr3lle87wGjxdnFZ5qmulPyTfsNuT0iP6nLamb9cwnc0557mXUXVcIkY5jJHfhzAfbIU5S5CUjPqy71nuI7r28FKU2Dwx/NxRt9VjR4gLH8Bbm/Je4+d9RjEGTctbiElQ6NzWPcHatQDWttnaieT+9uq0FEWgC1gAAANgA0BTZiC84pZr4iVayeSSskIQUb9ojG1K2XYYvbKuSHKF6QhDIWXi9QgPEL1eIDyy8sukIDghckJQheZqASIXDmpfNXJYgGrmpF7U/MS5NOgI/NXmapD+EXopAgItzFS8tclc8GaJvLA5TR9YB7wtKFKNyHUjSLWCkpVZUpqcTScVJWZl2ReXAibxdS7ktHIkIJ0D6DrAm+4/szlTwlQjmiR3Uyw73lqmTwf0heXmMkuNyM5wbc69AIUlSZM00fMgiHTmAnvOlWKk8NKW0ovPdkkRxVRK10UX/mBNIbQUzndNy7wY0+a7bLi03NiEYO9oH+64+S0hrANAFhuC6WnO010aa8W2Z2JPWRnUeRmIS/PVWYNwe7yjDR4p1DwVRk3mmc89DR5vLir2hPiai6Nl3JIzzUd+ZWqbg9o2a2Of6z3eTbBS1LgNPH83BG3pDG377XT9CilVnLpNvxNlGK0R4AvUIUZsCEIQAhCEAIQhACEIQHi8KEIAQhCGQQhCA8KEIQAhCEAFCEIYBCEIZPUIQhgEIQsA9C9QhZAIQhACEIQAhCEAIQhACEIQAhCEAIQhACEIQ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65" t="6857" r="18563" b="6476"/>
          <a:stretch/>
        </p:blipFill>
        <p:spPr>
          <a:xfrm>
            <a:off x="3995936" y="1412776"/>
            <a:ext cx="4680520" cy="5022728"/>
          </a:xfrm>
          <a:prstGeom prst="rect">
            <a:avLst/>
          </a:prstGeom>
        </p:spPr>
      </p:pic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2801746"/>
              </p:ext>
            </p:extLst>
          </p:nvPr>
        </p:nvGraphicFramePr>
        <p:xfrm>
          <a:off x="467544" y="1124744"/>
          <a:ext cx="3389328" cy="49685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5996"/>
                <a:gridCol w="1653332"/>
              </a:tblGrid>
              <a:tr h="23659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 dirty="0" err="1">
                          <a:effectLst/>
                          <a:latin typeface="Arial Narrow" panose="020B0606020202030204" pitchFamily="34" charset="0"/>
                        </a:rPr>
                        <a:t>Apelido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Frecuencia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04" marR="8704" marT="8704" marB="0" anchor="b"/>
                </a:tc>
              </a:tr>
              <a:tr h="23659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  <a:latin typeface="Arial Narrow" panose="020B0606020202030204" pitchFamily="34" charset="0"/>
                        </a:rPr>
                        <a:t>RODRIGUEZ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  <a:latin typeface="Arial Narrow" panose="020B0606020202030204" pitchFamily="34" charset="0"/>
                        </a:rPr>
                        <a:t>105704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04" marR="8704" marT="8704" marB="0" anchor="b"/>
                </a:tc>
              </a:tr>
              <a:tr h="23659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  <a:latin typeface="Arial Narrow" panose="020B0606020202030204" pitchFamily="34" charset="0"/>
                        </a:rPr>
                        <a:t>FERNANDEZ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  <a:latin typeface="Arial Narrow" panose="020B0606020202030204" pitchFamily="34" charset="0"/>
                        </a:rPr>
                        <a:t>99981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04" marR="8704" marT="8704" marB="0" anchor="b"/>
                </a:tc>
              </a:tr>
              <a:tr h="23659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  <a:latin typeface="Arial Narrow" panose="020B0606020202030204" pitchFamily="34" charset="0"/>
                        </a:rPr>
                        <a:t>GONZALEZ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  <a:latin typeface="Arial Narrow" panose="020B0606020202030204" pitchFamily="34" charset="0"/>
                        </a:rPr>
                        <a:t>77929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04" marR="8704" marT="8704" marB="0" anchor="b"/>
                </a:tc>
              </a:tr>
              <a:tr h="23659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  <a:latin typeface="Arial Narrow" panose="020B0606020202030204" pitchFamily="34" charset="0"/>
                        </a:rPr>
                        <a:t>LOPEZ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  <a:latin typeface="Arial Narrow" panose="020B0606020202030204" pitchFamily="34" charset="0"/>
                        </a:rPr>
                        <a:t>74866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04" marR="8704" marT="8704" marB="0" anchor="b"/>
                </a:tc>
              </a:tr>
              <a:tr h="23659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  <a:latin typeface="Arial Narrow" panose="020B0606020202030204" pitchFamily="34" charset="0"/>
                        </a:rPr>
                        <a:t>GARCIA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  <a:latin typeface="Arial Narrow" panose="020B0606020202030204" pitchFamily="34" charset="0"/>
                        </a:rPr>
                        <a:t>69074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04" marR="8704" marT="8704" marB="0" anchor="b"/>
                </a:tc>
              </a:tr>
              <a:tr h="23659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  <a:latin typeface="Arial Narrow" panose="020B0606020202030204" pitchFamily="34" charset="0"/>
                        </a:rPr>
                        <a:t>PEREZ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  <a:latin typeface="Arial Narrow" panose="020B0606020202030204" pitchFamily="34" charset="0"/>
                        </a:rPr>
                        <a:t>56082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04" marR="8704" marT="8704" marB="0" anchor="b"/>
                </a:tc>
              </a:tr>
              <a:tr h="23659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  <a:latin typeface="Arial Narrow" panose="020B0606020202030204" pitchFamily="34" charset="0"/>
                        </a:rPr>
                        <a:t>MARTINEZ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  <a:latin typeface="Arial Narrow" panose="020B0606020202030204" pitchFamily="34" charset="0"/>
                        </a:rPr>
                        <a:t>51036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04" marR="8704" marT="8704" marB="0" anchor="b"/>
                </a:tc>
              </a:tr>
              <a:tr h="23659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  <a:latin typeface="Arial Narrow" panose="020B0606020202030204" pitchFamily="34" charset="0"/>
                        </a:rPr>
                        <a:t>VAZQUEZ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  <a:latin typeface="Arial Narrow" panose="020B0606020202030204" pitchFamily="34" charset="0"/>
                        </a:rPr>
                        <a:t>45802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04" marR="8704" marT="8704" marB="0" anchor="b"/>
                </a:tc>
              </a:tr>
              <a:tr h="23659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  <a:latin typeface="Arial Narrow" panose="020B0606020202030204" pitchFamily="34" charset="0"/>
                        </a:rPr>
                        <a:t>ALVAREZ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  <a:latin typeface="Arial Narrow" panose="020B0606020202030204" pitchFamily="34" charset="0"/>
                        </a:rPr>
                        <a:t>35512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04" marR="8704" marT="8704" marB="0" anchor="b"/>
                </a:tc>
              </a:tr>
              <a:tr h="23659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  <a:latin typeface="Arial Narrow" panose="020B0606020202030204" pitchFamily="34" charset="0"/>
                        </a:rPr>
                        <a:t>GOMEZ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  <a:latin typeface="Arial Narrow" panose="020B0606020202030204" pitchFamily="34" charset="0"/>
                        </a:rPr>
                        <a:t>30712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04" marR="8704" marT="8704" marB="0" anchor="b"/>
                </a:tc>
              </a:tr>
              <a:tr h="23659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Arial Narrow" panose="020B0606020202030204" pitchFamily="34" charset="0"/>
                        </a:rPr>
                        <a:t>CASTRO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  <a:latin typeface="Arial Narrow" panose="020B0606020202030204" pitchFamily="34" charset="0"/>
                        </a:rPr>
                        <a:t>27313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04" marR="8704" marT="8704" marB="0" anchor="b"/>
                </a:tc>
              </a:tr>
              <a:tr h="23659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Arial Narrow" panose="020B0606020202030204" pitchFamily="34" charset="0"/>
                        </a:rPr>
                        <a:t>IGLESIAS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  <a:latin typeface="Arial Narrow" panose="020B0606020202030204" pitchFamily="34" charset="0"/>
                        </a:rPr>
                        <a:t>25899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04" marR="8704" marT="8704" marB="0" anchor="b"/>
                </a:tc>
              </a:tr>
              <a:tr h="23659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Arial Narrow" panose="020B0606020202030204" pitchFamily="34" charset="0"/>
                        </a:rPr>
                        <a:t>DIAZ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  <a:latin typeface="Arial Narrow" panose="020B0606020202030204" pitchFamily="34" charset="0"/>
                        </a:rPr>
                        <a:t>22297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04" marR="8704" marT="8704" marB="0" anchor="b"/>
                </a:tc>
              </a:tr>
              <a:tr h="23659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  <a:latin typeface="Arial Narrow" panose="020B0606020202030204" pitchFamily="34" charset="0"/>
                        </a:rPr>
                        <a:t>SANCHEZ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  <a:latin typeface="Arial Narrow" panose="020B0606020202030204" pitchFamily="34" charset="0"/>
                        </a:rPr>
                        <a:t>21650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04" marR="8704" marT="8704" marB="0" anchor="b"/>
                </a:tc>
              </a:tr>
              <a:tr h="23659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  <a:latin typeface="Arial Narrow" panose="020B0606020202030204" pitchFamily="34" charset="0"/>
                        </a:rPr>
                        <a:t>BLANCO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  <a:latin typeface="Arial Narrow" panose="020B0606020202030204" pitchFamily="34" charset="0"/>
                        </a:rPr>
                        <a:t>20791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04" marR="8704" marT="8704" marB="0" anchor="b"/>
                </a:tc>
              </a:tr>
              <a:tr h="23659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  <a:latin typeface="Arial Narrow" panose="020B0606020202030204" pitchFamily="34" charset="0"/>
                        </a:rPr>
                        <a:t>OTERO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  <a:latin typeface="Arial Narrow" panose="020B0606020202030204" pitchFamily="34" charset="0"/>
                        </a:rPr>
                        <a:t>19943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04" marR="8704" marT="8704" marB="0" anchor="b"/>
                </a:tc>
              </a:tr>
              <a:tr h="23659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  <a:latin typeface="Arial Narrow" panose="020B0606020202030204" pitchFamily="34" charset="0"/>
                        </a:rPr>
                        <a:t>ALONSO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  <a:latin typeface="Arial Narrow" panose="020B0606020202030204" pitchFamily="34" charset="0"/>
                        </a:rPr>
                        <a:t>19918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04" marR="8704" marT="8704" marB="0" anchor="b"/>
                </a:tc>
              </a:tr>
              <a:tr h="23659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  <a:latin typeface="Arial Narrow" panose="020B0606020202030204" pitchFamily="34" charset="0"/>
                        </a:rPr>
                        <a:t>VARELA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  <a:latin typeface="Arial Narrow" panose="020B0606020202030204" pitchFamily="34" charset="0"/>
                        </a:rPr>
                        <a:t>19851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04" marR="8704" marT="8704" marB="0" anchor="b"/>
                </a:tc>
              </a:tr>
              <a:tr h="23659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  <a:latin typeface="Arial Narrow" panose="020B0606020202030204" pitchFamily="34" charset="0"/>
                        </a:rPr>
                        <a:t>DOMINGUEZ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  <a:latin typeface="Arial Narrow" panose="020B0606020202030204" pitchFamily="34" charset="0"/>
                        </a:rPr>
                        <a:t>18888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04" marR="8704" marT="8704" marB="0" anchor="b"/>
                </a:tc>
              </a:tr>
              <a:tr h="23659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Arial Narrow" panose="020B0606020202030204" pitchFamily="34" charset="0"/>
                        </a:rPr>
                        <a:t>REY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  <a:latin typeface="Arial Narrow" panose="020B0606020202030204" pitchFamily="34" charset="0"/>
                        </a:rPr>
                        <a:t>16403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04" marR="8704" marT="8704" marB="0" anchor="b"/>
                </a:tc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755576" y="62280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 Narrow" panose="020B0606020202030204" pitchFamily="34" charset="0"/>
                <a:hlinkClick r:id="rId3"/>
              </a:rPr>
              <a:t>http://www.ige.eu</a:t>
            </a:r>
            <a:r>
              <a:rPr lang="es-ES" dirty="0" smtClean="0"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984" y="60597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388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s-ES" sz="4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Datos en contextos </a:t>
            </a:r>
            <a:r>
              <a:rPr lang="es-ES" sz="40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pouco</a:t>
            </a:r>
            <a:r>
              <a:rPr lang="es-ES" sz="4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frecuentes</a:t>
            </a:r>
            <a:r>
              <a:rPr lang="es-ES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/>
            </a:r>
            <a:br>
              <a:rPr lang="es-ES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es-ES" sz="3200" b="1" dirty="0" smtClean="0">
                <a:solidFill>
                  <a:srgbClr val="6699FF"/>
                </a:solidFill>
                <a:latin typeface="Arial Narrow" panose="020B0606020202030204" pitchFamily="34" charset="0"/>
              </a:rPr>
              <a:t>E ti de </a:t>
            </a:r>
            <a:r>
              <a:rPr lang="es-ES" sz="3200" b="1" dirty="0" err="1" smtClean="0">
                <a:solidFill>
                  <a:srgbClr val="6699FF"/>
                </a:solidFill>
                <a:latin typeface="Arial Narrow" panose="020B0606020202030204" pitchFamily="34" charset="0"/>
              </a:rPr>
              <a:t>quen</a:t>
            </a:r>
            <a:r>
              <a:rPr lang="es-ES" sz="3200" b="1" dirty="0" smtClean="0">
                <a:solidFill>
                  <a:srgbClr val="6699FF"/>
                </a:solidFill>
                <a:latin typeface="Arial Narrow" panose="020B0606020202030204" pitchFamily="34" charset="0"/>
              </a:rPr>
              <a:t> ves </a:t>
            </a:r>
            <a:r>
              <a:rPr lang="es-ES" sz="3200" b="1" dirty="0" err="1" smtClean="0">
                <a:solidFill>
                  <a:srgbClr val="6699FF"/>
                </a:solidFill>
                <a:latin typeface="Arial Narrow" panose="020B0606020202030204" pitchFamily="34" charset="0"/>
              </a:rPr>
              <a:t>sendo</a:t>
            </a:r>
            <a:r>
              <a:rPr lang="es-ES" sz="3200" b="1" dirty="0" smtClean="0">
                <a:solidFill>
                  <a:srgbClr val="6699FF"/>
                </a:solidFill>
                <a:latin typeface="Arial Narrow" panose="020B0606020202030204" pitchFamily="34" charset="0"/>
              </a:rPr>
              <a:t>?</a:t>
            </a:r>
            <a:endParaRPr lang="es-ES" sz="3200" b="1" dirty="0">
              <a:solidFill>
                <a:srgbClr val="6699F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816224"/>
            <a:ext cx="8229600" cy="247687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Clr>
                <a:srgbClr val="0070C0"/>
              </a:buClr>
              <a:buNone/>
            </a:pPr>
            <a:r>
              <a:rPr lang="en-US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Onomástica</a:t>
            </a:r>
            <a:endParaRPr lang="en-US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Arial Narrow" panose="020B0606020202030204" pitchFamily="34" charset="0"/>
              </a:rPr>
              <a:t>Podemos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agrupar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concellos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pola</a:t>
            </a:r>
            <a:r>
              <a:rPr lang="en-US" dirty="0" smtClean="0">
                <a:latin typeface="Arial Narrow" panose="020B0606020202030204" pitchFamily="34" charset="0"/>
              </a:rPr>
              <a:t> similitude de </a:t>
            </a:r>
            <a:r>
              <a:rPr lang="en-US" dirty="0" err="1" smtClean="0">
                <a:latin typeface="Arial Narrow" panose="020B0606020202030204" pitchFamily="34" charset="0"/>
              </a:rPr>
              <a:t>apelidos</a:t>
            </a:r>
            <a:r>
              <a:rPr lang="en-US" dirty="0" smtClean="0">
                <a:latin typeface="Arial Narrow" panose="020B0606020202030204" pitchFamily="34" charset="0"/>
              </a:rPr>
              <a:t>?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Arial Narrow" panose="020B0606020202030204" pitchFamily="34" charset="0"/>
              </a:rPr>
              <a:t>Podemos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observar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algún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patrón</a:t>
            </a:r>
            <a:r>
              <a:rPr lang="en-US" dirty="0" smtClean="0">
                <a:latin typeface="Arial Narrow" panose="020B0606020202030204" pitchFamily="34" charset="0"/>
              </a:rPr>
              <a:t> de </a:t>
            </a:r>
            <a:r>
              <a:rPr lang="en-US" dirty="0" err="1" smtClean="0">
                <a:latin typeface="Arial Narrow" panose="020B0606020202030204" pitchFamily="34" charset="0"/>
              </a:rPr>
              <a:t>interese</a:t>
            </a:r>
            <a:r>
              <a:rPr lang="en-US" dirty="0" smtClean="0">
                <a:latin typeface="Arial Narrow" panose="020B0606020202030204" pitchFamily="34" charset="0"/>
              </a:rPr>
              <a:t>?</a:t>
            </a:r>
            <a:endParaRPr lang="es-ES" dirty="0">
              <a:latin typeface="Arial Narrow" panose="020B060602020203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597352"/>
            <a:ext cx="9144000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72008" y="6597352"/>
            <a:ext cx="903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 Narrow" panose="020B0606020202030204" pitchFamily="34" charset="0"/>
              </a:rPr>
              <a:t>Rosa M. </a:t>
            </a:r>
            <a:r>
              <a:rPr lang="es-ES" sz="1400" dirty="0" err="1" smtClean="0">
                <a:latin typeface="Arial Narrow" panose="020B0606020202030204" pitchFamily="34" charset="0"/>
              </a:rPr>
              <a:t>Crujeiras</a:t>
            </a:r>
            <a:r>
              <a:rPr lang="es-ES" sz="1400" dirty="0" smtClean="0">
                <a:latin typeface="Arial Narrow" panose="020B0606020202030204" pitchFamily="34" charset="0"/>
              </a:rPr>
              <a:t> </a:t>
            </a:r>
            <a:r>
              <a:rPr lang="es-ES" sz="1400" dirty="0" err="1" smtClean="0">
                <a:latin typeface="Arial Narrow" panose="020B0606020202030204" pitchFamily="34" charset="0"/>
              </a:rPr>
              <a:t>Casais</a:t>
            </a:r>
            <a:r>
              <a:rPr lang="es-ES" sz="1400" dirty="0" smtClean="0">
                <a:latin typeface="Arial Narrow" panose="020B0606020202030204" pitchFamily="34" charset="0"/>
              </a:rPr>
              <a:t>						</a:t>
            </a:r>
            <a:r>
              <a:rPr lang="es-ES" sz="1400" dirty="0" err="1" smtClean="0">
                <a:latin typeface="Arial Narrow" panose="020B0606020202030204" pitchFamily="34" charset="0"/>
              </a:rPr>
              <a:t>Xornadas</a:t>
            </a:r>
            <a:r>
              <a:rPr lang="es-ES" sz="1400" dirty="0" smtClean="0">
                <a:latin typeface="Arial Narrow" panose="020B0606020202030204" pitchFamily="34" charset="0"/>
              </a:rPr>
              <a:t> do </a:t>
            </a:r>
            <a:r>
              <a:rPr lang="es-ES" sz="1400" dirty="0" err="1" smtClean="0">
                <a:latin typeface="Arial Narrow" panose="020B0606020202030204" pitchFamily="34" charset="0"/>
              </a:rPr>
              <a:t>Ensino</a:t>
            </a:r>
            <a:r>
              <a:rPr lang="es-ES" sz="1400" dirty="0" smtClean="0">
                <a:latin typeface="Arial Narrow" panose="020B0606020202030204" pitchFamily="34" charset="0"/>
              </a:rPr>
              <a:t> da </a:t>
            </a:r>
            <a:r>
              <a:rPr lang="es-ES" sz="1400" dirty="0" err="1" smtClean="0">
                <a:latin typeface="Arial Narrow" panose="020B0606020202030204" pitchFamily="34" charset="0"/>
              </a:rPr>
              <a:t>Estatística</a:t>
            </a:r>
            <a:endParaRPr lang="es-ES" sz="1400" dirty="0">
              <a:latin typeface="Arial Narrow" panose="020B0606020202030204" pitchFamily="34" charset="0"/>
            </a:endParaRPr>
          </a:p>
        </p:txBody>
      </p:sp>
      <p:sp>
        <p:nvSpPr>
          <p:cNvPr id="3" name="AutoShape 2" descr="data:image/jpeg;base64,/9j/4AAQSkZJRgABAQAAAQABAAD/2wCEAAkGBhQSEBUUEBMVFRQUFBUVFBAWFRUUFA8UFBAVFhQQFBQXGyYeFxkjGhUUHy8gJScpLCwsFR4xNTAqNSYrLCkBCQoKDgwOGg8PGjElHyQqKS0sKSksLCkpLCwsKSkrMCwvLTIuLiwqLDUsLCwsLCksLCwpKSktKSwsKSwvNCksLP/AABEIALEBHAMBIgACEQEDEQH/xAAcAAABBQEBAQAAAAAAAAAAAAAAAwQFBgcCAQj/xABHEAABAwIBBgoFCgUCBwAAAAABAAIDBBEFBhIhMUFRBxMiMmFxgZGhsWJyksHRIzNCQ1JTgqKy8BQWwuHxJLMVFzRjc4PS/8QAGwEBAAIDAQEAAAAAAAAAAAAAAAMEAQIFBgf/xAA6EQACAQIDAwoEBAUFAAAAAAAAAQIDEQQhMRJBsQUTMlFhcYGRodEUIsHwFUJy4SNSYpKiM4LC4vH/2gAMAwEAAhEDEQA/ANxQmMuNQi3yjXXNuSQ7YTc2OrQk5MaF9Dbiw03t4WVapiqNPpS+plprUkkKMGNja094SrMVDtQPbYaSonyhhkr7Xo+FjCzyQ+QkOPd9jxCOPP2PELPx1Lt/tl7G2yxdCQNSRrae8KLjyugOp47bjzClhiIzTcVJ26oS9iOcow6TS72ibQo6LHYnanNP4m/FOW1l9QJ6rFYeKprW6/2y9jZNS0fqOEJH+I9Fy4hxFjnZocM77J0HuWI4yi2o7Wb68uJtsscoQhWjUEIQgBCEIAQhCAEIQgBCEIAQhCAEIQgBCEIAQhCAEIQgBCEIDNMMHyLwdbZyOzMIsp2SWwad7B71C0gsapv2ZmnvkspCpf8AJxn0SO6y8viVaMv0r0k19SzjM5t/fWLfxCeULrkesfAKv8ep3B9Iaehx/NZcyl89WEf6l7lelq+4cYhi743WaRq2i6jn5Uyja32U3x2b5V3RYeCr9VU2UVfFV3Xnszdru2b6yZpJExiGVspY5t22cC02bpsRY2PUp/J6ibHTtErWm4znZwBsTpOvcNHYqLhMPHTsbsLtPqt0nyt2q25aYlxNG4A2dJyB28493mvccmU6kcLCM5Nym9rN3y0Xpn4nInNbc6r0irLi/Yl/4aik1CnPUWDyK5/leldzW26WyO+KxJ0qG1jhqc4dRIXd+HktJs5qx0JdKkvvwNu/llo5k07eqS/mE2qMk3OcHGocSNRc0E6NWkEXWRw49O3mzSDqe74p/T5Y1Y1VEnab+ahqYZzVptSXak+NyWOLpboNdza9jWP4asbqmif60Zb+lHH1jdcUL/Ve5v6gs8pcuqv72/W1h9ykocvqnbmHrZ8CE5qXVHhwJliae5yXjfjctP8ANzY5RFVxmBztLXOIdG8XtoeP2Nqnwb6lmONZRmrhMU8UZ2te3ODo3bHtNz/fUrjkRSPjoo2yOLtZbfWGE8kd2nqIUVWkox2tH1FjD4hzm4arr0fjuJ5CEKqXwQhCAEIQgBCEIAQhCAEIQgBCEIAQhCAEIQgBCEIDOgLVFWN7Wv7rO96cVh/07DucR5/BJSj/AFso+3Tn9IHuSshvSnof5/5Xm8bHKa/pn6STLWIzcX2LgiKdKrXgg5DfUHjpVQkV0w5tm9TWjuauNyar4mF9136MiSsmVnGZvlH+sfgq3WzqVxSe5J3knxUFnZz+rSez9hYwdB4isorWT4mteoqcHJ7i45DUGl0h2AMHXrcfJQnCTiufUNiB0RN0+s7SfCyuuExCmpAX6M1he/rtnO+CxzEq4yyvkdre4uPaV9Ow8U6ja0WS4cDz2Lk6dCNPe83x4iLpUnxiRfIuYrucGtFyTYDerjkkrs5sINuyHIkS0T1ecjsj2yCzwM0aDJmMcXP2hucDZo1fsq3R5AQDa7sbEPJi5X4ht5whddd7HoFyPsWVSok96s3bsMppnJ+wrTm5FQDbJ7TR5NSrckYBsef/AGO9xWPjKn8n+X7En4bS31H/AG/9ihYBh3HztYdDdbzqswa9PToHatT/AIlgFs5o6LgWUaMlqfawnrkk/wDpKNyapx9U3tLj5lQ1a1Wo9EvF+xaw+GoUU/mbv2JfUeHEIxrkZ7Tfik3YvCNcrPaCTGAU/wBzH7IPmlW4TCNUUfsN+Ci/idnqWP4Xb6CtNWMkF43tcN7SDbuSyzXLRj8OrY6un5MctmyMGhhe0aiBo5TR3sJ2rQsPrWzRMkZzXtDh2jUtadVyk4S1RtVoqMVUi7p+j6hwhCFOVwQhCAEIQgBCEIAQhCAEIQgBCEIAQhCAz+qFq+L0onN/UvYv+mk6M0/pRjGiqpnek9v770Qj5OobuB8C74LhYuN5NfrXnBP6Fmt0IPs+rIgaSBvIHeVcw+0bz0O8AqXh+maMem3zurbWutTPO8HxK4OAWzOcuqEjVaeJQ8TlXmTFFxs7b6i659VmnxNgmWKy6SrdkJQZrXPPQwHq0uPaT4Lt8hUbOVZ/lWXe8uFyji3tyjT63d9y+0K8IuKcVScWDypTm/hGl3uWRyyq08I+L8bVloPJiGYPW1u8dHYqTNKvbUY7FNeZwsTLnaze5ZeR1JMrlkVk26RwJ0OcLk/dRnb6zv3tVeyYwYzSBxbdodZrfvH7B1DWf8rcsn8GEEdtbjpe77TvgNi5OMrurLmY6fm9vc73J2FVCPxE1n+Vf8vbzJDD6NsbA1osGiwCkGvULj+Ox0kLpJDq1N2uOwBYnieXdXI9zhM9gcSQxpsGjcFSnXVJ7KR2MNgZ4q8r2XWz6GMg2pN1awa3tH4gvmWfH53c6eU/jd8UyfVuOtzj1knzWvxUnuL65GW+fp+59OTZSUzOdPEOt4TGXL6hbrqYz1G/kvm5rk7gT4ib6jf8JorWT9DfX8JdENUhd6rCUi7hNg+iyQ9gCx+kYrHgOCyVMgZEOlzjzWD7Tj+7rV1qjyRDPB0IZv1ZbsUx4YlE6lZA4mSxD84fJFpBEurQAfO21XLBMMFPTxwg34tobffvKTwLAY6WPNjF3HnyHnPPuG4f5UkrVOm09qbuzlVqsWtimrRvfxBCEKcrAhF14Hg6igPUIQgBCEIAQhCAEIQgBCEIAQhCAz/KXQ6B26e3fb4JWBvykzd4f4kn+pI5VH5AO3SMd3gpzAf9Q70h5sauRiV/EX6l6potVM6UfH79SBwf59nRnHuYVZcYktS9eb8VW8FH+ocPstf5ge9TGVcubA0dPk3+689hlalVl2RXmzRaIokpzpd9tPdqHfZaNC8UlEXO+rjLj0utfxcVScl6PjagX1Z2cepmr8xCk+FLFsynZCDpkOc71W/E+S9jybh9ihTp/wA3zP6enE5NSpZ1KvV8q++/gZhXVZc5znHS4knrJuU3oKN08gYNA1ud9hu09e5ISkucGtF3E2AGsk6gtQyAySAAc8XAILjslkH9DfE9q6OMxLgtiHSenZ2mnJ2DVR7c+ite3sLHkZk2ImNeW2ObZjPu2dPpHWf8q0Vla2GNz3kNa0XJQHBrbnQANe7pWQ8IWWRqHmKI/JMOk/eOG3qXHnJUY2Wv3meko0ZYqp1Jei6iJyzysdWTE6RG3QxnR9o9Kq8kq8mmTKSdVIwbzZ6DajTiox0Qu6Vc8YmweSbDSTqA037FYcJyPmmIGkOOqMNL323kCwb2kK3Tw86nRRhVb5kbGVI0jVbqDglnNrtf1ucyPwGeVYqHgoLec6NvtyHxIHgplhGulJLxvwuQVMXSWslx4EDknkzJVyZrBZotnykclg97tw92la/h1LT0cQY1zGga3Oc0Oebc5x2lQFJkOGsDDUTZg08WwiNlzrNmj3p7DkdSt1xZ53vLpO3lEqanSpQ33fccbEVoVH0nbqS/f6DyfLSkb9e1x3Nu49wSP84B3zNPPJ08WWg9rrBPqegjYLMja3qaB5JwFLtR3Lzf/hV2qa0j5v2sRIxWsfzKZkfTJIPJl16KWsfz6iNg3MjufacfcpYFegpznUkY522iS8L8bkV/Lmd87PPJvGeGD8gB8VnmXs0uFV1PNSPeI5WHOjc9z2OfG/lAhx2te3uK1nOVE4ZMN43DxIOdBKx/4X/JuHe9p/CpKNSW2k9CfD1pc4lJ3TytuLtg2KNqYI5mc2Rodbcdrew3HYnqqXBdG5uGRZ20vI9UvNlbVpViozcVuZBXgoVJRWibBCEKMhBCEIAQhCAEIQgBCEIDPsoG3o3dDYz3EBd08ny0Z+0xp72H4LrExelkHoO/K8n3JpRPuKd3/bYO64965OKykn+h/wCX7luX+j4v6CGDRWqZ+g5vfIfgu8uprMYOg+J/sl6CO1TP0yt/SXe9RmWkmdOxo2NBt030DvIXLw2HdTapr81RR8lcq1KnN09rqTH+RFDmsc/fyR1N1ntJPcs64Q8a46rkIPJZyG9TdZ77rUKycUlCSNbWWHS86L95JWPYThTqqfVnNDtX3j9eaegaz0da9kqkaalV3aL24HN5mVRwoLXV+/Elshcl3SvD3aC4Xv8Adxn6XrO1DoWz0NM2Nga0WAFgNwCjcCwkQR21k6XO+07f1blFZaZVcQzi4z8o4aT92Dt61y5z2b1amr+7I7tOltWo0tF9tsjOEDLDQYIXdEjx+gLKKqoT3FKzQblQcUEk7rRi9za+zq6T0BVKNOeInc7sVGhBU4CM9Sn2FZPSzkWBaDqNiXO9Vg0nr0BXXJbgxJIfN4gX7G6m9ZuegLUcHydjhHJaL7TrLus6yuvCjTp9LN9S08/bzKVTERjrm+paeft5lJyW4NM2xcM3ebgyHrdqaOhvetGwnA44QAxoFtOjfvO89KexMASoeFvOq5K27qWhz62InVyenVuFlyUnxwTeoxFjBd72t6yB5qNRb0K6hJ5JDu6M5VXEeESihvn1DbjY03Pcq3XcNUANoIpJTvtmjxspVQlvy78iZYapvVu/I04vXJlWRR8IuI1Ls2lpgOx0hHWGjR3qRpckMWqdNTU8S0623AdbcGsue9wW3NRj0mbcxCPSl5faNCqcYijF3yNb1kKGm4QaUHNY8yO2NjaXk9AzQU1w7gopWkOqHy1DvTcQ3uBzvzK3YdhcMAtBEyMei0AnrOs9qxtU1ormrlRjomyEp8TqpvmqVzAfpzkRi2/N0v8Ayp7/AMAfK0tqpGua7nRMbZp6C53OHYFNhy9zljnHuyI+ea6KscwQhjQ1oAAFgBqC7RdCjIdQQhCAEIQgBCEIAQhCAEIQgM8Nc10Ls67M9sjQ14zHXINm2O25TLDJbwQHdnDukGhXOWia7WB4KGdkhA25jbxZOgllgT1krn4mlKpH5dbfVP6FjnFsOPbf0YwfWMjq7ONi9wI12uY2tFzqFyFHYxYVrZHHkNc3OHUNB7Cb9ieYnki5+uUu0Wzn2c7quLJjiGFzHZf0idJsNZXMksTQnelH80nfJ6q3hkQuMaitPTIQ4RsS5LIWnZnut06G+89qb8GbYyJLCz4yAPUcL36y4OuepQ2K4PO46RqAaLm+hosAk8m5JKGcyyfNljmvF9J2st05wHeV6mrzXMra1Wfjv7Dn4Z1+flZZSy7bbu00bKXKNtLFfW92hjd5+0egLH8RxRz3F7zdzjclc49lC+okc83JOoAGzRsaFBSiR2ppXDnCdeV3puPWUnDDRtf5t4rJK18jQ/mlwB6ASAT0rYMncnYoQM1ovqzjr/sOgLFv+FSHWPArZ8LxtjaeN8rg27Gk3NuVmjO8broUVKMdhehVrVpVHaJboLBOhUALNsT4U4Y7iK8h8Pj5KnYrwkVM1wHZjd183+57VajRt03bj5ESw/8AO0uPl7m04llZBCDnyAEbL3Pds7VSMb4X2tuIW3O8/v4rLX1uebyynqaL+J+CcQ0AlDjTgu4toLmnS4gk8oWGnVqV3Dww8p7N/FrI2nOlRjeEdp9uXoS9fwkVstw2QsB2DQooMmqDeaoFvTla0fmPuTCy9C7f4ct8/JWKEuVqjySt2bvSxZMOyfoW6aitj6Wxsmmd35ob4lWigxrBafVHNMRtdHo9klre8FZoF0E/C6O9v09irLHVH2Gxs4ZaZgzYaaUNGpvyUbe5pK5dw0X5lL7UvwYskYnEbk/DMMvy+rIXXm95pr+F6oPNhhHXnu/qCbycKNa7U6NvVGP6iVRYpE8jeFn4OhHSCI3Vm95eMM4U6lh+WayYdXFu7C0W/KrdhfCXSy2Dy6F2545PttuO+yx8L2ygq4ChU0Vu4zGvOJ9DQVjXtzmOa5p1OaQ4HtGhKiRfPdHiMkLs6J7mHe1xbfrtrVpwvhOqGWEzWyjeeQ/2m6PBc6pyZUjnB39CxHExeprgeus9VHC+EWllsHudC7dIOT7bbjvsrNT1DXtDmODmnU5pDge0aFzp0p08pKxYjKMtGOQ5dJMLoFRmx0heXRdDB6hCEAIQhARrgk3NS5C5IWljI1fEkJKUFPnBJuCWMEXJh7dyj6/BI3jlMabari9lPPakHsR5m8cs0VKTJaLYwdyRdkwzYAra6FJOgWNlEqmyozZNNsdFukawqtimQGcbiWTqJBHktSfCms1KCpIPZ0N1UayuYvU5BSN1OJUdLkq9uxbXNQDcmUuFg7FMmuoypLqMaODuGxWng8hLah4I1xjwePirhLgDTsUBiWGSUkoniuWDQ9mwDR3Dp2FTU4Kq9hOz3d/UaVKijG9h/lTkFxrTNSt5et8Q1Sb3M9Lo29evO3REGxFiNY3Lc8nMVZNGHMOg6xtadrT0phljkC2pBlgAbNrI1Cbr3O6du3er+D5RlTfNVvPq7Gc+tRUvmgY4IkqyJOZqBzXFrgQ4GxaRYgjYQhtGV3XK5RscNjCUDEqyjSgpVpcCDU4hcV6KZKNgS5gVY5KXKSDCuhda2B1pXQXIcvc5ZNRRqdUVbJC7OhkfGd7HFt+u2vtTMFerRpPJmUXXC+E2ojsJgyYbzyH+00W/KrbhnCNSy6HuMLt0g5PttuO+yx0rnOVKpgKU9FbuJo15xPoqCoa9ocxwc06nNIcD2jQlLr59oKmeI50DpGH7Tc5t+vYe1XHB+EGtaQJWRzDaSWxyd7dB9lc6rydOOcWn6FiOJT1RqV17dV3CcuKeaTii7i5tAMTrXuRcAEaNNxa9rqwXXPnCUHaSsWE1LQ7QvAV6tDIzK4KWzV5mLBkbkJNwToxrwxIBk5q4LE+4lecQhkjzGuHRKSMC5NOhm5GOhSD6dTBp1w6nCyZuQclMm76ZT74E2lp1m5m5CGnXEtCHAggEEWIO3oUq6Bc8Ss3FzOZYJMNqM9lzA86W/wBPWNh26lpOC4myaNrmG4cNB/e1M8Qwts0bmPFw4WPxHSqRQVEuGVOY+7oXG994+230htH9lda+Lj/Wv8l7lZvm32cC55W5FMqm58dmzAaHbJAPov8AcdiyqpoXRvLJGlrmmxadYW6YbXNkYHNIIIuCNRB2qPynySjq2X5srRyJP6Xb2+XnnB450vknpwNKtHazjqYvxS9Easf8k1WcWmM3Gs3aB1gk6U8g4PJ3ay1v4r+DR712ni6K1kvMqKnJ7ipWXQcr5T8GR+nJ3MPvcpOn4M4hzi8+y3yaq8uUcOt9/A2VCb3GYg3XvFHd7vNbBBkFTt+rB6XOc7zKkafJiFnNjYOpjfgoJcq010YvgbrDS3sxOLDZHc1pPUC79N1IQZJVLtUTu0Zv6rLamYe0JRtK0bFDLlWb6MVxN1hVvZkdNwf1DtYa3rcPJoKlKbg3d9J47A4+9q0wRjcF7ZV5coV5b7eBusPBFEpuDeMc4uPYweYKlKfIaFv0T2vd5NICtCFBLE1payZIqcFuISDJSBuqOMfgBPeRdPW4W0Cw0dWjwT5eFQSblqzdJLQ+cuEJ5ixioLDYtdHYj/wRreckcXNTRQyu5zmWcd7mktJ7bX7VhHCS2+MVVvts/wBiNbFwfs4rD4WnXml1vWcSPCy7uOS+FpPfZcCpSvzsi3L26RZIlQ5cMtnlkZq9QsGTkhFl0iyA4siy6siyA4IXJCUXJQCZauC1LELghZAg5iRfGnZaknNQyMHxJMsT17Ei5iAbFii8ewJtREWu0HW121rt6m8xclizGTi7rUw0mrMzbJ/HX0M5hqNDL9jL/THoH++9arR1Qe0EG91UMrcmRUR5zdEjOad/oHoPgq/kZlS6nfxFRcNvmtJ+qdfmO6N27q1XqtNYmHO0+kukvqvv968ZOm9mWm41gQgm5CUDAkqaYOFwllzCwFkLy68Lwsg6QknVAGspGbE2NF3EAbybDvKAdr1V6py2pma5mX3NOee5l1F1PCRCOY2R3SG5oPa8hTRo1JdGL8jRzitWXW65LwqCMt6iX5ilc7pu53gxp8121uKy6o2xjpDR+txPgpPhZrpWXe0a87HdmXh1QBtSE+JsaLucAN5Nh3lVNmRVdJ89VZvQ17vJgYE4g4LYr3lle87wGjxdnFZ5qmulPyTfsNuT0iP6nLamb9cwnc0557mXUXVcIkY5jJHfhzAfbIU5S5CUjPqy71nuI7r28FKU2Dwx/NxRt9VjR4gLH8Bbm/Je4+d9RjEGTctbiElQ6NzWPcHatQDWttnaieT+9uq0FEWgC1gAAANgA0BTZiC84pZr4iVayeSSskIQUb9ojG1K2XYYvbKuSHKF6QhDIWXi9QgPEL1eIDyy8sukIDghckJQheZqASIXDmpfNXJYgGrmpF7U/MS5NOgI/NXmapD+EXopAgItzFS8tclc8GaJvLA5TR9YB7wtKFKNyHUjSLWCkpVZUpqcTScVJWZl2ReXAibxdS7ktHIkIJ0D6DrAm+4/szlTwlQjmiR3Uyw73lqmTwf0heXmMkuNyM5wbc69AIUlSZM00fMgiHTmAnvOlWKk8NKW0ovPdkkRxVRK10UX/mBNIbQUzndNy7wY0+a7bLi03NiEYO9oH+64+S0hrANAFhuC6WnO010aa8W2Z2JPWRnUeRmIS/PVWYNwe7yjDR4p1DwVRk3mmc89DR5vLir2hPiai6Nl3JIzzUd+ZWqbg9o2a2Of6z3eTbBS1LgNPH83BG3pDG377XT9CilVnLpNvxNlGK0R4AvUIUZsCEIQAhCEAIQhACEIQHi8KEIAQhCGQQhCA8KEIQAhCEAFCEIYBCEIZPUIQhgEIQsA9C9QhZAIQhACEIQAhCEAIQhACEIQAhCEAIQhACEI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data:image/jpeg;base64,/9j/4AAQSkZJRgABAQAAAQABAAD/2wCEAAkGBhQSEBUUEBMVFRQUFBUVFBAWFRUUFA8UFBAVFhQQFBQXGyYeFxkjGhUUHy8gJScpLCwsFR4xNTAqNSYrLCkBCQoKDgwOGg8PGjElHyQqKS0sKSksLCkpLCwsKSkrMCwvLTIuLiwqLDUsLCwsLCksLCwpKSktKSwsKSwvNCksLP/AABEIALEBHAMBIgACEQEDEQH/xAAcAAABBQEBAQAAAAAAAAAAAAAAAwQFBgcCAQj/xABHEAABAwIBBgoFCgUCBwAAAAABAAIDBBEFBhIhMUFRBxMiMmFxgZGhsWJyksHRIzNCQ1JTgqKy8BQWwuHxJLMVFzRjc4PS/8QAGwEBAAIDAQEAAAAAAAAAAAAAAAMEAQIFBgf/xAA6EQACAQIDAwoEBAUFAAAAAAAAAQIDEQQhMRJBsQUTMlFhcYGRodEUIsHwFUJy4SNSYpKiM4LC4vH/2gAMAwEAAhEDEQA/ANxQmMuNQi3yjXXNuSQ7YTc2OrQk5MaF9Dbiw03t4WVapiqNPpS+plprUkkKMGNja094SrMVDtQPbYaSonyhhkr7Xo+FjCzyQ+QkOPd9jxCOPP2PELPx1Lt/tl7G2yxdCQNSRrae8KLjyugOp47bjzClhiIzTcVJ26oS9iOcow6TS72ibQo6LHYnanNP4m/FOW1l9QJ6rFYeKprW6/2y9jZNS0fqOEJH+I9Fy4hxFjnZocM77J0HuWI4yi2o7Wb68uJtsscoQhWjUEIQgBCEIAQhCAEIQgBCEIAQhCAEIQgBCEIAQhCAEIQgBCEIDNMMHyLwdbZyOzMIsp2SWwad7B71C0gsapv2ZmnvkspCpf8AJxn0SO6y8viVaMv0r0k19SzjM5t/fWLfxCeULrkesfAKv8ep3B9Iaehx/NZcyl89WEf6l7lelq+4cYhi743WaRq2i6jn5Uyja32U3x2b5V3RYeCr9VU2UVfFV3Xnszdru2b6yZpJExiGVspY5t22cC02bpsRY2PUp/J6ibHTtErWm4znZwBsTpOvcNHYqLhMPHTsbsLtPqt0nyt2q25aYlxNG4A2dJyB28493mvccmU6kcLCM5Nym9rN3y0Xpn4nInNbc6r0irLi/Yl/4aik1CnPUWDyK5/leldzW26WyO+KxJ0qG1jhqc4dRIXd+HktJs5qx0JdKkvvwNu/llo5k07eqS/mE2qMk3OcHGocSNRc0E6NWkEXWRw49O3mzSDqe74p/T5Y1Y1VEnab+ahqYZzVptSXak+NyWOLpboNdza9jWP4asbqmif60Zb+lHH1jdcUL/Ve5v6gs8pcuqv72/W1h9ykocvqnbmHrZ8CE5qXVHhwJliae5yXjfjctP8ANzY5RFVxmBztLXOIdG8XtoeP2Nqnwb6lmONZRmrhMU8UZ2te3ODo3bHtNz/fUrjkRSPjoo2yOLtZbfWGE8kd2nqIUVWkox2tH1FjD4hzm4arr0fjuJ5CEKqXwQhCAEIQgBCEIAQhCAEIQgBCEIAQhCAEIQgBCEIDOgLVFWN7Wv7rO96cVh/07DucR5/BJSj/AFso+3Tn9IHuSshvSnof5/5Xm8bHKa/pn6STLWIzcX2LgiKdKrXgg5DfUHjpVQkV0w5tm9TWjuauNyar4mF9136MiSsmVnGZvlH+sfgq3WzqVxSe5J3knxUFnZz+rSez9hYwdB4isorWT4mteoqcHJ7i45DUGl0h2AMHXrcfJQnCTiufUNiB0RN0+s7SfCyuuExCmpAX6M1he/rtnO+CxzEq4yyvkdre4uPaV9Ow8U6ja0WS4cDz2Lk6dCNPe83x4iLpUnxiRfIuYrucGtFyTYDerjkkrs5sINuyHIkS0T1ecjsj2yCzwM0aDJmMcXP2hucDZo1fsq3R5AQDa7sbEPJi5X4ht5whddd7HoFyPsWVSok96s3bsMppnJ+wrTm5FQDbJ7TR5NSrckYBsef/AGO9xWPjKn8n+X7En4bS31H/AG/9ihYBh3HztYdDdbzqswa9PToHatT/AIlgFs5o6LgWUaMlqfawnrkk/wDpKNyapx9U3tLj5lQ1a1Wo9EvF+xaw+GoUU/mbv2JfUeHEIxrkZ7Tfik3YvCNcrPaCTGAU/wBzH7IPmlW4TCNUUfsN+Ci/idnqWP4Xb6CtNWMkF43tcN7SDbuSyzXLRj8OrY6un5MctmyMGhhe0aiBo5TR3sJ2rQsPrWzRMkZzXtDh2jUtadVyk4S1RtVoqMVUi7p+j6hwhCFOVwQhCAEIQgBCEIAQhCAEIQgBCEIAQhCAz+qFq+L0onN/UvYv+mk6M0/pRjGiqpnek9v770Qj5OobuB8C74LhYuN5NfrXnBP6Fmt0IPs+rIgaSBvIHeVcw+0bz0O8AqXh+maMem3zurbWutTPO8HxK4OAWzOcuqEjVaeJQ8TlXmTFFxs7b6i659VmnxNgmWKy6SrdkJQZrXPPQwHq0uPaT4Lt8hUbOVZ/lWXe8uFyji3tyjT63d9y+0K8IuKcVScWDypTm/hGl3uWRyyq08I+L8bVloPJiGYPW1u8dHYqTNKvbUY7FNeZwsTLnaze5ZeR1JMrlkVk26RwJ0OcLk/dRnb6zv3tVeyYwYzSBxbdodZrfvH7B1DWf8rcsn8GEEdtbjpe77TvgNi5OMrurLmY6fm9vc73J2FVCPxE1n+Vf8vbzJDD6NsbA1osGiwCkGvULj+Ox0kLpJDq1N2uOwBYnieXdXI9zhM9gcSQxpsGjcFSnXVJ7KR2MNgZ4q8r2XWz6GMg2pN1awa3tH4gvmWfH53c6eU/jd8UyfVuOtzj1knzWvxUnuL65GW+fp+59OTZSUzOdPEOt4TGXL6hbrqYz1G/kvm5rk7gT4ib6jf8JorWT9DfX8JdENUhd6rCUi7hNg+iyQ9gCx+kYrHgOCyVMgZEOlzjzWD7Tj+7rV1qjyRDPB0IZv1ZbsUx4YlE6lZA4mSxD84fJFpBEurQAfO21XLBMMFPTxwg34tobffvKTwLAY6WPNjF3HnyHnPPuG4f5UkrVOm09qbuzlVqsWtimrRvfxBCEKcrAhF14Hg6igPUIQgBCEIAQhCAEIQgBCEIAQhCAz/KXQ6B26e3fb4JWBvykzd4f4kn+pI5VH5AO3SMd3gpzAf9Q70h5sauRiV/EX6l6potVM6UfH79SBwf59nRnHuYVZcYktS9eb8VW8FH+ocPstf5ge9TGVcubA0dPk3+689hlalVl2RXmzRaIokpzpd9tPdqHfZaNC8UlEXO+rjLj0utfxcVScl6PjagX1Z2cepmr8xCk+FLFsynZCDpkOc71W/E+S9jybh9ihTp/wA3zP6enE5NSpZ1KvV8q++/gZhXVZc5znHS4knrJuU3oKN08gYNA1ud9hu09e5ISkucGtF3E2AGsk6gtQyAySAAc8XAILjslkH9DfE9q6OMxLgtiHSenZ2mnJ2DVR7c+ite3sLHkZk2ImNeW2ObZjPu2dPpHWf8q0Vla2GNz3kNa0XJQHBrbnQANe7pWQ8IWWRqHmKI/JMOk/eOG3qXHnJUY2Wv3meko0ZYqp1Jei6iJyzysdWTE6RG3QxnR9o9Kq8kq8mmTKSdVIwbzZ6DajTiox0Qu6Vc8YmweSbDSTqA037FYcJyPmmIGkOOqMNL323kCwb2kK3Tw86nRRhVb5kbGVI0jVbqDglnNrtf1ucyPwGeVYqHgoLec6NvtyHxIHgplhGulJLxvwuQVMXSWslx4EDknkzJVyZrBZotnykclg97tw92la/h1LT0cQY1zGga3Oc0Oebc5x2lQFJkOGsDDUTZg08WwiNlzrNmj3p7DkdSt1xZ53vLpO3lEqanSpQ33fccbEVoVH0nbqS/f6DyfLSkb9e1x3Nu49wSP84B3zNPPJ08WWg9rrBPqegjYLMja3qaB5JwFLtR3Lzf/hV2qa0j5v2sRIxWsfzKZkfTJIPJl16KWsfz6iNg3MjufacfcpYFegpznUkY522iS8L8bkV/Lmd87PPJvGeGD8gB8VnmXs0uFV1PNSPeI5WHOjc9z2OfG/lAhx2te3uK1nOVE4ZMN43DxIOdBKx/4X/JuHe9p/CpKNSW2k9CfD1pc4lJ3TytuLtg2KNqYI5mc2Rodbcdrew3HYnqqXBdG5uGRZ20vI9UvNlbVpViozcVuZBXgoVJRWibBCEKMhBCEIAQhCAEIQgBCEIDPsoG3o3dDYz3EBd08ny0Z+0xp72H4LrExelkHoO/K8n3JpRPuKd3/bYO64965OKykn+h/wCX7luX+j4v6CGDRWqZ+g5vfIfgu8uprMYOg+J/sl6CO1TP0yt/SXe9RmWkmdOxo2NBt030DvIXLw2HdTapr81RR8lcq1KnN09rqTH+RFDmsc/fyR1N1ntJPcs64Q8a46rkIPJZyG9TdZ77rUKycUlCSNbWWHS86L95JWPYThTqqfVnNDtX3j9eaegaz0da9kqkaalV3aL24HN5mVRwoLXV+/Elshcl3SvD3aC4Xv8Adxn6XrO1DoWz0NM2Nga0WAFgNwCjcCwkQR21k6XO+07f1blFZaZVcQzi4z8o4aT92Dt61y5z2b1amr+7I7tOltWo0tF9tsjOEDLDQYIXdEjx+gLKKqoT3FKzQblQcUEk7rRi9za+zq6T0BVKNOeInc7sVGhBU4CM9Sn2FZPSzkWBaDqNiXO9Vg0nr0BXXJbgxJIfN4gX7G6m9ZuegLUcHydjhHJaL7TrLus6yuvCjTp9LN9S08/bzKVTERjrm+paeft5lJyW4NM2xcM3ebgyHrdqaOhvetGwnA44QAxoFtOjfvO89KexMASoeFvOq5K27qWhz62InVyenVuFlyUnxwTeoxFjBd72t6yB5qNRb0K6hJ5JDu6M5VXEeESihvn1DbjY03Pcq3XcNUANoIpJTvtmjxspVQlvy78iZYapvVu/I04vXJlWRR8IuI1Ls2lpgOx0hHWGjR3qRpckMWqdNTU8S0623AdbcGsue9wW3NRj0mbcxCPSl5faNCqcYijF3yNb1kKGm4QaUHNY8yO2NjaXk9AzQU1w7gopWkOqHy1DvTcQ3uBzvzK3YdhcMAtBEyMei0AnrOs9qxtU1ormrlRjomyEp8TqpvmqVzAfpzkRi2/N0v8Ayp7/AMAfK0tqpGua7nRMbZp6C53OHYFNhy9zljnHuyI+ea6KscwQhjQ1oAAFgBqC7RdCjIdQQhCAEIQgBCEIAQhCAEIQgM8Nc10Ls67M9sjQ14zHXINm2O25TLDJbwQHdnDukGhXOWia7WB4KGdkhA25jbxZOgllgT1krn4mlKpH5dbfVP6FjnFsOPbf0YwfWMjq7ONi9wI12uY2tFzqFyFHYxYVrZHHkNc3OHUNB7Cb9ieYnki5+uUu0Wzn2c7quLJjiGFzHZf0idJsNZXMksTQnelH80nfJ6q3hkQuMaitPTIQ4RsS5LIWnZnut06G+89qb8GbYyJLCz4yAPUcL36y4OuepQ2K4PO46RqAaLm+hosAk8m5JKGcyyfNljmvF9J2st05wHeV6mrzXMra1Wfjv7Dn4Z1+flZZSy7bbu00bKXKNtLFfW92hjd5+0egLH8RxRz3F7zdzjclc49lC+okc83JOoAGzRsaFBSiR2ppXDnCdeV3puPWUnDDRtf5t4rJK18jQ/mlwB6ASAT0rYMncnYoQM1ovqzjr/sOgLFv+FSHWPArZ8LxtjaeN8rg27Gk3NuVmjO8broUVKMdhehVrVpVHaJboLBOhUALNsT4U4Y7iK8h8Pj5KnYrwkVM1wHZjd183+57VajRt03bj5ESw/8AO0uPl7m04llZBCDnyAEbL3Pds7VSMb4X2tuIW3O8/v4rLX1uebyynqaL+J+CcQ0AlDjTgu4toLmnS4gk8oWGnVqV3Dww8p7N/FrI2nOlRjeEdp9uXoS9fwkVstw2QsB2DQooMmqDeaoFvTla0fmPuTCy9C7f4ct8/JWKEuVqjySt2bvSxZMOyfoW6aitj6Wxsmmd35ob4lWigxrBafVHNMRtdHo9klre8FZoF0E/C6O9v09irLHVH2Gxs4ZaZgzYaaUNGpvyUbe5pK5dw0X5lL7UvwYskYnEbk/DMMvy+rIXXm95pr+F6oPNhhHXnu/qCbycKNa7U6NvVGP6iVRYpE8jeFn4OhHSCI3Vm95eMM4U6lh+WayYdXFu7C0W/KrdhfCXSy2Dy6F2545PttuO+yx8L2ygq4ChU0Vu4zGvOJ9DQVjXtzmOa5p1OaQ4HtGhKiRfPdHiMkLs6J7mHe1xbfrtrVpwvhOqGWEzWyjeeQ/2m6PBc6pyZUjnB39CxHExeprgeus9VHC+EWllsHudC7dIOT7bbjvsrNT1DXtDmODmnU5pDge0aFzp0p08pKxYjKMtGOQ5dJMLoFRmx0heXRdDB6hCEAIQhARrgk3NS5C5IWljI1fEkJKUFPnBJuCWMEXJh7dyj6/BI3jlMabari9lPPakHsR5m8cs0VKTJaLYwdyRdkwzYAra6FJOgWNlEqmyozZNNsdFukawqtimQGcbiWTqJBHktSfCms1KCpIPZ0N1UayuYvU5BSN1OJUdLkq9uxbXNQDcmUuFg7FMmuoypLqMaODuGxWng8hLah4I1xjwePirhLgDTsUBiWGSUkoniuWDQ9mwDR3Dp2FTU4Kq9hOz3d/UaVKijG9h/lTkFxrTNSt5et8Q1Sb3M9Lo29evO3REGxFiNY3Lc8nMVZNGHMOg6xtadrT0phljkC2pBlgAbNrI1Cbr3O6du3er+D5RlTfNVvPq7Gc+tRUvmgY4IkqyJOZqBzXFrgQ4GxaRYgjYQhtGV3XK5RscNjCUDEqyjSgpVpcCDU4hcV6KZKNgS5gVY5KXKSDCuhda2B1pXQXIcvc5ZNRRqdUVbJC7OhkfGd7HFt+u2vtTMFerRpPJmUXXC+E2ojsJgyYbzyH+00W/KrbhnCNSy6HuMLt0g5PttuO+yx0rnOVKpgKU9FbuJo15xPoqCoa9ocxwc06nNIcD2jQlLr59oKmeI50DpGH7Tc5t+vYe1XHB+EGtaQJWRzDaSWxyd7dB9lc6rydOOcWn6FiOJT1RqV17dV3CcuKeaTii7i5tAMTrXuRcAEaNNxa9rqwXXPnCUHaSsWE1LQ7QvAV6tDIzK4KWzV5mLBkbkJNwToxrwxIBk5q4LE+4lecQhkjzGuHRKSMC5NOhm5GOhSD6dTBp1w6nCyZuQclMm76ZT74E2lp1m5m5CGnXEtCHAggEEWIO3oUq6Bc8Ss3FzOZYJMNqM9lzA86W/wBPWNh26lpOC4myaNrmG4cNB/e1M8Qwts0bmPFw4WPxHSqRQVEuGVOY+7oXG994+230htH9lda+Lj/Wv8l7lZvm32cC55W5FMqm58dmzAaHbJAPov8AcdiyqpoXRvLJGlrmmxadYW6YbXNkYHNIIIuCNRB2qPynySjq2X5srRyJP6Xb2+XnnB450vknpwNKtHazjqYvxS9Easf8k1WcWmM3Gs3aB1gk6U8g4PJ3ay1v4r+DR712ni6K1kvMqKnJ7ipWXQcr5T8GR+nJ3MPvcpOn4M4hzi8+y3yaq8uUcOt9/A2VCb3GYg3XvFHd7vNbBBkFTt+rB6XOc7zKkafJiFnNjYOpjfgoJcq010YvgbrDS3sxOLDZHc1pPUC79N1IQZJVLtUTu0Zv6rLamYe0JRtK0bFDLlWb6MVxN1hVvZkdNwf1DtYa3rcPJoKlKbg3d9J47A4+9q0wRjcF7ZV5coV5b7eBusPBFEpuDeMc4uPYweYKlKfIaFv0T2vd5NICtCFBLE1payZIqcFuISDJSBuqOMfgBPeRdPW4W0Cw0dWjwT5eFQSblqzdJLQ+cuEJ5ixioLDYtdHYj/wRreckcXNTRQyu5zmWcd7mktJ7bX7VhHCS2+MVVvts/wBiNbFwfs4rD4WnXml1vWcSPCy7uOS+FpPfZcCpSvzsi3L26RZIlQ5cMtnlkZq9QsGTkhFl0iyA4siy6siyA4IXJCUXJQCZauC1LELghZAg5iRfGnZaknNQyMHxJMsT17Ei5iAbFii8ewJtREWu0HW121rt6m8xclizGTi7rUw0mrMzbJ/HX0M5hqNDL9jL/THoH++9arR1Qe0EG91UMrcmRUR5zdEjOad/oHoPgq/kZlS6nfxFRcNvmtJ+qdfmO6N27q1XqtNYmHO0+kukvqvv968ZOm9mWm41gQgm5CUDAkqaYOFwllzCwFkLy68Lwsg6QknVAGspGbE2NF3EAbybDvKAdr1V6py2pma5mX3NOee5l1F1PCRCOY2R3SG5oPa8hTRo1JdGL8jRzitWXW65LwqCMt6iX5ilc7pu53gxp8121uKy6o2xjpDR+txPgpPhZrpWXe0a87HdmXh1QBtSE+JsaLucAN5Nh3lVNmRVdJ89VZvQ17vJgYE4g4LYr3lle87wGjxdnFZ5qmulPyTfsNuT0iP6nLamb9cwnc0557mXUXVcIkY5jJHfhzAfbIU5S5CUjPqy71nuI7r28FKU2Dwx/NxRt9VjR4gLH8Bbm/Je4+d9RjEGTctbiElQ6NzWPcHatQDWttnaieT+9uq0FEWgC1gAAANgA0BTZiC84pZr4iVayeSSskIQUb9ojG1K2XYYvbKuSHKF6QhDIWXi9QgPEL1eIDyy8sukIDghckJQheZqASIXDmpfNXJYgGrmpF7U/MS5NOgI/NXmapD+EXopAgItzFS8tclc8GaJvLA5TR9YB7wtKFKNyHUjSLWCkpVZUpqcTScVJWZl2ReXAibxdS7ktHIkIJ0D6DrAm+4/szlTwlQjmiR3Uyw73lqmTwf0heXmMkuNyM5wbc69AIUlSZM00fMgiHTmAnvOlWKk8NKW0ovPdkkRxVRK10UX/mBNIbQUzndNy7wY0+a7bLi03NiEYO9oH+64+S0hrANAFhuC6WnO010aa8W2Z2JPWRnUeRmIS/PVWYNwe7yjDR4p1DwVRk3mmc89DR5vLir2hPiai6Nl3JIzzUd+ZWqbg9o2a2Of6z3eTbBS1LgNPH83BG3pDG377XT9CilVnLpNvxNlGK0R4AvUIUZsCEIQAhCEAIQhACEIQHi8KEIAQhCGQQhCA8KEIQAhCEAFCEIYBCEIZPUIQhgEIQsA9C9QhZAIQhACEIQAhCEAIQhACEIQAhCEAIQhACEIQ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375" y="5013176"/>
            <a:ext cx="1293495" cy="1118235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1835696" y="5231522"/>
            <a:ext cx="51125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Arial Narrow" panose="020B0606020202030204" pitchFamily="34" charset="0"/>
              </a:rPr>
              <a:t>María José </a:t>
            </a:r>
            <a:r>
              <a:rPr lang="es-ES" sz="1600" dirty="0" err="1" smtClean="0">
                <a:latin typeface="Arial Narrow" panose="020B0606020202030204" pitchFamily="34" charset="0"/>
              </a:rPr>
              <a:t>Ginzo</a:t>
            </a:r>
            <a:r>
              <a:rPr lang="es-ES" sz="1600" dirty="0" smtClean="0">
                <a:latin typeface="Arial Narrow" panose="020B0606020202030204" pitchFamily="34" charset="0"/>
              </a:rPr>
              <a:t> Villamayor</a:t>
            </a:r>
          </a:p>
          <a:p>
            <a:r>
              <a:rPr lang="es-ES" sz="1600" dirty="0" smtClean="0">
                <a:latin typeface="Arial Narrow" panose="020B0606020202030204" pitchFamily="34" charset="0"/>
              </a:rPr>
              <a:t>Dpto. de </a:t>
            </a:r>
            <a:r>
              <a:rPr lang="es-ES" sz="1600" dirty="0" err="1" smtClean="0">
                <a:latin typeface="Arial Narrow" panose="020B0606020202030204" pitchFamily="34" charset="0"/>
              </a:rPr>
              <a:t>Estatística</a:t>
            </a:r>
            <a:r>
              <a:rPr lang="es-ES" sz="1600" dirty="0" smtClean="0">
                <a:latin typeface="Arial Narrow" panose="020B0606020202030204" pitchFamily="34" charset="0"/>
              </a:rPr>
              <a:t> e Investigación Operativa</a:t>
            </a:r>
          </a:p>
          <a:p>
            <a:r>
              <a:rPr lang="es-ES" sz="1600" dirty="0" err="1" smtClean="0">
                <a:latin typeface="Arial Narrow" panose="020B0606020202030204" pitchFamily="34" charset="0"/>
              </a:rPr>
              <a:t>Universidade</a:t>
            </a:r>
            <a:r>
              <a:rPr lang="es-ES" sz="1600" dirty="0" smtClean="0">
                <a:latin typeface="Arial Narrow" panose="020B0606020202030204" pitchFamily="34" charset="0"/>
              </a:rPr>
              <a:t> de Santiago de Compostela</a:t>
            </a:r>
            <a:endParaRPr lang="es-ES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854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04056" y="188640"/>
            <a:ext cx="7772400" cy="1470025"/>
          </a:xfrm>
        </p:spPr>
        <p:txBody>
          <a:bodyPr>
            <a:noAutofit/>
          </a:bodyPr>
          <a:lstStyle/>
          <a:p>
            <a:pPr algn="r"/>
            <a:r>
              <a:rPr lang="es-ES" sz="50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Estatística</a:t>
            </a:r>
            <a:r>
              <a:rPr lang="es-ES" sz="5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con datos </a:t>
            </a:r>
            <a:r>
              <a:rPr lang="es-ES" sz="50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n</a:t>
            </a:r>
            <a:r>
              <a:rPr lang="es-ES" sz="50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ormais</a:t>
            </a:r>
            <a:r>
              <a:rPr lang="es-ES" sz="5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/>
            </a:r>
            <a:br>
              <a:rPr lang="es-ES" sz="5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es-ES" sz="5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e </a:t>
            </a:r>
            <a:r>
              <a:rPr lang="es-ES" sz="50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p</a:t>
            </a:r>
            <a:r>
              <a:rPr lang="es-ES" sz="50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aranormais</a:t>
            </a:r>
            <a:endParaRPr lang="es-ES" sz="50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75656" y="5060776"/>
            <a:ext cx="6400800" cy="1752600"/>
          </a:xfrm>
        </p:spPr>
        <p:txBody>
          <a:bodyPr>
            <a:noAutofit/>
          </a:bodyPr>
          <a:lstStyle/>
          <a:p>
            <a:pPr algn="r"/>
            <a:r>
              <a:rPr lang="es-E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Rosa M. </a:t>
            </a:r>
            <a:r>
              <a:rPr lang="es-ES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Crujeiras</a:t>
            </a:r>
            <a:r>
              <a:rPr lang="es-E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Casais</a:t>
            </a:r>
            <a:endParaRPr lang="es-ES" sz="20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r"/>
            <a:r>
              <a:rPr lang="es-E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Dpto. de </a:t>
            </a:r>
            <a:r>
              <a:rPr lang="es-ES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Estatística</a:t>
            </a:r>
            <a:r>
              <a:rPr lang="es-E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e Investigación Operativa</a:t>
            </a:r>
          </a:p>
          <a:p>
            <a:pPr algn="r"/>
            <a:r>
              <a:rPr lang="es-ES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Universidade</a:t>
            </a:r>
            <a:r>
              <a:rPr lang="es-E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de Santiago de Compostela</a:t>
            </a:r>
          </a:p>
          <a:p>
            <a:pPr algn="r"/>
            <a:r>
              <a:rPr lang="es-ES" sz="16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r>
              <a:rPr lang="es-ES" sz="16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osa.crujeiras@usc.es</a:t>
            </a:r>
            <a:endParaRPr lang="es-ES" sz="16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6597352"/>
            <a:ext cx="9144000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2" descr="http://www.viewfromtheblueridge.com/wp-content/uploads/2013/05/Paranorm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95492"/>
            <a:ext cx="3544960" cy="523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67544" y="6228020"/>
            <a:ext cx="51125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 Narrow" panose="020B0606020202030204" pitchFamily="34" charset="0"/>
              </a:rPr>
              <a:t>Matthew </a:t>
            </a:r>
            <a:r>
              <a:rPr lang="en-US" sz="1600" dirty="0" smtClean="0">
                <a:latin typeface="Arial Narrow" panose="020B0606020202030204" pitchFamily="34" charset="0"/>
              </a:rPr>
              <a:t>Freeman (2006) </a:t>
            </a:r>
            <a:r>
              <a:rPr lang="en-US" sz="1600" i="1" dirty="0">
                <a:latin typeface="Arial Narrow" panose="020B0606020202030204" pitchFamily="34" charset="0"/>
              </a:rPr>
              <a:t>J </a:t>
            </a:r>
            <a:r>
              <a:rPr lang="en-US" sz="1600" i="1" dirty="0" err="1">
                <a:latin typeface="Arial Narrow" panose="020B0606020202030204" pitchFamily="34" charset="0"/>
              </a:rPr>
              <a:t>Epidemiol</a:t>
            </a:r>
            <a:r>
              <a:rPr lang="en-US" sz="1600" i="1" dirty="0">
                <a:latin typeface="Arial Narrow" panose="020B0606020202030204" pitchFamily="34" charset="0"/>
              </a:rPr>
              <a:t> Community </a:t>
            </a:r>
            <a:r>
              <a:rPr lang="en-US" sz="1600" i="1" dirty="0" smtClean="0">
                <a:latin typeface="Arial Narrow" panose="020B0606020202030204" pitchFamily="34" charset="0"/>
              </a:rPr>
              <a:t>Health</a:t>
            </a:r>
            <a:r>
              <a:rPr lang="en-US" sz="1600" dirty="0" smtClean="0">
                <a:latin typeface="Arial Narrow" panose="020B0606020202030204" pitchFamily="34" charset="0"/>
              </a:rPr>
              <a:t>.</a:t>
            </a:r>
            <a:endParaRPr lang="es-ES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88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s-ES" sz="4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Datos en contextos </a:t>
            </a:r>
            <a:r>
              <a:rPr lang="es-ES" sz="40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pouco</a:t>
            </a:r>
            <a:r>
              <a:rPr lang="es-ES" sz="4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frecuentes</a:t>
            </a:r>
            <a:r>
              <a:rPr lang="es-ES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/>
            </a:r>
            <a:br>
              <a:rPr lang="es-ES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es-ES" sz="3200" b="1" dirty="0" smtClean="0">
                <a:solidFill>
                  <a:srgbClr val="6699FF"/>
                </a:solidFill>
                <a:latin typeface="Arial Narrow" panose="020B0606020202030204" pitchFamily="34" charset="0"/>
              </a:rPr>
              <a:t>E ti de </a:t>
            </a:r>
            <a:r>
              <a:rPr lang="es-ES" sz="3200" b="1" dirty="0" err="1" smtClean="0">
                <a:solidFill>
                  <a:srgbClr val="6699FF"/>
                </a:solidFill>
                <a:latin typeface="Arial Narrow" panose="020B0606020202030204" pitchFamily="34" charset="0"/>
              </a:rPr>
              <a:t>quen</a:t>
            </a:r>
            <a:r>
              <a:rPr lang="es-ES" sz="3200" b="1" dirty="0" smtClean="0">
                <a:solidFill>
                  <a:srgbClr val="6699FF"/>
                </a:solidFill>
                <a:latin typeface="Arial Narrow" panose="020B0606020202030204" pitchFamily="34" charset="0"/>
              </a:rPr>
              <a:t> ves </a:t>
            </a:r>
            <a:r>
              <a:rPr lang="es-ES" sz="3200" b="1" dirty="0" err="1" smtClean="0">
                <a:solidFill>
                  <a:srgbClr val="6699FF"/>
                </a:solidFill>
                <a:latin typeface="Arial Narrow" panose="020B0606020202030204" pitchFamily="34" charset="0"/>
              </a:rPr>
              <a:t>sendo</a:t>
            </a:r>
            <a:r>
              <a:rPr lang="es-ES" sz="3200" b="1" dirty="0" smtClean="0">
                <a:solidFill>
                  <a:srgbClr val="6699FF"/>
                </a:solidFill>
                <a:latin typeface="Arial Narrow" panose="020B0606020202030204" pitchFamily="34" charset="0"/>
              </a:rPr>
              <a:t>?</a:t>
            </a:r>
            <a:endParaRPr lang="es-ES" sz="3200" b="1" dirty="0">
              <a:solidFill>
                <a:srgbClr val="6699FF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6597352"/>
            <a:ext cx="9144000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72008" y="6597352"/>
            <a:ext cx="903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 Narrow" panose="020B0606020202030204" pitchFamily="34" charset="0"/>
              </a:rPr>
              <a:t>Rosa M. </a:t>
            </a:r>
            <a:r>
              <a:rPr lang="es-ES" sz="1400" dirty="0" err="1" smtClean="0">
                <a:latin typeface="Arial Narrow" panose="020B0606020202030204" pitchFamily="34" charset="0"/>
              </a:rPr>
              <a:t>Crujeiras</a:t>
            </a:r>
            <a:r>
              <a:rPr lang="es-ES" sz="1400" dirty="0" smtClean="0">
                <a:latin typeface="Arial Narrow" panose="020B0606020202030204" pitchFamily="34" charset="0"/>
              </a:rPr>
              <a:t> </a:t>
            </a:r>
            <a:r>
              <a:rPr lang="es-ES" sz="1400" dirty="0" err="1" smtClean="0">
                <a:latin typeface="Arial Narrow" panose="020B0606020202030204" pitchFamily="34" charset="0"/>
              </a:rPr>
              <a:t>Casais</a:t>
            </a:r>
            <a:r>
              <a:rPr lang="es-ES" sz="1400" dirty="0" smtClean="0">
                <a:latin typeface="Arial Narrow" panose="020B0606020202030204" pitchFamily="34" charset="0"/>
              </a:rPr>
              <a:t>						</a:t>
            </a:r>
            <a:r>
              <a:rPr lang="es-ES" sz="1400" dirty="0" err="1" smtClean="0">
                <a:latin typeface="Arial Narrow" panose="020B0606020202030204" pitchFamily="34" charset="0"/>
              </a:rPr>
              <a:t>Xornadas</a:t>
            </a:r>
            <a:r>
              <a:rPr lang="es-ES" sz="1400" dirty="0" smtClean="0">
                <a:latin typeface="Arial Narrow" panose="020B0606020202030204" pitchFamily="34" charset="0"/>
              </a:rPr>
              <a:t> do </a:t>
            </a:r>
            <a:r>
              <a:rPr lang="es-ES" sz="1400" dirty="0" err="1" smtClean="0">
                <a:latin typeface="Arial Narrow" panose="020B0606020202030204" pitchFamily="34" charset="0"/>
              </a:rPr>
              <a:t>Ensino</a:t>
            </a:r>
            <a:r>
              <a:rPr lang="es-ES" sz="1400" dirty="0" smtClean="0">
                <a:latin typeface="Arial Narrow" panose="020B0606020202030204" pitchFamily="34" charset="0"/>
              </a:rPr>
              <a:t> da </a:t>
            </a:r>
            <a:r>
              <a:rPr lang="es-ES" sz="1400" dirty="0" err="1" smtClean="0">
                <a:latin typeface="Arial Narrow" panose="020B0606020202030204" pitchFamily="34" charset="0"/>
              </a:rPr>
              <a:t>Estatística</a:t>
            </a:r>
            <a:endParaRPr lang="es-ES" sz="1400" dirty="0">
              <a:latin typeface="Arial Narrow" panose="020B0606020202030204" pitchFamily="34" charset="0"/>
            </a:endParaRPr>
          </a:p>
        </p:txBody>
      </p:sp>
      <p:sp>
        <p:nvSpPr>
          <p:cNvPr id="3" name="AutoShape 2" descr="data:image/jpeg;base64,/9j/4AAQSkZJRgABAQAAAQABAAD/2wCEAAkGBhQSEBUUEBMVFRQUFBUVFBAWFRUUFA8UFBAVFhQQFBQXGyYeFxkjGhUUHy8gJScpLCwsFR4xNTAqNSYrLCkBCQoKDgwOGg8PGjElHyQqKS0sKSksLCkpLCwsKSkrMCwvLTIuLiwqLDUsLCwsLCksLCwpKSktKSwsKSwvNCksLP/AABEIALEBHAMBIgACEQEDEQH/xAAcAAABBQEBAQAAAAAAAAAAAAAAAwQFBgcCAQj/xABHEAABAwIBBgoFCgUCBwAAAAABAAIDBBEFBhIhMUFRBxMiMmFxgZGhsWJyksHRIzNCQ1JTgqKy8BQWwuHxJLMVFzRjc4PS/8QAGwEBAAIDAQEAAAAAAAAAAAAAAAMEAQIFBgf/xAA6EQACAQIDAwoEBAUFAAAAAAAAAQIDEQQhMRJBsQUTMlFhcYGRodEUIsHwFUJy4SNSYpKiM4LC4vH/2gAMAwEAAhEDEQA/ANxQmMuNQi3yjXXNuSQ7YTc2OrQk5MaF9Dbiw03t4WVapiqNPpS+plprUkkKMGNja094SrMVDtQPbYaSonyhhkr7Xo+FjCzyQ+QkOPd9jxCOPP2PELPx1Lt/tl7G2yxdCQNSRrae8KLjyugOp47bjzClhiIzTcVJ26oS9iOcow6TS72ibQo6LHYnanNP4m/FOW1l9QJ6rFYeKprW6/2y9jZNS0fqOEJH+I9Fy4hxFjnZocM77J0HuWI4yi2o7Wb68uJtsscoQhWjUEIQgBCEIAQhCAEIQgBCEIAQhCAEIQgBCEIAQhCAEIQgBCEIDNMMHyLwdbZyOzMIsp2SWwad7B71C0gsapv2ZmnvkspCpf8AJxn0SO6y8viVaMv0r0k19SzjM5t/fWLfxCeULrkesfAKv8ep3B9Iaehx/NZcyl89WEf6l7lelq+4cYhi743WaRq2i6jn5Uyja32U3x2b5V3RYeCr9VU2UVfFV3Xnszdru2b6yZpJExiGVspY5t22cC02bpsRY2PUp/J6ibHTtErWm4znZwBsTpOvcNHYqLhMPHTsbsLtPqt0nyt2q25aYlxNG4A2dJyB28493mvccmU6kcLCM5Nym9rN3y0Xpn4nInNbc6r0irLi/Yl/4aik1CnPUWDyK5/leldzW26WyO+KxJ0qG1jhqc4dRIXd+HktJs5qx0JdKkvvwNu/llo5k07eqS/mE2qMk3OcHGocSNRc0E6NWkEXWRw49O3mzSDqe74p/T5Y1Y1VEnab+ahqYZzVptSXak+NyWOLpboNdza9jWP4asbqmif60Zb+lHH1jdcUL/Ve5v6gs8pcuqv72/W1h9ykocvqnbmHrZ8CE5qXVHhwJliae5yXjfjctP8ANzY5RFVxmBztLXOIdG8XtoeP2Nqnwb6lmONZRmrhMU8UZ2te3ODo3bHtNz/fUrjkRSPjoo2yOLtZbfWGE8kd2nqIUVWkox2tH1FjD4hzm4arr0fjuJ5CEKqXwQhCAEIQgBCEIAQhCAEIQgBCEIAQhCAEIQgBCEIDOgLVFWN7Wv7rO96cVh/07DucR5/BJSj/AFso+3Tn9IHuSshvSnof5/5Xm8bHKa/pn6STLWIzcX2LgiKdKrXgg5DfUHjpVQkV0w5tm9TWjuauNyar4mF9136MiSsmVnGZvlH+sfgq3WzqVxSe5J3knxUFnZz+rSez9hYwdB4isorWT4mteoqcHJ7i45DUGl0h2AMHXrcfJQnCTiufUNiB0RN0+s7SfCyuuExCmpAX6M1he/rtnO+CxzEq4yyvkdre4uPaV9Ow8U6ja0WS4cDz2Lk6dCNPe83x4iLpUnxiRfIuYrucGtFyTYDerjkkrs5sINuyHIkS0T1ecjsj2yCzwM0aDJmMcXP2hucDZo1fsq3R5AQDa7sbEPJi5X4ht5whddd7HoFyPsWVSok96s3bsMppnJ+wrTm5FQDbJ7TR5NSrckYBsef/AGO9xWPjKn8n+X7En4bS31H/AG/9ihYBh3HztYdDdbzqswa9PToHatT/AIlgFs5o6LgWUaMlqfawnrkk/wDpKNyapx9U3tLj5lQ1a1Wo9EvF+xaw+GoUU/mbv2JfUeHEIxrkZ7Tfik3YvCNcrPaCTGAU/wBzH7IPmlW4TCNUUfsN+Ci/idnqWP4Xb6CtNWMkF43tcN7SDbuSyzXLRj8OrY6un5MctmyMGhhe0aiBo5TR3sJ2rQsPrWzRMkZzXtDh2jUtadVyk4S1RtVoqMVUi7p+j6hwhCFOVwQhCAEIQgBCEIAQhCAEIQgBCEIAQhCAz+qFq+L0onN/UvYv+mk6M0/pRjGiqpnek9v770Qj5OobuB8C74LhYuN5NfrXnBP6Fmt0IPs+rIgaSBvIHeVcw+0bz0O8AqXh+maMem3zurbWutTPO8HxK4OAWzOcuqEjVaeJQ8TlXmTFFxs7b6i659VmnxNgmWKy6SrdkJQZrXPPQwHq0uPaT4Lt8hUbOVZ/lWXe8uFyji3tyjT63d9y+0K8IuKcVScWDypTm/hGl3uWRyyq08I+L8bVloPJiGYPW1u8dHYqTNKvbUY7FNeZwsTLnaze5ZeR1JMrlkVk26RwJ0OcLk/dRnb6zv3tVeyYwYzSBxbdodZrfvH7B1DWf8rcsn8GEEdtbjpe77TvgNi5OMrurLmY6fm9vc73J2FVCPxE1n+Vf8vbzJDD6NsbA1osGiwCkGvULj+Ox0kLpJDq1N2uOwBYnieXdXI9zhM9gcSQxpsGjcFSnXVJ7KR2MNgZ4q8r2XWz6GMg2pN1awa3tH4gvmWfH53c6eU/jd8UyfVuOtzj1knzWvxUnuL65GW+fp+59OTZSUzOdPEOt4TGXL6hbrqYz1G/kvm5rk7gT4ib6jf8JorWT9DfX8JdENUhd6rCUi7hNg+iyQ9gCx+kYrHgOCyVMgZEOlzjzWD7Tj+7rV1qjyRDPB0IZv1ZbsUx4YlE6lZA4mSxD84fJFpBEurQAfO21XLBMMFPTxwg34tobffvKTwLAY6WPNjF3HnyHnPPuG4f5UkrVOm09qbuzlVqsWtimrRvfxBCEKcrAhF14Hg6igPUIQgBCEIAQhCAEIQgBCEIAQhCAz/KXQ6B26e3fb4JWBvykzd4f4kn+pI5VH5AO3SMd3gpzAf9Q70h5sauRiV/EX6l6potVM6UfH79SBwf59nRnHuYVZcYktS9eb8VW8FH+ocPstf5ge9TGVcubA0dPk3+689hlalVl2RXmzRaIokpzpd9tPdqHfZaNC8UlEXO+rjLj0utfxcVScl6PjagX1Z2cepmr8xCk+FLFsynZCDpkOc71W/E+S9jybh9ihTp/wA3zP6enE5NSpZ1KvV8q++/gZhXVZc5znHS4knrJuU3oKN08gYNA1ud9hu09e5ISkucGtF3E2AGsk6gtQyAySAAc8XAILjslkH9DfE9q6OMxLgtiHSenZ2mnJ2DVR7c+ite3sLHkZk2ImNeW2ObZjPu2dPpHWf8q0Vla2GNz3kNa0XJQHBrbnQANe7pWQ8IWWRqHmKI/JMOk/eOG3qXHnJUY2Wv3meko0ZYqp1Jei6iJyzysdWTE6RG3QxnR9o9Kq8kq8mmTKSdVIwbzZ6DajTiox0Qu6Vc8YmweSbDSTqA037FYcJyPmmIGkOOqMNL323kCwb2kK3Tw86nRRhVb5kbGVI0jVbqDglnNrtf1ucyPwGeVYqHgoLec6NvtyHxIHgplhGulJLxvwuQVMXSWslx4EDknkzJVyZrBZotnykclg97tw92la/h1LT0cQY1zGga3Oc0Oebc5x2lQFJkOGsDDUTZg08WwiNlzrNmj3p7DkdSt1xZ53vLpO3lEqanSpQ33fccbEVoVH0nbqS/f6DyfLSkb9e1x3Nu49wSP84B3zNPPJ08WWg9rrBPqegjYLMja3qaB5JwFLtR3Lzf/hV2qa0j5v2sRIxWsfzKZkfTJIPJl16KWsfz6iNg3MjufacfcpYFegpznUkY522iS8L8bkV/Lmd87PPJvGeGD8gB8VnmXs0uFV1PNSPeI5WHOjc9z2OfG/lAhx2te3uK1nOVE4ZMN43DxIOdBKx/4X/JuHe9p/CpKNSW2k9CfD1pc4lJ3TytuLtg2KNqYI5mc2Rodbcdrew3HYnqqXBdG5uGRZ20vI9UvNlbVpViozcVuZBXgoVJRWibBCEKMhBCEIAQhCAEIQgBCEIDPsoG3o3dDYz3EBd08ny0Z+0xp72H4LrExelkHoO/K8n3JpRPuKd3/bYO64965OKykn+h/wCX7luX+j4v6CGDRWqZ+g5vfIfgu8uprMYOg+J/sl6CO1TP0yt/SXe9RmWkmdOxo2NBt030DvIXLw2HdTapr81RR8lcq1KnN09rqTH+RFDmsc/fyR1N1ntJPcs64Q8a46rkIPJZyG9TdZ77rUKycUlCSNbWWHS86L95JWPYThTqqfVnNDtX3j9eaegaz0da9kqkaalV3aL24HN5mVRwoLXV+/Elshcl3SvD3aC4Xv8Adxn6XrO1DoWz0NM2Nga0WAFgNwCjcCwkQR21k6XO+07f1blFZaZVcQzi4z8o4aT92Dt61y5z2b1amr+7I7tOltWo0tF9tsjOEDLDQYIXdEjx+gLKKqoT3FKzQblQcUEk7rRi9za+zq6T0BVKNOeInc7sVGhBU4CM9Sn2FZPSzkWBaDqNiXO9Vg0nr0BXXJbgxJIfN4gX7G6m9ZuegLUcHydjhHJaL7TrLus6yuvCjTp9LN9S08/bzKVTERjrm+paeft5lJyW4NM2xcM3ebgyHrdqaOhvetGwnA44QAxoFtOjfvO89KexMASoeFvOq5K27qWhz62InVyenVuFlyUnxwTeoxFjBd72t6yB5qNRb0K6hJ5JDu6M5VXEeESihvn1DbjY03Pcq3XcNUANoIpJTvtmjxspVQlvy78iZYapvVu/I04vXJlWRR8IuI1Ls2lpgOx0hHWGjR3qRpckMWqdNTU8S0623AdbcGsue9wW3NRj0mbcxCPSl5faNCqcYijF3yNb1kKGm4QaUHNY8yO2NjaXk9AzQU1w7gopWkOqHy1DvTcQ3uBzvzK3YdhcMAtBEyMei0AnrOs9qxtU1ormrlRjomyEp8TqpvmqVzAfpzkRi2/N0v8Ayp7/AMAfK0tqpGua7nRMbZp6C53OHYFNhy9zljnHuyI+ea6KscwQhjQ1oAAFgBqC7RdCjIdQQhCAEIQgBCEIAQhCAEIQgM8Nc10Ls67M9sjQ14zHXINm2O25TLDJbwQHdnDukGhXOWia7WB4KGdkhA25jbxZOgllgT1krn4mlKpH5dbfVP6FjnFsOPbf0YwfWMjq7ONi9wI12uY2tFzqFyFHYxYVrZHHkNc3OHUNB7Cb9ieYnki5+uUu0Wzn2c7quLJjiGFzHZf0idJsNZXMksTQnelH80nfJ6q3hkQuMaitPTIQ4RsS5LIWnZnut06G+89qb8GbYyJLCz4yAPUcL36y4OuepQ2K4PO46RqAaLm+hosAk8m5JKGcyyfNljmvF9J2st05wHeV6mrzXMra1Wfjv7Dn4Z1+flZZSy7bbu00bKXKNtLFfW92hjd5+0egLH8RxRz3F7zdzjclc49lC+okc83JOoAGzRsaFBSiR2ppXDnCdeV3puPWUnDDRtf5t4rJK18jQ/mlwB6ASAT0rYMncnYoQM1ovqzjr/sOgLFv+FSHWPArZ8LxtjaeN8rg27Gk3NuVmjO8broUVKMdhehVrVpVHaJboLBOhUALNsT4U4Y7iK8h8Pj5KnYrwkVM1wHZjd183+57VajRt03bj5ESw/8AO0uPl7m04llZBCDnyAEbL3Pds7VSMb4X2tuIW3O8/v4rLX1uebyynqaL+J+CcQ0AlDjTgu4toLmnS4gk8oWGnVqV3Dww8p7N/FrI2nOlRjeEdp9uXoS9fwkVstw2QsB2DQooMmqDeaoFvTla0fmPuTCy9C7f4ct8/JWKEuVqjySt2bvSxZMOyfoW6aitj6Wxsmmd35ob4lWigxrBafVHNMRtdHo9klre8FZoF0E/C6O9v09irLHVH2Gxs4ZaZgzYaaUNGpvyUbe5pK5dw0X5lL7UvwYskYnEbk/DMMvy+rIXXm95pr+F6oPNhhHXnu/qCbycKNa7U6NvVGP6iVRYpE8jeFn4OhHSCI3Vm95eMM4U6lh+WayYdXFu7C0W/KrdhfCXSy2Dy6F2545PttuO+yx8L2ygq4ChU0Vu4zGvOJ9DQVjXtzmOa5p1OaQ4HtGhKiRfPdHiMkLs6J7mHe1xbfrtrVpwvhOqGWEzWyjeeQ/2m6PBc6pyZUjnB39CxHExeprgeus9VHC+EWllsHudC7dIOT7bbjvsrNT1DXtDmODmnU5pDge0aFzp0p08pKxYjKMtGOQ5dJMLoFRmx0heXRdDB6hCEAIQhARrgk3NS5C5IWljI1fEkJKUFPnBJuCWMEXJh7dyj6/BI3jlMabari9lPPakHsR5m8cs0VKTJaLYwdyRdkwzYAra6FJOgWNlEqmyozZNNsdFukawqtimQGcbiWTqJBHktSfCms1KCpIPZ0N1UayuYvU5BSN1OJUdLkq9uxbXNQDcmUuFg7FMmuoypLqMaODuGxWng8hLah4I1xjwePirhLgDTsUBiWGSUkoniuWDQ9mwDR3Dp2FTU4Kq9hOz3d/UaVKijG9h/lTkFxrTNSt5et8Q1Sb3M9Lo29evO3REGxFiNY3Lc8nMVZNGHMOg6xtadrT0phljkC2pBlgAbNrI1Cbr3O6du3er+D5RlTfNVvPq7Gc+tRUvmgY4IkqyJOZqBzXFrgQ4GxaRYgjYQhtGV3XK5RscNjCUDEqyjSgpVpcCDU4hcV6KZKNgS5gVY5KXKSDCuhda2B1pXQXIcvc5ZNRRqdUVbJC7OhkfGd7HFt+u2vtTMFerRpPJmUXXC+E2ojsJgyYbzyH+00W/KrbhnCNSy6HuMLt0g5PttuO+yx0rnOVKpgKU9FbuJo15xPoqCoa9ocxwc06nNIcD2jQlLr59oKmeI50DpGH7Tc5t+vYe1XHB+EGtaQJWRzDaSWxyd7dB9lc6rydOOcWn6FiOJT1RqV17dV3CcuKeaTii7i5tAMTrXuRcAEaNNxa9rqwXXPnCUHaSsWE1LQ7QvAV6tDIzK4KWzV5mLBkbkJNwToxrwxIBk5q4LE+4lecQhkjzGuHRKSMC5NOhm5GOhSD6dTBp1w6nCyZuQclMm76ZT74E2lp1m5m5CGnXEtCHAggEEWIO3oUq6Bc8Ss3FzOZYJMNqM9lzA86W/wBPWNh26lpOC4myaNrmG4cNB/e1M8Qwts0bmPFw4WPxHSqRQVEuGVOY+7oXG994+230htH9lda+Lj/Wv8l7lZvm32cC55W5FMqm58dmzAaHbJAPov8AcdiyqpoXRvLJGlrmmxadYW6YbXNkYHNIIIuCNRB2qPynySjq2X5srRyJP6Xb2+XnnB450vknpwNKtHazjqYvxS9Easf8k1WcWmM3Gs3aB1gk6U8g4PJ3ay1v4r+DR712ni6K1kvMqKnJ7ipWXQcr5T8GR+nJ3MPvcpOn4M4hzi8+y3yaq8uUcOt9/A2VCb3GYg3XvFHd7vNbBBkFTt+rB6XOc7zKkafJiFnNjYOpjfgoJcq010YvgbrDS3sxOLDZHc1pPUC79N1IQZJVLtUTu0Zv6rLamYe0JRtK0bFDLlWb6MVxN1hVvZkdNwf1DtYa3rcPJoKlKbg3d9J47A4+9q0wRjcF7ZV5coV5b7eBusPBFEpuDeMc4uPYweYKlKfIaFv0T2vd5NICtCFBLE1payZIqcFuISDJSBuqOMfgBPeRdPW4W0Cw0dWjwT5eFQSblqzdJLQ+cuEJ5ixioLDYtdHYj/wRreckcXNTRQyu5zmWcd7mktJ7bX7VhHCS2+MVVvts/wBiNbFwfs4rD4WnXml1vWcSPCy7uOS+FpPfZcCpSvzsi3L26RZIlQ5cMtnlkZq9QsGTkhFl0iyA4siy6siyA4IXJCUXJQCZauC1LELghZAg5iRfGnZaknNQyMHxJMsT17Ei5iAbFii8ewJtREWu0HW121rt6m8xclizGTi7rUw0mrMzbJ/HX0M5hqNDL9jL/THoH++9arR1Qe0EG91UMrcmRUR5zdEjOad/oHoPgq/kZlS6nfxFRcNvmtJ+qdfmO6N27q1XqtNYmHO0+kukvqvv968ZOm9mWm41gQgm5CUDAkqaYOFwllzCwFkLy68Lwsg6QknVAGspGbE2NF3EAbybDvKAdr1V6py2pma5mX3NOee5l1F1PCRCOY2R3SG5oPa8hTRo1JdGL8jRzitWXW65LwqCMt6iX5ilc7pu53gxp8121uKy6o2xjpDR+txPgpPhZrpWXe0a87HdmXh1QBtSE+JsaLucAN5Nh3lVNmRVdJ89VZvQ17vJgYE4g4LYr3lle87wGjxdnFZ5qmulPyTfsNuT0iP6nLamb9cwnc0557mXUXVcIkY5jJHfhzAfbIU5S5CUjPqy71nuI7r28FKU2Dwx/NxRt9VjR4gLH8Bbm/Je4+d9RjEGTctbiElQ6NzWPcHatQDWttnaieT+9uq0FEWgC1gAAANgA0BTZiC84pZr4iVayeSSskIQUb9ojG1K2XYYvbKuSHKF6QhDIWXi9QgPEL1eIDyy8sukIDghckJQheZqASIXDmpfNXJYgGrmpF7U/MS5NOgI/NXmapD+EXopAgItzFS8tclc8GaJvLA5TR9YB7wtKFKNyHUjSLWCkpVZUpqcTScVJWZl2ReXAibxdS7ktHIkIJ0D6DrAm+4/szlTwlQjmiR3Uyw73lqmTwf0heXmMkuNyM5wbc69AIUlSZM00fMgiHTmAnvOlWKk8NKW0ovPdkkRxVRK10UX/mBNIbQUzndNy7wY0+a7bLi03NiEYO9oH+64+S0hrANAFhuC6WnO010aa8W2Z2JPWRnUeRmIS/PVWYNwe7yjDR4p1DwVRk3mmc89DR5vLir2hPiai6Nl3JIzzUd+ZWqbg9o2a2Of6z3eTbBS1LgNPH83BG3pDG377XT9CilVnLpNvxNlGK0R4AvUIUZsCEIQAhCEAIQhACEIQHi8KEIAQhCGQQhCA8KEIQAhCEAFCEIYBCEIZPUIQhgEIQsA9C9QhZAIQhACEIQAhCEAIQhACEIQAhCEAIQhACEI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data:image/jpeg;base64,/9j/4AAQSkZJRgABAQAAAQABAAD/2wCEAAkGBhQSEBUUEBMVFRQUFBUVFBAWFRUUFA8UFBAVFhQQFBQXGyYeFxkjGhUUHy8gJScpLCwsFR4xNTAqNSYrLCkBCQoKDgwOGg8PGjElHyQqKS0sKSksLCkpLCwsKSkrMCwvLTIuLiwqLDUsLCwsLCksLCwpKSktKSwsKSwvNCksLP/AABEIALEBHAMBIgACEQEDEQH/xAAcAAABBQEBAQAAAAAAAAAAAAAAAwQFBgcCAQj/xABHEAABAwIBBgoFCgUCBwAAAAABAAIDBBEFBhIhMUFRBxMiMmFxgZGhsWJyksHRIzNCQ1JTgqKy8BQWwuHxJLMVFzRjc4PS/8QAGwEBAAIDAQEAAAAAAAAAAAAAAAMEAQIFBgf/xAA6EQACAQIDAwoEBAUFAAAAAAAAAQIDEQQhMRJBsQUTMlFhcYGRodEUIsHwFUJy4SNSYpKiM4LC4vH/2gAMAwEAAhEDEQA/ANxQmMuNQi3yjXXNuSQ7YTc2OrQk5MaF9Dbiw03t4WVapiqNPpS+plprUkkKMGNja094SrMVDtQPbYaSonyhhkr7Xo+FjCzyQ+QkOPd9jxCOPP2PELPx1Lt/tl7G2yxdCQNSRrae8KLjyugOp47bjzClhiIzTcVJ26oS9iOcow6TS72ibQo6LHYnanNP4m/FOW1l9QJ6rFYeKprW6/2y9jZNS0fqOEJH+I9Fy4hxFjnZocM77J0HuWI4yi2o7Wb68uJtsscoQhWjUEIQgBCEIAQhCAEIQgBCEIAQhCAEIQgBCEIAQhCAEIQgBCEIDNMMHyLwdbZyOzMIsp2SWwad7B71C0gsapv2ZmnvkspCpf8AJxn0SO6y8viVaMv0r0k19SzjM5t/fWLfxCeULrkesfAKv8ep3B9Iaehx/NZcyl89WEf6l7lelq+4cYhi743WaRq2i6jn5Uyja32U3x2b5V3RYeCr9VU2UVfFV3Xnszdru2b6yZpJExiGVspY5t22cC02bpsRY2PUp/J6ibHTtErWm4znZwBsTpOvcNHYqLhMPHTsbsLtPqt0nyt2q25aYlxNG4A2dJyB28493mvccmU6kcLCM5Nym9rN3y0Xpn4nInNbc6r0irLi/Yl/4aik1CnPUWDyK5/leldzW26WyO+KxJ0qG1jhqc4dRIXd+HktJs5qx0JdKkvvwNu/llo5k07eqS/mE2qMk3OcHGocSNRc0E6NWkEXWRw49O3mzSDqe74p/T5Y1Y1VEnab+ahqYZzVptSXak+NyWOLpboNdza9jWP4asbqmif60Zb+lHH1jdcUL/Ve5v6gs8pcuqv72/W1h9ykocvqnbmHrZ8CE5qXVHhwJliae5yXjfjctP8ANzY5RFVxmBztLXOIdG8XtoeP2Nqnwb6lmONZRmrhMU8UZ2te3ODo3bHtNz/fUrjkRSPjoo2yOLtZbfWGE8kd2nqIUVWkox2tH1FjD4hzm4arr0fjuJ5CEKqXwQhCAEIQgBCEIAQhCAEIQgBCEIAQhCAEIQgBCEIDOgLVFWN7Wv7rO96cVh/07DucR5/BJSj/AFso+3Tn9IHuSshvSnof5/5Xm8bHKa/pn6STLWIzcX2LgiKdKrXgg5DfUHjpVQkV0w5tm9TWjuauNyar4mF9136MiSsmVnGZvlH+sfgq3WzqVxSe5J3knxUFnZz+rSez9hYwdB4isorWT4mteoqcHJ7i45DUGl0h2AMHXrcfJQnCTiufUNiB0RN0+s7SfCyuuExCmpAX6M1he/rtnO+CxzEq4yyvkdre4uPaV9Ow8U6ja0WS4cDz2Lk6dCNPe83x4iLpUnxiRfIuYrucGtFyTYDerjkkrs5sINuyHIkS0T1ecjsj2yCzwM0aDJmMcXP2hucDZo1fsq3R5AQDa7sbEPJi5X4ht5whddd7HoFyPsWVSok96s3bsMppnJ+wrTm5FQDbJ7TR5NSrckYBsef/AGO9xWPjKn8n+X7En4bS31H/AG/9ihYBh3HztYdDdbzqswa9PToHatT/AIlgFs5o6LgWUaMlqfawnrkk/wDpKNyapx9U3tLj5lQ1a1Wo9EvF+xaw+GoUU/mbv2JfUeHEIxrkZ7Tfik3YvCNcrPaCTGAU/wBzH7IPmlW4TCNUUfsN+Ci/idnqWP4Xb6CtNWMkF43tcN7SDbuSyzXLRj8OrY6un5MctmyMGhhe0aiBo5TR3sJ2rQsPrWzRMkZzXtDh2jUtadVyk4S1RtVoqMVUi7p+j6hwhCFOVwQhCAEIQgBCEIAQhCAEIQgBCEIAQhCAz+qFq+L0onN/UvYv+mk6M0/pRjGiqpnek9v770Qj5OobuB8C74LhYuN5NfrXnBP6Fmt0IPs+rIgaSBvIHeVcw+0bz0O8AqXh+maMem3zurbWutTPO8HxK4OAWzOcuqEjVaeJQ8TlXmTFFxs7b6i659VmnxNgmWKy6SrdkJQZrXPPQwHq0uPaT4Lt8hUbOVZ/lWXe8uFyji3tyjT63d9y+0K8IuKcVScWDypTm/hGl3uWRyyq08I+L8bVloPJiGYPW1u8dHYqTNKvbUY7FNeZwsTLnaze5ZeR1JMrlkVk26RwJ0OcLk/dRnb6zv3tVeyYwYzSBxbdodZrfvH7B1DWf8rcsn8GEEdtbjpe77TvgNi5OMrurLmY6fm9vc73J2FVCPxE1n+Vf8vbzJDD6NsbA1osGiwCkGvULj+Ox0kLpJDq1N2uOwBYnieXdXI9zhM9gcSQxpsGjcFSnXVJ7KR2MNgZ4q8r2XWz6GMg2pN1awa3tH4gvmWfH53c6eU/jd8UyfVuOtzj1knzWvxUnuL65GW+fp+59OTZSUzOdPEOt4TGXL6hbrqYz1G/kvm5rk7gT4ib6jf8JorWT9DfX8JdENUhd6rCUi7hNg+iyQ9gCx+kYrHgOCyVMgZEOlzjzWD7Tj+7rV1qjyRDPB0IZv1ZbsUx4YlE6lZA4mSxD84fJFpBEurQAfO21XLBMMFPTxwg34tobffvKTwLAY6WPNjF3HnyHnPPuG4f5UkrVOm09qbuzlVqsWtimrRvfxBCEKcrAhF14Hg6igPUIQgBCEIAQhCAEIQgBCEIAQhCAz/KXQ6B26e3fb4JWBvykzd4f4kn+pI5VH5AO3SMd3gpzAf9Q70h5sauRiV/EX6l6potVM6UfH79SBwf59nRnHuYVZcYktS9eb8VW8FH+ocPstf5ge9TGVcubA0dPk3+689hlalVl2RXmzRaIokpzpd9tPdqHfZaNC8UlEXO+rjLj0utfxcVScl6PjagX1Z2cepmr8xCk+FLFsynZCDpkOc71W/E+S9jybh9ihTp/wA3zP6enE5NSpZ1KvV8q++/gZhXVZc5znHS4knrJuU3oKN08gYNA1ud9hu09e5ISkucGtF3E2AGsk6gtQyAySAAc8XAILjslkH9DfE9q6OMxLgtiHSenZ2mnJ2DVR7c+ite3sLHkZk2ImNeW2ObZjPu2dPpHWf8q0Vla2GNz3kNa0XJQHBrbnQANe7pWQ8IWWRqHmKI/JMOk/eOG3qXHnJUY2Wv3meko0ZYqp1Jei6iJyzysdWTE6RG3QxnR9o9Kq8kq8mmTKSdVIwbzZ6DajTiox0Qu6Vc8YmweSbDSTqA037FYcJyPmmIGkOOqMNL323kCwb2kK3Tw86nRRhVb5kbGVI0jVbqDglnNrtf1ucyPwGeVYqHgoLec6NvtyHxIHgplhGulJLxvwuQVMXSWslx4EDknkzJVyZrBZotnykclg97tw92la/h1LT0cQY1zGga3Oc0Oebc5x2lQFJkOGsDDUTZg08WwiNlzrNmj3p7DkdSt1xZ53vLpO3lEqanSpQ33fccbEVoVH0nbqS/f6DyfLSkb9e1x3Nu49wSP84B3zNPPJ08WWg9rrBPqegjYLMja3qaB5JwFLtR3Lzf/hV2qa0j5v2sRIxWsfzKZkfTJIPJl16KWsfz6iNg3MjufacfcpYFegpznUkY522iS8L8bkV/Lmd87PPJvGeGD8gB8VnmXs0uFV1PNSPeI5WHOjc9z2OfG/lAhx2te3uK1nOVE4ZMN43DxIOdBKx/4X/JuHe9p/CpKNSW2k9CfD1pc4lJ3TytuLtg2KNqYI5mc2Rodbcdrew3HYnqqXBdG5uGRZ20vI9UvNlbVpViozcVuZBXgoVJRWibBCEKMhBCEIAQhCAEIQgBCEIDPsoG3o3dDYz3EBd08ny0Z+0xp72H4LrExelkHoO/K8n3JpRPuKd3/bYO64965OKykn+h/wCX7luX+j4v6CGDRWqZ+g5vfIfgu8uprMYOg+J/sl6CO1TP0yt/SXe9RmWkmdOxo2NBt030DvIXLw2HdTapr81RR8lcq1KnN09rqTH+RFDmsc/fyR1N1ntJPcs64Q8a46rkIPJZyG9TdZ77rUKycUlCSNbWWHS86L95JWPYThTqqfVnNDtX3j9eaegaz0da9kqkaalV3aL24HN5mVRwoLXV+/Elshcl3SvD3aC4Xv8Adxn6XrO1DoWz0NM2Nga0WAFgNwCjcCwkQR21k6XO+07f1blFZaZVcQzi4z8o4aT92Dt61y5z2b1amr+7I7tOltWo0tF9tsjOEDLDQYIXdEjx+gLKKqoT3FKzQblQcUEk7rRi9za+zq6T0BVKNOeInc7sVGhBU4CM9Sn2FZPSzkWBaDqNiXO9Vg0nr0BXXJbgxJIfN4gX7G6m9ZuegLUcHydjhHJaL7TrLus6yuvCjTp9LN9S08/bzKVTERjrm+paeft5lJyW4NM2xcM3ebgyHrdqaOhvetGwnA44QAxoFtOjfvO89KexMASoeFvOq5K27qWhz62InVyenVuFlyUnxwTeoxFjBd72t6yB5qNRb0K6hJ5JDu6M5VXEeESihvn1DbjY03Pcq3XcNUANoIpJTvtmjxspVQlvy78iZYapvVu/I04vXJlWRR8IuI1Ls2lpgOx0hHWGjR3qRpckMWqdNTU8S0623AdbcGsue9wW3NRj0mbcxCPSl5faNCqcYijF3yNb1kKGm4QaUHNY8yO2NjaXk9AzQU1w7gopWkOqHy1DvTcQ3uBzvzK3YdhcMAtBEyMei0AnrOs9qxtU1ormrlRjomyEp8TqpvmqVzAfpzkRi2/N0v8Ayp7/AMAfK0tqpGua7nRMbZp6C53OHYFNhy9zljnHuyI+ea6KscwQhjQ1oAAFgBqC7RdCjIdQQhCAEIQgBCEIAQhCAEIQgM8Nc10Ls67M9sjQ14zHXINm2O25TLDJbwQHdnDukGhXOWia7WB4KGdkhA25jbxZOgllgT1krn4mlKpH5dbfVP6FjnFsOPbf0YwfWMjq7ONi9wI12uY2tFzqFyFHYxYVrZHHkNc3OHUNB7Cb9ieYnki5+uUu0Wzn2c7quLJjiGFzHZf0idJsNZXMksTQnelH80nfJ6q3hkQuMaitPTIQ4RsS5LIWnZnut06G+89qb8GbYyJLCz4yAPUcL36y4OuepQ2K4PO46RqAaLm+hosAk8m5JKGcyyfNljmvF9J2st05wHeV6mrzXMra1Wfjv7Dn4Z1+flZZSy7bbu00bKXKNtLFfW92hjd5+0egLH8RxRz3F7zdzjclc49lC+okc83JOoAGzRsaFBSiR2ppXDnCdeV3puPWUnDDRtf5t4rJK18jQ/mlwB6ASAT0rYMncnYoQM1ovqzjr/sOgLFv+FSHWPArZ8LxtjaeN8rg27Gk3NuVmjO8broUVKMdhehVrVpVHaJboLBOhUALNsT4U4Y7iK8h8Pj5KnYrwkVM1wHZjd183+57VajRt03bj5ESw/8AO0uPl7m04llZBCDnyAEbL3Pds7VSMb4X2tuIW3O8/v4rLX1uebyynqaL+J+CcQ0AlDjTgu4toLmnS4gk8oWGnVqV3Dww8p7N/FrI2nOlRjeEdp9uXoS9fwkVstw2QsB2DQooMmqDeaoFvTla0fmPuTCy9C7f4ct8/JWKEuVqjySt2bvSxZMOyfoW6aitj6Wxsmmd35ob4lWigxrBafVHNMRtdHo9klre8FZoF0E/C6O9v09irLHVH2Gxs4ZaZgzYaaUNGpvyUbe5pK5dw0X5lL7UvwYskYnEbk/DMMvy+rIXXm95pr+F6oPNhhHXnu/qCbycKNa7U6NvVGP6iVRYpE8jeFn4OhHSCI3Vm95eMM4U6lh+WayYdXFu7C0W/KrdhfCXSy2Dy6F2545PttuO+yx8L2ygq4ChU0Vu4zGvOJ9DQVjXtzmOa5p1OaQ4HtGhKiRfPdHiMkLs6J7mHe1xbfrtrVpwvhOqGWEzWyjeeQ/2m6PBc6pyZUjnB39CxHExeprgeus9VHC+EWllsHudC7dIOT7bbjvsrNT1DXtDmODmnU5pDge0aFzp0p08pKxYjKMtGOQ5dJMLoFRmx0heXRdDB6hCEAIQhARrgk3NS5C5IWljI1fEkJKUFPnBJuCWMEXJh7dyj6/BI3jlMabari9lPPakHsR5m8cs0VKTJaLYwdyRdkwzYAra6FJOgWNlEqmyozZNNsdFukawqtimQGcbiWTqJBHktSfCms1KCpIPZ0N1UayuYvU5BSN1OJUdLkq9uxbXNQDcmUuFg7FMmuoypLqMaODuGxWng8hLah4I1xjwePirhLgDTsUBiWGSUkoniuWDQ9mwDR3Dp2FTU4Kq9hOz3d/UaVKijG9h/lTkFxrTNSt5et8Q1Sb3M9Lo29evO3REGxFiNY3Lc8nMVZNGHMOg6xtadrT0phljkC2pBlgAbNrI1Cbr3O6du3er+D5RlTfNVvPq7Gc+tRUvmgY4IkqyJOZqBzXFrgQ4GxaRYgjYQhtGV3XK5RscNjCUDEqyjSgpVpcCDU4hcV6KZKNgS5gVY5KXKSDCuhda2B1pXQXIcvc5ZNRRqdUVbJC7OhkfGd7HFt+u2vtTMFerRpPJmUXXC+E2ojsJgyYbzyH+00W/KrbhnCNSy6HuMLt0g5PttuO+yx0rnOVKpgKU9FbuJo15xPoqCoa9ocxwc06nNIcD2jQlLr59oKmeI50DpGH7Tc5t+vYe1XHB+EGtaQJWRzDaSWxyd7dB9lc6rydOOcWn6FiOJT1RqV17dV3CcuKeaTii7i5tAMTrXuRcAEaNNxa9rqwXXPnCUHaSsWE1LQ7QvAV6tDIzK4KWzV5mLBkbkJNwToxrwxIBk5q4LE+4lecQhkjzGuHRKSMC5NOhm5GOhSD6dTBp1w6nCyZuQclMm76ZT74E2lp1m5m5CGnXEtCHAggEEWIO3oUq6Bc8Ss3FzOZYJMNqM9lzA86W/wBPWNh26lpOC4myaNrmG4cNB/e1M8Qwts0bmPFw4WPxHSqRQVEuGVOY+7oXG994+230htH9lda+Lj/Wv8l7lZvm32cC55W5FMqm58dmzAaHbJAPov8AcdiyqpoXRvLJGlrmmxadYW6YbXNkYHNIIIuCNRB2qPynySjq2X5srRyJP6Xb2+XnnB450vknpwNKtHazjqYvxS9Easf8k1WcWmM3Gs3aB1gk6U8g4PJ3ay1v4r+DR712ni6K1kvMqKnJ7ipWXQcr5T8GR+nJ3MPvcpOn4M4hzi8+y3yaq8uUcOt9/A2VCb3GYg3XvFHd7vNbBBkFTt+rB6XOc7zKkafJiFnNjYOpjfgoJcq010YvgbrDS3sxOLDZHc1pPUC79N1IQZJVLtUTu0Zv6rLamYe0JRtK0bFDLlWb6MVxN1hVvZkdNwf1DtYa3rcPJoKlKbg3d9J47A4+9q0wRjcF7ZV5coV5b7eBusPBFEpuDeMc4uPYweYKlKfIaFv0T2vd5NICtCFBLE1payZIqcFuISDJSBuqOMfgBPeRdPW4W0Cw0dWjwT5eFQSblqzdJLQ+cuEJ5ixioLDYtdHYj/wRreckcXNTRQyu5zmWcd7mktJ7bX7VhHCS2+MVVvts/wBiNbFwfs4rD4WnXml1vWcSPCy7uOS+FpPfZcCpSvzsi3L26RZIlQ5cMtnlkZq9QsGTkhFl0iyA4siy6siyA4IXJCUXJQCZauC1LELghZAg5iRfGnZaknNQyMHxJMsT17Ei5iAbFii8ewJtREWu0HW121rt6m8xclizGTi7rUw0mrMzbJ/HX0M5hqNDL9jL/THoH++9arR1Qe0EG91UMrcmRUR5zdEjOad/oHoPgq/kZlS6nfxFRcNvmtJ+qdfmO6N27q1XqtNYmHO0+kukvqvv968ZOm9mWm41gQgm5CUDAkqaYOFwllzCwFkLy68Lwsg6QknVAGspGbE2NF3EAbybDvKAdr1V6py2pma5mX3NOee5l1F1PCRCOY2R3SG5oPa8hTRo1JdGL8jRzitWXW65LwqCMt6iX5ilc7pu53gxp8121uKy6o2xjpDR+txPgpPhZrpWXe0a87HdmXh1QBtSE+JsaLucAN5Nh3lVNmRVdJ89VZvQ17vJgYE4g4LYr3lle87wGjxdnFZ5qmulPyTfsNuT0iP6nLamb9cwnc0557mXUXVcIkY5jJHfhzAfbIU5S5CUjPqy71nuI7r28FKU2Dwx/NxRt9VjR4gLH8Bbm/Je4+d9RjEGTctbiElQ6NzWPcHatQDWttnaieT+9uq0FEWgC1gAAANgA0BTZiC84pZr4iVayeSSskIQUb9ojG1K2XYYvbKuSHKF6QhDIWXi9QgPEL1eIDyy8sukIDghckJQheZqASIXDmpfNXJYgGrmpF7U/MS5NOgI/NXmapD+EXopAgItzFS8tclc8GaJvLA5TR9YB7wtKFKNyHUjSLWCkpVZUpqcTScVJWZl2ReXAibxdS7ktHIkIJ0D6DrAm+4/szlTwlQjmiR3Uyw73lqmTwf0heXmMkuNyM5wbc69AIUlSZM00fMgiHTmAnvOlWKk8NKW0ovPdkkRxVRK10UX/mBNIbQUzndNy7wY0+a7bLi03NiEYO9oH+64+S0hrANAFhuC6WnO010aa8W2Z2JPWRnUeRmIS/PVWYNwe7yjDR4p1DwVRk3mmc89DR5vLir2hPiai6Nl3JIzzUd+ZWqbg9o2a2Of6z3eTbBS1LgNPH83BG3pDG377XT9CilVnLpNvxNlGK0R4AvUIUZsCEIQAhCEAIQhACEIQHi8KEIAQhCGQQhCA8KEIQAhCEAFCEIYBCEIZPUIQhgEIQsA9C9QhZAIQhACEIQAhCEAIQhACEIQAhCEAIQhACEIQ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grpSp>
        <p:nvGrpSpPr>
          <p:cNvPr id="14" name="13 Grupo"/>
          <p:cNvGrpSpPr/>
          <p:nvPr/>
        </p:nvGrpSpPr>
        <p:grpSpPr>
          <a:xfrm>
            <a:off x="155576" y="1221983"/>
            <a:ext cx="4434680" cy="5096629"/>
            <a:chOff x="155576" y="1221983"/>
            <a:chExt cx="4434680" cy="5096629"/>
          </a:xfrm>
        </p:grpSpPr>
        <p:pic>
          <p:nvPicPr>
            <p:cNvPr id="10" name="9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963"/>
            <a:stretch/>
          </p:blipFill>
          <p:spPr>
            <a:xfrm>
              <a:off x="155576" y="1221983"/>
              <a:ext cx="4434680" cy="4871313"/>
            </a:xfrm>
            <a:prstGeom prst="rect">
              <a:avLst/>
            </a:prstGeom>
          </p:spPr>
        </p:pic>
        <p:sp>
          <p:nvSpPr>
            <p:cNvPr id="4" name="3 CuadroTexto"/>
            <p:cNvSpPr txBox="1"/>
            <p:nvPr/>
          </p:nvSpPr>
          <p:spPr>
            <a:xfrm>
              <a:off x="755576" y="5949280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solidFill>
                    <a:srgbClr val="0070C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Rexións</a:t>
              </a:r>
              <a:r>
                <a:rPr lang="es-ES" dirty="0" smtClean="0">
                  <a:solidFill>
                    <a:srgbClr val="0070C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de </a:t>
              </a:r>
              <a:r>
                <a:rPr lang="es-ES" dirty="0" err="1" smtClean="0">
                  <a:solidFill>
                    <a:srgbClr val="0070C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apelidos</a:t>
              </a:r>
              <a:r>
                <a:rPr lang="es-ES" dirty="0" smtClean="0">
                  <a:solidFill>
                    <a:srgbClr val="0070C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(censo 2011).</a:t>
              </a:r>
              <a:endParaRPr lang="es-ES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4590256" y="1489166"/>
            <a:ext cx="4336342" cy="5106445"/>
            <a:chOff x="4590256" y="1489166"/>
            <a:chExt cx="4336342" cy="5106445"/>
          </a:xfrm>
        </p:grpSpPr>
        <p:pic>
          <p:nvPicPr>
            <p:cNvPr id="11" name="10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750" t="5238"/>
            <a:stretch/>
          </p:blipFill>
          <p:spPr>
            <a:xfrm>
              <a:off x="4590256" y="1489166"/>
              <a:ext cx="4336342" cy="4604130"/>
            </a:xfrm>
            <a:prstGeom prst="rect">
              <a:avLst/>
            </a:prstGeom>
          </p:spPr>
        </p:pic>
        <p:sp>
          <p:nvSpPr>
            <p:cNvPr id="12" name="11 CuadroTexto"/>
            <p:cNvSpPr txBox="1"/>
            <p:nvPr/>
          </p:nvSpPr>
          <p:spPr>
            <a:xfrm>
              <a:off x="5292080" y="5949280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solidFill>
                    <a:srgbClr val="0070C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Rexións</a:t>
              </a:r>
              <a:r>
                <a:rPr lang="es-ES" dirty="0" smtClean="0">
                  <a:solidFill>
                    <a:srgbClr val="0070C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de </a:t>
              </a:r>
              <a:r>
                <a:rPr lang="es-ES" dirty="0" err="1" smtClean="0">
                  <a:solidFill>
                    <a:srgbClr val="0070C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apelidos</a:t>
              </a:r>
              <a:r>
                <a:rPr lang="es-ES" dirty="0" smtClean="0">
                  <a:solidFill>
                    <a:srgbClr val="0070C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(censo 2011, </a:t>
              </a:r>
              <a:r>
                <a:rPr lang="es-ES" dirty="0" err="1" smtClean="0">
                  <a:solidFill>
                    <a:srgbClr val="0070C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só</a:t>
              </a:r>
              <a:r>
                <a:rPr lang="es-ES" dirty="0" smtClean="0">
                  <a:solidFill>
                    <a:srgbClr val="0070C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es-ES" dirty="0" err="1" smtClean="0">
                  <a:solidFill>
                    <a:srgbClr val="0070C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cos</a:t>
              </a:r>
              <a:r>
                <a:rPr lang="es-ES" dirty="0" smtClean="0">
                  <a:solidFill>
                    <a:srgbClr val="0070C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nados antes de 1965).</a:t>
              </a:r>
              <a:endParaRPr lang="es-ES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825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s-ES" sz="4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Datos en contextos </a:t>
            </a:r>
            <a:r>
              <a:rPr lang="es-ES" sz="40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pouco</a:t>
            </a:r>
            <a:r>
              <a:rPr lang="es-ES" sz="4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frecuentes</a:t>
            </a:r>
            <a:r>
              <a:rPr lang="es-ES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/>
            </a:r>
            <a:br>
              <a:rPr lang="es-ES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es-ES" sz="3200" b="1" dirty="0" smtClean="0">
                <a:solidFill>
                  <a:srgbClr val="6699FF"/>
                </a:solidFill>
                <a:latin typeface="Arial Narrow" panose="020B0606020202030204" pitchFamily="34" charset="0"/>
              </a:rPr>
              <a:t>E ti de </a:t>
            </a:r>
            <a:r>
              <a:rPr lang="es-ES" sz="3200" b="1" dirty="0" err="1" smtClean="0">
                <a:solidFill>
                  <a:srgbClr val="6699FF"/>
                </a:solidFill>
                <a:latin typeface="Arial Narrow" panose="020B0606020202030204" pitchFamily="34" charset="0"/>
              </a:rPr>
              <a:t>quen</a:t>
            </a:r>
            <a:r>
              <a:rPr lang="es-ES" sz="3200" b="1" dirty="0" smtClean="0">
                <a:solidFill>
                  <a:srgbClr val="6699FF"/>
                </a:solidFill>
                <a:latin typeface="Arial Narrow" panose="020B0606020202030204" pitchFamily="34" charset="0"/>
              </a:rPr>
              <a:t> ves </a:t>
            </a:r>
            <a:r>
              <a:rPr lang="es-ES" sz="3200" b="1" dirty="0" err="1" smtClean="0">
                <a:solidFill>
                  <a:srgbClr val="6699FF"/>
                </a:solidFill>
                <a:latin typeface="Arial Narrow" panose="020B0606020202030204" pitchFamily="34" charset="0"/>
              </a:rPr>
              <a:t>sendo</a:t>
            </a:r>
            <a:r>
              <a:rPr lang="es-ES" sz="3200" b="1" dirty="0" smtClean="0">
                <a:solidFill>
                  <a:srgbClr val="6699FF"/>
                </a:solidFill>
                <a:latin typeface="Arial Narrow" panose="020B0606020202030204" pitchFamily="34" charset="0"/>
              </a:rPr>
              <a:t>?</a:t>
            </a:r>
            <a:endParaRPr lang="es-ES" sz="3200" b="1" dirty="0">
              <a:solidFill>
                <a:srgbClr val="6699FF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6597352"/>
            <a:ext cx="9144000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72008" y="6597352"/>
            <a:ext cx="903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 Narrow" panose="020B0606020202030204" pitchFamily="34" charset="0"/>
              </a:rPr>
              <a:t>Rosa M. </a:t>
            </a:r>
            <a:r>
              <a:rPr lang="es-ES" sz="1400" dirty="0" err="1" smtClean="0">
                <a:latin typeface="Arial Narrow" panose="020B0606020202030204" pitchFamily="34" charset="0"/>
              </a:rPr>
              <a:t>Crujeiras</a:t>
            </a:r>
            <a:r>
              <a:rPr lang="es-ES" sz="1400" dirty="0" smtClean="0">
                <a:latin typeface="Arial Narrow" panose="020B0606020202030204" pitchFamily="34" charset="0"/>
              </a:rPr>
              <a:t> </a:t>
            </a:r>
            <a:r>
              <a:rPr lang="es-ES" sz="1400" dirty="0" err="1" smtClean="0">
                <a:latin typeface="Arial Narrow" panose="020B0606020202030204" pitchFamily="34" charset="0"/>
              </a:rPr>
              <a:t>Casais</a:t>
            </a:r>
            <a:r>
              <a:rPr lang="es-ES" sz="1400" dirty="0" smtClean="0">
                <a:latin typeface="Arial Narrow" panose="020B0606020202030204" pitchFamily="34" charset="0"/>
              </a:rPr>
              <a:t>						</a:t>
            </a:r>
            <a:r>
              <a:rPr lang="es-ES" sz="1400" dirty="0" err="1" smtClean="0">
                <a:latin typeface="Arial Narrow" panose="020B0606020202030204" pitchFamily="34" charset="0"/>
              </a:rPr>
              <a:t>Xornadas</a:t>
            </a:r>
            <a:r>
              <a:rPr lang="es-ES" sz="1400" dirty="0" smtClean="0">
                <a:latin typeface="Arial Narrow" panose="020B0606020202030204" pitchFamily="34" charset="0"/>
              </a:rPr>
              <a:t> do </a:t>
            </a:r>
            <a:r>
              <a:rPr lang="es-ES" sz="1400" dirty="0" err="1" smtClean="0">
                <a:latin typeface="Arial Narrow" panose="020B0606020202030204" pitchFamily="34" charset="0"/>
              </a:rPr>
              <a:t>Ensino</a:t>
            </a:r>
            <a:r>
              <a:rPr lang="es-ES" sz="1400" dirty="0" smtClean="0">
                <a:latin typeface="Arial Narrow" panose="020B0606020202030204" pitchFamily="34" charset="0"/>
              </a:rPr>
              <a:t> da </a:t>
            </a:r>
            <a:r>
              <a:rPr lang="es-ES" sz="1400" dirty="0" err="1" smtClean="0">
                <a:latin typeface="Arial Narrow" panose="020B0606020202030204" pitchFamily="34" charset="0"/>
              </a:rPr>
              <a:t>Estatística</a:t>
            </a:r>
            <a:endParaRPr lang="es-ES" sz="1400" dirty="0">
              <a:latin typeface="Arial Narrow" panose="020B0606020202030204" pitchFamily="34" charset="0"/>
            </a:endParaRPr>
          </a:p>
        </p:txBody>
      </p:sp>
      <p:sp>
        <p:nvSpPr>
          <p:cNvPr id="3" name="AutoShape 2" descr="data:image/jpeg;base64,/9j/4AAQSkZJRgABAQAAAQABAAD/2wCEAAkGBhQSEBUUEBMVFRQUFBUVFBAWFRUUFA8UFBAVFhQQFBQXGyYeFxkjGhUUHy8gJScpLCwsFR4xNTAqNSYrLCkBCQoKDgwOGg8PGjElHyQqKS0sKSksLCkpLCwsKSkrMCwvLTIuLiwqLDUsLCwsLCksLCwpKSktKSwsKSwvNCksLP/AABEIALEBHAMBIgACEQEDEQH/xAAcAAABBQEBAQAAAAAAAAAAAAAAAwQFBgcCAQj/xABHEAABAwIBBgoFCgUCBwAAAAABAAIDBBEFBhIhMUFRBxMiMmFxgZGhsWJyksHRIzNCQ1JTgqKy8BQWwuHxJLMVFzRjc4PS/8QAGwEBAAIDAQEAAAAAAAAAAAAAAAMEAQIFBgf/xAA6EQACAQIDAwoEBAUFAAAAAAAAAQIDEQQhMRJBsQUTMlFhcYGRodEUIsHwFUJy4SNSYpKiM4LC4vH/2gAMAwEAAhEDEQA/ANxQmMuNQi3yjXXNuSQ7YTc2OrQk5MaF9Dbiw03t4WVapiqNPpS+plprUkkKMGNja094SrMVDtQPbYaSonyhhkr7Xo+FjCzyQ+QkOPd9jxCOPP2PELPx1Lt/tl7G2yxdCQNSRrae8KLjyugOp47bjzClhiIzTcVJ26oS9iOcow6TS72ibQo6LHYnanNP4m/FOW1l9QJ6rFYeKprW6/2y9jZNS0fqOEJH+I9Fy4hxFjnZocM77J0HuWI4yi2o7Wb68uJtsscoQhWjUEIQgBCEIAQhCAEIQgBCEIAQhCAEIQgBCEIAQhCAEIQgBCEIDNMMHyLwdbZyOzMIsp2SWwad7B71C0gsapv2ZmnvkspCpf8AJxn0SO6y8viVaMv0r0k19SzjM5t/fWLfxCeULrkesfAKv8ep3B9Iaehx/NZcyl89WEf6l7lelq+4cYhi743WaRq2i6jn5Uyja32U3x2b5V3RYeCr9VU2UVfFV3Xnszdru2b6yZpJExiGVspY5t22cC02bpsRY2PUp/J6ibHTtErWm4znZwBsTpOvcNHYqLhMPHTsbsLtPqt0nyt2q25aYlxNG4A2dJyB28493mvccmU6kcLCM5Nym9rN3y0Xpn4nInNbc6r0irLi/Yl/4aik1CnPUWDyK5/leldzW26WyO+KxJ0qG1jhqc4dRIXd+HktJs5qx0JdKkvvwNu/llo5k07eqS/mE2qMk3OcHGocSNRc0E6NWkEXWRw49O3mzSDqe74p/T5Y1Y1VEnab+ahqYZzVptSXak+NyWOLpboNdza9jWP4asbqmif60Zb+lHH1jdcUL/Ve5v6gs8pcuqv72/W1h9ykocvqnbmHrZ8CE5qXVHhwJliae5yXjfjctP8ANzY5RFVxmBztLXOIdG8XtoeP2Nqnwb6lmONZRmrhMU8UZ2te3ODo3bHtNz/fUrjkRSPjoo2yOLtZbfWGE8kd2nqIUVWkox2tH1FjD4hzm4arr0fjuJ5CEKqXwQhCAEIQgBCEIAQhCAEIQgBCEIAQhCAEIQgBCEIDOgLVFWN7Wv7rO96cVh/07DucR5/BJSj/AFso+3Tn9IHuSshvSnof5/5Xm8bHKa/pn6STLWIzcX2LgiKdKrXgg5DfUHjpVQkV0w5tm9TWjuauNyar4mF9136MiSsmVnGZvlH+sfgq3WzqVxSe5J3knxUFnZz+rSez9hYwdB4isorWT4mteoqcHJ7i45DUGl0h2AMHXrcfJQnCTiufUNiB0RN0+s7SfCyuuExCmpAX6M1he/rtnO+CxzEq4yyvkdre4uPaV9Ow8U6ja0WS4cDz2Lk6dCNPe83x4iLpUnxiRfIuYrucGtFyTYDerjkkrs5sINuyHIkS0T1ecjsj2yCzwM0aDJmMcXP2hucDZo1fsq3R5AQDa7sbEPJi5X4ht5whddd7HoFyPsWVSok96s3bsMppnJ+wrTm5FQDbJ7TR5NSrckYBsef/AGO9xWPjKn8n+X7En4bS31H/AG/9ihYBh3HztYdDdbzqswa9PToHatT/AIlgFs5o6LgWUaMlqfawnrkk/wDpKNyapx9U3tLj5lQ1a1Wo9EvF+xaw+GoUU/mbv2JfUeHEIxrkZ7Tfik3YvCNcrPaCTGAU/wBzH7IPmlW4TCNUUfsN+Ci/idnqWP4Xb6CtNWMkF43tcN7SDbuSyzXLRj8OrY6un5MctmyMGhhe0aiBo5TR3sJ2rQsPrWzRMkZzXtDh2jUtadVyk4S1RtVoqMVUi7p+j6hwhCFOVwQhCAEIQgBCEIAQhCAEIQgBCEIAQhCAz+qFq+L0onN/UvYv+mk6M0/pRjGiqpnek9v770Qj5OobuB8C74LhYuN5NfrXnBP6Fmt0IPs+rIgaSBvIHeVcw+0bz0O8AqXh+maMem3zurbWutTPO8HxK4OAWzOcuqEjVaeJQ8TlXmTFFxs7b6i659VmnxNgmWKy6SrdkJQZrXPPQwHq0uPaT4Lt8hUbOVZ/lWXe8uFyji3tyjT63d9y+0K8IuKcVScWDypTm/hGl3uWRyyq08I+L8bVloPJiGYPW1u8dHYqTNKvbUY7FNeZwsTLnaze5ZeR1JMrlkVk26RwJ0OcLk/dRnb6zv3tVeyYwYzSBxbdodZrfvH7B1DWf8rcsn8GEEdtbjpe77TvgNi5OMrurLmY6fm9vc73J2FVCPxE1n+Vf8vbzJDD6NsbA1osGiwCkGvULj+Ox0kLpJDq1N2uOwBYnieXdXI9zhM9gcSQxpsGjcFSnXVJ7KR2MNgZ4q8r2XWz6GMg2pN1awa3tH4gvmWfH53c6eU/jd8UyfVuOtzj1knzWvxUnuL65GW+fp+59OTZSUzOdPEOt4TGXL6hbrqYz1G/kvm5rk7gT4ib6jf8JorWT9DfX8JdENUhd6rCUi7hNg+iyQ9gCx+kYrHgOCyVMgZEOlzjzWD7Tj+7rV1qjyRDPB0IZv1ZbsUx4YlE6lZA4mSxD84fJFpBEurQAfO21XLBMMFPTxwg34tobffvKTwLAY6WPNjF3HnyHnPPuG4f5UkrVOm09qbuzlVqsWtimrRvfxBCEKcrAhF14Hg6igPUIQgBCEIAQhCAEIQgBCEIAQhCAz/KXQ6B26e3fb4JWBvykzd4f4kn+pI5VH5AO3SMd3gpzAf9Q70h5sauRiV/EX6l6potVM6UfH79SBwf59nRnHuYVZcYktS9eb8VW8FH+ocPstf5ge9TGVcubA0dPk3+689hlalVl2RXmzRaIokpzpd9tPdqHfZaNC8UlEXO+rjLj0utfxcVScl6PjagX1Z2cepmr8xCk+FLFsynZCDpkOc71W/E+S9jybh9ihTp/wA3zP6enE5NSpZ1KvV8q++/gZhXVZc5znHS4knrJuU3oKN08gYNA1ud9hu09e5ISkucGtF3E2AGsk6gtQyAySAAc8XAILjslkH9DfE9q6OMxLgtiHSenZ2mnJ2DVR7c+ite3sLHkZk2ImNeW2ObZjPu2dPpHWf8q0Vla2GNz3kNa0XJQHBrbnQANe7pWQ8IWWRqHmKI/JMOk/eOG3qXHnJUY2Wv3meko0ZYqp1Jei6iJyzysdWTE6RG3QxnR9o9Kq8kq8mmTKSdVIwbzZ6DajTiox0Qu6Vc8YmweSbDSTqA037FYcJyPmmIGkOOqMNL323kCwb2kK3Tw86nRRhVb5kbGVI0jVbqDglnNrtf1ucyPwGeVYqHgoLec6NvtyHxIHgplhGulJLxvwuQVMXSWslx4EDknkzJVyZrBZotnykclg97tw92la/h1LT0cQY1zGga3Oc0Oebc5x2lQFJkOGsDDUTZg08WwiNlzrNmj3p7DkdSt1xZ53vLpO3lEqanSpQ33fccbEVoVH0nbqS/f6DyfLSkb9e1x3Nu49wSP84B3zNPPJ08WWg9rrBPqegjYLMja3qaB5JwFLtR3Lzf/hV2qa0j5v2sRIxWsfzKZkfTJIPJl16KWsfz6iNg3MjufacfcpYFegpznUkY522iS8L8bkV/Lmd87PPJvGeGD8gB8VnmXs0uFV1PNSPeI5WHOjc9z2OfG/lAhx2te3uK1nOVE4ZMN43DxIOdBKx/4X/JuHe9p/CpKNSW2k9CfD1pc4lJ3TytuLtg2KNqYI5mc2Rodbcdrew3HYnqqXBdG5uGRZ20vI9UvNlbVpViozcVuZBXgoVJRWibBCEKMhBCEIAQhCAEIQgBCEIDPsoG3o3dDYz3EBd08ny0Z+0xp72H4LrExelkHoO/K8n3JpRPuKd3/bYO64965OKykn+h/wCX7luX+j4v6CGDRWqZ+g5vfIfgu8uprMYOg+J/sl6CO1TP0yt/SXe9RmWkmdOxo2NBt030DvIXLw2HdTapr81RR8lcq1KnN09rqTH+RFDmsc/fyR1N1ntJPcs64Q8a46rkIPJZyG9TdZ77rUKycUlCSNbWWHS86L95JWPYThTqqfVnNDtX3j9eaegaz0da9kqkaalV3aL24HN5mVRwoLXV+/Elshcl3SvD3aC4Xv8Adxn6XrO1DoWz0NM2Nga0WAFgNwCjcCwkQR21k6XO+07f1blFZaZVcQzi4z8o4aT92Dt61y5z2b1amr+7I7tOltWo0tF9tsjOEDLDQYIXdEjx+gLKKqoT3FKzQblQcUEk7rRi9za+zq6T0BVKNOeInc7sVGhBU4CM9Sn2FZPSzkWBaDqNiXO9Vg0nr0BXXJbgxJIfN4gX7G6m9ZuegLUcHydjhHJaL7TrLus6yuvCjTp9LN9S08/bzKVTERjrm+paeft5lJyW4NM2xcM3ebgyHrdqaOhvetGwnA44QAxoFtOjfvO89KexMASoeFvOq5K27qWhz62InVyenVuFlyUnxwTeoxFjBd72t6yB5qNRb0K6hJ5JDu6M5VXEeESihvn1DbjY03Pcq3XcNUANoIpJTvtmjxspVQlvy78iZYapvVu/I04vXJlWRR8IuI1Ls2lpgOx0hHWGjR3qRpckMWqdNTU8S0623AdbcGsue9wW3NRj0mbcxCPSl5faNCqcYijF3yNb1kKGm4QaUHNY8yO2NjaXk9AzQU1w7gopWkOqHy1DvTcQ3uBzvzK3YdhcMAtBEyMei0AnrOs9qxtU1ormrlRjomyEp8TqpvmqVzAfpzkRi2/N0v8Ayp7/AMAfK0tqpGua7nRMbZp6C53OHYFNhy9zljnHuyI+ea6KscwQhjQ1oAAFgBqC7RdCjIdQQhCAEIQgBCEIAQhCAEIQgM8Nc10Ls67M9sjQ14zHXINm2O25TLDJbwQHdnDukGhXOWia7WB4KGdkhA25jbxZOgllgT1krn4mlKpH5dbfVP6FjnFsOPbf0YwfWMjq7ONi9wI12uY2tFzqFyFHYxYVrZHHkNc3OHUNB7Cb9ieYnki5+uUu0Wzn2c7quLJjiGFzHZf0idJsNZXMksTQnelH80nfJ6q3hkQuMaitPTIQ4RsS5LIWnZnut06G+89qb8GbYyJLCz4yAPUcL36y4OuepQ2K4PO46RqAaLm+hosAk8m5JKGcyyfNljmvF9J2st05wHeV6mrzXMra1Wfjv7Dn4Z1+flZZSy7bbu00bKXKNtLFfW92hjd5+0egLH8RxRz3F7zdzjclc49lC+okc83JOoAGzRsaFBSiR2ppXDnCdeV3puPWUnDDRtf5t4rJK18jQ/mlwB6ASAT0rYMncnYoQM1ovqzjr/sOgLFv+FSHWPArZ8LxtjaeN8rg27Gk3NuVmjO8broUVKMdhehVrVpVHaJboLBOhUALNsT4U4Y7iK8h8Pj5KnYrwkVM1wHZjd183+57VajRt03bj5ESw/8AO0uPl7m04llZBCDnyAEbL3Pds7VSMb4X2tuIW3O8/v4rLX1uebyynqaL+J+CcQ0AlDjTgu4toLmnS4gk8oWGnVqV3Dww8p7N/FrI2nOlRjeEdp9uXoS9fwkVstw2QsB2DQooMmqDeaoFvTla0fmPuTCy9C7f4ct8/JWKEuVqjySt2bvSxZMOyfoW6aitj6Wxsmmd35ob4lWigxrBafVHNMRtdHo9klre8FZoF0E/C6O9v09irLHVH2Gxs4ZaZgzYaaUNGpvyUbe5pK5dw0X5lL7UvwYskYnEbk/DMMvy+rIXXm95pr+F6oPNhhHXnu/qCbycKNa7U6NvVGP6iVRYpE8jeFn4OhHSCI3Vm95eMM4U6lh+WayYdXFu7C0W/KrdhfCXSy2Dy6F2545PttuO+yx8L2ygq4ChU0Vu4zGvOJ9DQVjXtzmOa5p1OaQ4HtGhKiRfPdHiMkLs6J7mHe1xbfrtrVpwvhOqGWEzWyjeeQ/2m6PBc6pyZUjnB39CxHExeprgeus9VHC+EWllsHudC7dIOT7bbjvsrNT1DXtDmODmnU5pDge0aFzp0p08pKxYjKMtGOQ5dJMLoFRmx0heXRdDB6hCEAIQhARrgk3NS5C5IWljI1fEkJKUFPnBJuCWMEXJh7dyj6/BI3jlMabari9lPPakHsR5m8cs0VKTJaLYwdyRdkwzYAra6FJOgWNlEqmyozZNNsdFukawqtimQGcbiWTqJBHktSfCms1KCpIPZ0N1UayuYvU5BSN1OJUdLkq9uxbXNQDcmUuFg7FMmuoypLqMaODuGxWng8hLah4I1xjwePirhLgDTsUBiWGSUkoniuWDQ9mwDR3Dp2FTU4Kq9hOz3d/UaVKijG9h/lTkFxrTNSt5et8Q1Sb3M9Lo29evO3REGxFiNY3Lc8nMVZNGHMOg6xtadrT0phljkC2pBlgAbNrI1Cbr3O6du3er+D5RlTfNVvPq7Gc+tRUvmgY4IkqyJOZqBzXFrgQ4GxaRYgjYQhtGV3XK5RscNjCUDEqyjSgpVpcCDU4hcV6KZKNgS5gVY5KXKSDCuhda2B1pXQXIcvc5ZNRRqdUVbJC7OhkfGd7HFt+u2vtTMFerRpPJmUXXC+E2ojsJgyYbzyH+00W/KrbhnCNSy6HuMLt0g5PttuO+yx0rnOVKpgKU9FbuJo15xPoqCoa9ocxwc06nNIcD2jQlLr59oKmeI50DpGH7Tc5t+vYe1XHB+EGtaQJWRzDaSWxyd7dB9lc6rydOOcWn6FiOJT1RqV17dV3CcuKeaTii7i5tAMTrXuRcAEaNNxa9rqwXXPnCUHaSsWE1LQ7QvAV6tDIzK4KWzV5mLBkbkJNwToxrwxIBk5q4LE+4lecQhkjzGuHRKSMC5NOhm5GOhSD6dTBp1w6nCyZuQclMm76ZT74E2lp1m5m5CGnXEtCHAggEEWIO3oUq6Bc8Ss3FzOZYJMNqM9lzA86W/wBPWNh26lpOC4myaNrmG4cNB/e1M8Qwts0bmPFw4WPxHSqRQVEuGVOY+7oXG994+230htH9lda+Lj/Wv8l7lZvm32cC55W5FMqm58dmzAaHbJAPov8AcdiyqpoXRvLJGlrmmxadYW6YbXNkYHNIIIuCNRB2qPynySjq2X5srRyJP6Xb2+XnnB450vknpwNKtHazjqYvxS9Easf8k1WcWmM3Gs3aB1gk6U8g4PJ3ay1v4r+DR712ni6K1kvMqKnJ7ipWXQcr5T8GR+nJ3MPvcpOn4M4hzi8+y3yaq8uUcOt9/A2VCb3GYg3XvFHd7vNbBBkFTt+rB6XOc7zKkafJiFnNjYOpjfgoJcq010YvgbrDS3sxOLDZHc1pPUC79N1IQZJVLtUTu0Zv6rLamYe0JRtK0bFDLlWb6MVxN1hVvZkdNwf1DtYa3rcPJoKlKbg3d9J47A4+9q0wRjcF7ZV5coV5b7eBusPBFEpuDeMc4uPYweYKlKfIaFv0T2vd5NICtCFBLE1payZIqcFuISDJSBuqOMfgBPeRdPW4W0Cw0dWjwT5eFQSblqzdJLQ+cuEJ5ixioLDYtdHYj/wRreckcXNTRQyu5zmWcd7mktJ7bX7VhHCS2+MVVvts/wBiNbFwfs4rD4WnXml1vWcSPCy7uOS+FpPfZcCpSvzsi3L26RZIlQ5cMtnlkZq9QsGTkhFl0iyA4siy6siyA4IXJCUXJQCZauC1LELghZAg5iRfGnZaknNQyMHxJMsT17Ei5iAbFii8ewJtREWu0HW121rt6m8xclizGTi7rUw0mrMzbJ/HX0M5hqNDL9jL/THoH++9arR1Qe0EG91UMrcmRUR5zdEjOad/oHoPgq/kZlS6nfxFRcNvmtJ+qdfmO6N27q1XqtNYmHO0+kukvqvv968ZOm9mWm41gQgm5CUDAkqaYOFwllzCwFkLy68Lwsg6QknVAGspGbE2NF3EAbybDvKAdr1V6py2pma5mX3NOee5l1F1PCRCOY2R3SG5oPa8hTRo1JdGL8jRzitWXW65LwqCMt6iX5ilc7pu53gxp8121uKy6o2xjpDR+txPgpPhZrpWXe0a87HdmXh1QBtSE+JsaLucAN5Nh3lVNmRVdJ89VZvQ17vJgYE4g4LYr3lle87wGjxdnFZ5qmulPyTfsNuT0iP6nLamb9cwnc0557mXUXVcIkY5jJHfhzAfbIU5S5CUjPqy71nuI7r28FKU2Dwx/NxRt9VjR4gLH8Bbm/Je4+d9RjEGTctbiElQ6NzWPcHatQDWttnaieT+9uq0FEWgC1gAAANgA0BTZiC84pZr4iVayeSSskIQUb9ojG1K2XYYvbKuSHKF6QhDIWXi9QgPEL1eIDyy8sukIDghckJQheZqASIXDmpfNXJYgGrmpF7U/MS5NOgI/NXmapD+EXopAgItzFS8tclc8GaJvLA5TR9YB7wtKFKNyHUjSLWCkpVZUpqcTScVJWZl2ReXAibxdS7ktHIkIJ0D6DrAm+4/szlTwlQjmiR3Uyw73lqmTwf0heXmMkuNyM5wbc69AIUlSZM00fMgiHTmAnvOlWKk8NKW0ovPdkkRxVRK10UX/mBNIbQUzndNy7wY0+a7bLi03NiEYO9oH+64+S0hrANAFhuC6WnO010aa8W2Z2JPWRnUeRmIS/PVWYNwe7yjDR4p1DwVRk3mmc89DR5vLir2hPiai6Nl3JIzzUd+ZWqbg9o2a2Of6z3eTbBS1LgNPH83BG3pDG377XT9CilVnLpNvxNlGK0R4AvUIUZsCEIQAhCEAIQhACEIQHi8KEIAQhCGQQhCA8KEIQAhCEAFCEIYBCEIZPUIQhgEIQsA9C9QhZAIQhACEIQAhCEAIQhACEIQAhCEAIQhACEI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data:image/jpeg;base64,/9j/4AAQSkZJRgABAQAAAQABAAD/2wCEAAkGBhQSEBUUEBMVFRQUFBUVFBAWFRUUFA8UFBAVFhQQFBQXGyYeFxkjGhUUHy8gJScpLCwsFR4xNTAqNSYrLCkBCQoKDgwOGg8PGjElHyQqKS0sKSksLCkpLCwsKSkrMCwvLTIuLiwqLDUsLCwsLCksLCwpKSktKSwsKSwvNCksLP/AABEIALEBHAMBIgACEQEDEQH/xAAcAAABBQEBAQAAAAAAAAAAAAAAAwQFBgcCAQj/xABHEAABAwIBBgoFCgUCBwAAAAABAAIDBBEFBhIhMUFRBxMiMmFxgZGhsWJyksHRIzNCQ1JTgqKy8BQWwuHxJLMVFzRjc4PS/8QAGwEBAAIDAQEAAAAAAAAAAAAAAAMEAQIFBgf/xAA6EQACAQIDAwoEBAUFAAAAAAAAAQIDEQQhMRJBsQUTMlFhcYGRodEUIsHwFUJy4SNSYpKiM4LC4vH/2gAMAwEAAhEDEQA/ANxQmMuNQi3yjXXNuSQ7YTc2OrQk5MaF9Dbiw03t4WVapiqNPpS+plprUkkKMGNja094SrMVDtQPbYaSonyhhkr7Xo+FjCzyQ+QkOPd9jxCOPP2PELPx1Lt/tl7G2yxdCQNSRrae8KLjyugOp47bjzClhiIzTcVJ26oS9iOcow6TS72ibQo6LHYnanNP4m/FOW1l9QJ6rFYeKprW6/2y9jZNS0fqOEJH+I9Fy4hxFjnZocM77J0HuWI4yi2o7Wb68uJtsscoQhWjUEIQgBCEIAQhCAEIQgBCEIAQhCAEIQgBCEIAQhCAEIQgBCEIDNMMHyLwdbZyOzMIsp2SWwad7B71C0gsapv2ZmnvkspCpf8AJxn0SO6y8viVaMv0r0k19SzjM5t/fWLfxCeULrkesfAKv8ep3B9Iaehx/NZcyl89WEf6l7lelq+4cYhi743WaRq2i6jn5Uyja32U3x2b5V3RYeCr9VU2UVfFV3Xnszdru2b6yZpJExiGVspY5t22cC02bpsRY2PUp/J6ibHTtErWm4znZwBsTpOvcNHYqLhMPHTsbsLtPqt0nyt2q25aYlxNG4A2dJyB28493mvccmU6kcLCM5Nym9rN3y0Xpn4nInNbc6r0irLi/Yl/4aik1CnPUWDyK5/leldzW26WyO+KxJ0qG1jhqc4dRIXd+HktJs5qx0JdKkvvwNu/llo5k07eqS/mE2qMk3OcHGocSNRc0E6NWkEXWRw49O3mzSDqe74p/T5Y1Y1VEnab+ahqYZzVptSXak+NyWOLpboNdza9jWP4asbqmif60Zb+lHH1jdcUL/Ve5v6gs8pcuqv72/W1h9ykocvqnbmHrZ8CE5qXVHhwJliae5yXjfjctP8ANzY5RFVxmBztLXOIdG8XtoeP2Nqnwb6lmONZRmrhMU8UZ2te3ODo3bHtNz/fUrjkRSPjoo2yOLtZbfWGE8kd2nqIUVWkox2tH1FjD4hzm4arr0fjuJ5CEKqXwQhCAEIQgBCEIAQhCAEIQgBCEIAQhCAEIQgBCEIDOgLVFWN7Wv7rO96cVh/07DucR5/BJSj/AFso+3Tn9IHuSshvSnof5/5Xm8bHKa/pn6STLWIzcX2LgiKdKrXgg5DfUHjpVQkV0w5tm9TWjuauNyar4mF9136MiSsmVnGZvlH+sfgq3WzqVxSe5J3knxUFnZz+rSez9hYwdB4isorWT4mteoqcHJ7i45DUGl0h2AMHXrcfJQnCTiufUNiB0RN0+s7SfCyuuExCmpAX6M1he/rtnO+CxzEq4yyvkdre4uPaV9Ow8U6ja0WS4cDz2Lk6dCNPe83x4iLpUnxiRfIuYrucGtFyTYDerjkkrs5sINuyHIkS0T1ecjsj2yCzwM0aDJmMcXP2hucDZo1fsq3R5AQDa7sbEPJi5X4ht5whddd7HoFyPsWVSok96s3bsMppnJ+wrTm5FQDbJ7TR5NSrckYBsef/AGO9xWPjKn8n+X7En4bS31H/AG/9ihYBh3HztYdDdbzqswa9PToHatT/AIlgFs5o6LgWUaMlqfawnrkk/wDpKNyapx9U3tLj5lQ1a1Wo9EvF+xaw+GoUU/mbv2JfUeHEIxrkZ7Tfik3YvCNcrPaCTGAU/wBzH7IPmlW4TCNUUfsN+Ci/idnqWP4Xb6CtNWMkF43tcN7SDbuSyzXLRj8OrY6un5MctmyMGhhe0aiBo5TR3sJ2rQsPrWzRMkZzXtDh2jUtadVyk4S1RtVoqMVUi7p+j6hwhCFOVwQhCAEIQgBCEIAQhCAEIQgBCEIAQhCAz+qFq+L0onN/UvYv+mk6M0/pRjGiqpnek9v770Qj5OobuB8C74LhYuN5NfrXnBP6Fmt0IPs+rIgaSBvIHeVcw+0bz0O8AqXh+maMem3zurbWutTPO8HxK4OAWzOcuqEjVaeJQ8TlXmTFFxs7b6i659VmnxNgmWKy6SrdkJQZrXPPQwHq0uPaT4Lt8hUbOVZ/lWXe8uFyji3tyjT63d9y+0K8IuKcVScWDypTm/hGl3uWRyyq08I+L8bVloPJiGYPW1u8dHYqTNKvbUY7FNeZwsTLnaze5ZeR1JMrlkVk26RwJ0OcLk/dRnb6zv3tVeyYwYzSBxbdodZrfvH7B1DWf8rcsn8GEEdtbjpe77TvgNi5OMrurLmY6fm9vc73J2FVCPxE1n+Vf8vbzJDD6NsbA1osGiwCkGvULj+Ox0kLpJDq1N2uOwBYnieXdXI9zhM9gcSQxpsGjcFSnXVJ7KR2MNgZ4q8r2XWz6GMg2pN1awa3tH4gvmWfH53c6eU/jd8UyfVuOtzj1knzWvxUnuL65GW+fp+59OTZSUzOdPEOt4TGXL6hbrqYz1G/kvm5rk7gT4ib6jf8JorWT9DfX8JdENUhd6rCUi7hNg+iyQ9gCx+kYrHgOCyVMgZEOlzjzWD7Tj+7rV1qjyRDPB0IZv1ZbsUx4YlE6lZA4mSxD84fJFpBEurQAfO21XLBMMFPTxwg34tobffvKTwLAY6WPNjF3HnyHnPPuG4f5UkrVOm09qbuzlVqsWtimrRvfxBCEKcrAhF14Hg6igPUIQgBCEIAQhCAEIQgBCEIAQhCAz/KXQ6B26e3fb4JWBvykzd4f4kn+pI5VH5AO3SMd3gpzAf9Q70h5sauRiV/EX6l6potVM6UfH79SBwf59nRnHuYVZcYktS9eb8VW8FH+ocPstf5ge9TGVcubA0dPk3+689hlalVl2RXmzRaIokpzpd9tPdqHfZaNC8UlEXO+rjLj0utfxcVScl6PjagX1Z2cepmr8xCk+FLFsynZCDpkOc71W/E+S9jybh9ihTp/wA3zP6enE5NSpZ1KvV8q++/gZhXVZc5znHS4knrJuU3oKN08gYNA1ud9hu09e5ISkucGtF3E2AGsk6gtQyAySAAc8XAILjslkH9DfE9q6OMxLgtiHSenZ2mnJ2DVR7c+ite3sLHkZk2ImNeW2ObZjPu2dPpHWf8q0Vla2GNz3kNa0XJQHBrbnQANe7pWQ8IWWRqHmKI/JMOk/eOG3qXHnJUY2Wv3meko0ZYqp1Jei6iJyzysdWTE6RG3QxnR9o9Kq8kq8mmTKSdVIwbzZ6DajTiox0Qu6Vc8YmweSbDSTqA037FYcJyPmmIGkOOqMNL323kCwb2kK3Tw86nRRhVb5kbGVI0jVbqDglnNrtf1ucyPwGeVYqHgoLec6NvtyHxIHgplhGulJLxvwuQVMXSWslx4EDknkzJVyZrBZotnykclg97tw92la/h1LT0cQY1zGga3Oc0Oebc5x2lQFJkOGsDDUTZg08WwiNlzrNmj3p7DkdSt1xZ53vLpO3lEqanSpQ33fccbEVoVH0nbqS/f6DyfLSkb9e1x3Nu49wSP84B3zNPPJ08WWg9rrBPqegjYLMja3qaB5JwFLtR3Lzf/hV2qa0j5v2sRIxWsfzKZkfTJIPJl16KWsfz6iNg3MjufacfcpYFegpznUkY522iS8L8bkV/Lmd87PPJvGeGD8gB8VnmXs0uFV1PNSPeI5WHOjc9z2OfG/lAhx2te3uK1nOVE4ZMN43DxIOdBKx/4X/JuHe9p/CpKNSW2k9CfD1pc4lJ3TytuLtg2KNqYI5mc2Rodbcdrew3HYnqqXBdG5uGRZ20vI9UvNlbVpViozcVuZBXgoVJRWibBCEKMhBCEIAQhCAEIQgBCEIDPsoG3o3dDYz3EBd08ny0Z+0xp72H4LrExelkHoO/K8n3JpRPuKd3/bYO64965OKykn+h/wCX7luX+j4v6CGDRWqZ+g5vfIfgu8uprMYOg+J/sl6CO1TP0yt/SXe9RmWkmdOxo2NBt030DvIXLw2HdTapr81RR8lcq1KnN09rqTH+RFDmsc/fyR1N1ntJPcs64Q8a46rkIPJZyG9TdZ77rUKycUlCSNbWWHS86L95JWPYThTqqfVnNDtX3j9eaegaz0da9kqkaalV3aL24HN5mVRwoLXV+/Elshcl3SvD3aC4Xv8Adxn6XrO1DoWz0NM2Nga0WAFgNwCjcCwkQR21k6XO+07f1blFZaZVcQzi4z8o4aT92Dt61y5z2b1amr+7I7tOltWo0tF9tsjOEDLDQYIXdEjx+gLKKqoT3FKzQblQcUEk7rRi9za+zq6T0BVKNOeInc7sVGhBU4CM9Sn2FZPSzkWBaDqNiXO9Vg0nr0BXXJbgxJIfN4gX7G6m9ZuegLUcHydjhHJaL7TrLus6yuvCjTp9LN9S08/bzKVTERjrm+paeft5lJyW4NM2xcM3ebgyHrdqaOhvetGwnA44QAxoFtOjfvO89KexMASoeFvOq5K27qWhz62InVyenVuFlyUnxwTeoxFjBd72t6yB5qNRb0K6hJ5JDu6M5VXEeESihvn1DbjY03Pcq3XcNUANoIpJTvtmjxspVQlvy78iZYapvVu/I04vXJlWRR8IuI1Ls2lpgOx0hHWGjR3qRpckMWqdNTU8S0623AdbcGsue9wW3NRj0mbcxCPSl5faNCqcYijF3yNb1kKGm4QaUHNY8yO2NjaXk9AzQU1w7gopWkOqHy1DvTcQ3uBzvzK3YdhcMAtBEyMei0AnrOs9qxtU1ormrlRjomyEp8TqpvmqVzAfpzkRi2/N0v8Ayp7/AMAfK0tqpGua7nRMbZp6C53OHYFNhy9zljnHuyI+ea6KscwQhjQ1oAAFgBqC7RdCjIdQQhCAEIQgBCEIAQhCAEIQgM8Nc10Ls67M9sjQ14zHXINm2O25TLDJbwQHdnDukGhXOWia7WB4KGdkhA25jbxZOgllgT1krn4mlKpH5dbfVP6FjnFsOPbf0YwfWMjq7ONi9wI12uY2tFzqFyFHYxYVrZHHkNc3OHUNB7Cb9ieYnki5+uUu0Wzn2c7quLJjiGFzHZf0idJsNZXMksTQnelH80nfJ6q3hkQuMaitPTIQ4RsS5LIWnZnut06G+89qb8GbYyJLCz4yAPUcL36y4OuepQ2K4PO46RqAaLm+hosAk8m5JKGcyyfNljmvF9J2st05wHeV6mrzXMra1Wfjv7Dn4Z1+flZZSy7bbu00bKXKNtLFfW92hjd5+0egLH8RxRz3F7zdzjclc49lC+okc83JOoAGzRsaFBSiR2ppXDnCdeV3puPWUnDDRtf5t4rJK18jQ/mlwB6ASAT0rYMncnYoQM1ovqzjr/sOgLFv+FSHWPArZ8LxtjaeN8rg27Gk3NuVmjO8broUVKMdhehVrVpVHaJboLBOhUALNsT4U4Y7iK8h8Pj5KnYrwkVM1wHZjd183+57VajRt03bj5ESw/8AO0uPl7m04llZBCDnyAEbL3Pds7VSMb4X2tuIW3O8/v4rLX1uebyynqaL+J+CcQ0AlDjTgu4toLmnS4gk8oWGnVqV3Dww8p7N/FrI2nOlRjeEdp9uXoS9fwkVstw2QsB2DQooMmqDeaoFvTla0fmPuTCy9C7f4ct8/JWKEuVqjySt2bvSxZMOyfoW6aitj6Wxsmmd35ob4lWigxrBafVHNMRtdHo9klre8FZoF0E/C6O9v09irLHVH2Gxs4ZaZgzYaaUNGpvyUbe5pK5dw0X5lL7UvwYskYnEbk/DMMvy+rIXXm95pr+F6oPNhhHXnu/qCbycKNa7U6NvVGP6iVRYpE8jeFn4OhHSCI3Vm95eMM4U6lh+WayYdXFu7C0W/KrdhfCXSy2Dy6F2545PttuO+yx8L2ygq4ChU0Vu4zGvOJ9DQVjXtzmOa5p1OaQ4HtGhKiRfPdHiMkLs6J7mHe1xbfrtrVpwvhOqGWEzWyjeeQ/2m6PBc6pyZUjnB39CxHExeprgeus9VHC+EWllsHudC7dIOT7bbjvsrNT1DXtDmODmnU5pDge0aFzp0p08pKxYjKMtGOQ5dJMLoFRmx0heXRdDB6hCEAIQhARrgk3NS5C5IWljI1fEkJKUFPnBJuCWMEXJh7dyj6/BI3jlMabari9lPPakHsR5m8cs0VKTJaLYwdyRdkwzYAra6FJOgWNlEqmyozZNNsdFukawqtimQGcbiWTqJBHktSfCms1KCpIPZ0N1UayuYvU5BSN1OJUdLkq9uxbXNQDcmUuFg7FMmuoypLqMaODuGxWng8hLah4I1xjwePirhLgDTsUBiWGSUkoniuWDQ9mwDR3Dp2FTU4Kq9hOz3d/UaVKijG9h/lTkFxrTNSt5et8Q1Sb3M9Lo29evO3REGxFiNY3Lc8nMVZNGHMOg6xtadrT0phljkC2pBlgAbNrI1Cbr3O6du3er+D5RlTfNVvPq7Gc+tRUvmgY4IkqyJOZqBzXFrgQ4GxaRYgjYQhtGV3XK5RscNjCUDEqyjSgpVpcCDU4hcV6KZKNgS5gVY5KXKSDCuhda2B1pXQXIcvc5ZNRRqdUVbJC7OhkfGd7HFt+u2vtTMFerRpPJmUXXC+E2ojsJgyYbzyH+00W/KrbhnCNSy6HuMLt0g5PttuO+yx0rnOVKpgKU9FbuJo15xPoqCoa9ocxwc06nNIcD2jQlLr59oKmeI50DpGH7Tc5t+vYe1XHB+EGtaQJWRzDaSWxyd7dB9lc6rydOOcWn6FiOJT1RqV17dV3CcuKeaTii7i5tAMTrXuRcAEaNNxa9rqwXXPnCUHaSsWE1LQ7QvAV6tDIzK4KWzV5mLBkbkJNwToxrwxIBk5q4LE+4lecQhkjzGuHRKSMC5NOhm5GOhSD6dTBp1w6nCyZuQclMm76ZT74E2lp1m5m5CGnXEtCHAggEEWIO3oUq6Bc8Ss3FzOZYJMNqM9lzA86W/wBPWNh26lpOC4myaNrmG4cNB/e1M8Qwts0bmPFw4WPxHSqRQVEuGVOY+7oXG994+230htH9lda+Lj/Wv8l7lZvm32cC55W5FMqm58dmzAaHbJAPov8AcdiyqpoXRvLJGlrmmxadYW6YbXNkYHNIIIuCNRB2qPynySjq2X5srRyJP6Xb2+XnnB450vknpwNKtHazjqYvxS9Easf8k1WcWmM3Gs3aB1gk6U8g4PJ3ay1v4r+DR712ni6K1kvMqKnJ7ipWXQcr5T8GR+nJ3MPvcpOn4M4hzi8+y3yaq8uUcOt9/A2VCb3GYg3XvFHd7vNbBBkFTt+rB6XOc7zKkafJiFnNjYOpjfgoJcq010YvgbrDS3sxOLDZHc1pPUC79N1IQZJVLtUTu0Zv6rLamYe0JRtK0bFDLlWb6MVxN1hVvZkdNwf1DtYa3rcPJoKlKbg3d9J47A4+9q0wRjcF7ZV5coV5b7eBusPBFEpuDeMc4uPYweYKlKfIaFv0T2vd5NICtCFBLE1payZIqcFuISDJSBuqOMfgBPeRdPW4W0Cw0dWjwT5eFQSblqzdJLQ+cuEJ5ixioLDYtdHYj/wRreckcXNTRQyu5zmWcd7mktJ7bX7VhHCS2+MVVvts/wBiNbFwfs4rD4WnXml1vWcSPCy7uOS+FpPfZcCpSvzsi3L26RZIlQ5cMtnlkZq9QsGTkhFl0iyA4siy6siyA4IXJCUXJQCZauC1LELghZAg5iRfGnZaknNQyMHxJMsT17Ei5iAbFii8ewJtREWu0HW121rt6m8xclizGTi7rUw0mrMzbJ/HX0M5hqNDL9jL/THoH++9arR1Qe0EG91UMrcmRUR5zdEjOad/oHoPgq/kZlS6nfxFRcNvmtJ+qdfmO6N27q1XqtNYmHO0+kukvqvv968ZOm9mWm41gQgm5CUDAkqaYOFwllzCwFkLy68Lwsg6QknVAGspGbE2NF3EAbybDvKAdr1V6py2pma5mX3NOee5l1F1PCRCOY2R3SG5oPa8hTRo1JdGL8jRzitWXW65LwqCMt6iX5ilc7pu53gxp8121uKy6o2xjpDR+txPgpPhZrpWXe0a87HdmXh1QBtSE+JsaLucAN5Nh3lVNmRVdJ89VZvQ17vJgYE4g4LYr3lle87wGjxdnFZ5qmulPyTfsNuT0iP6nLamb9cwnc0557mXUXVcIkY5jJHfhzAfbIU5S5CUjPqy71nuI7r28FKU2Dwx/NxRt9VjR4gLH8Bbm/Je4+d9RjEGTctbiElQ6NzWPcHatQDWttnaieT+9uq0FEWgC1gAAANgA0BTZiC84pZr4iVayeSSskIQUb9ojG1K2XYYvbKuSHKF6QhDIWXi9QgPEL1eIDyy8sukIDghckJQheZqASIXDmpfNXJYgGrmpF7U/MS5NOgI/NXmapD+EXopAgItzFS8tclc8GaJvLA5TR9YB7wtKFKNyHUjSLWCkpVZUpqcTScVJWZl2ReXAibxdS7ktHIkIJ0D6DrAm+4/szlTwlQjmiR3Uyw73lqmTwf0heXmMkuNyM5wbc69AIUlSZM00fMgiHTmAnvOlWKk8NKW0ovPdkkRxVRK10UX/mBNIbQUzndNy7wY0+a7bLi03NiEYO9oH+64+S0hrANAFhuC6WnO010aa8W2Z2JPWRnUeRmIS/PVWYNwe7yjDR4p1DwVRk3mmc89DR5vLir2hPiai6Nl3JIzzUd+ZWqbg9o2a2Of6z3eTbBS1LgNPH83BG3pDG377XT9CilVnLpNvxNlGK0R4AvUIUZsCEIQAhCEAIQhACEIQHi8KEIAQhCGQQhCA8KEIQAhCEAFCEIYBCEIZPUIQhgEIQsA9C9QhZAIQhACEIQAhCEAIQhACEIQAhCEAIQhACEIQ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50" t="5238"/>
          <a:stretch/>
        </p:blipFill>
        <p:spPr>
          <a:xfrm>
            <a:off x="4590256" y="1489166"/>
            <a:ext cx="4336342" cy="460413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66"/>
          <a:stretch/>
        </p:blipFill>
        <p:spPr>
          <a:xfrm>
            <a:off x="179512" y="1557011"/>
            <a:ext cx="4240242" cy="4320262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5292080" y="594928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Rexións</a:t>
            </a:r>
            <a:r>
              <a:rPr lang="es-ES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 </a:t>
            </a:r>
            <a:r>
              <a:rPr lang="es-ES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apelidos</a:t>
            </a:r>
            <a:r>
              <a:rPr lang="es-ES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(censo 2011, </a:t>
            </a:r>
            <a:r>
              <a:rPr lang="es-ES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só</a:t>
            </a:r>
            <a:r>
              <a:rPr lang="es-ES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cos</a:t>
            </a:r>
            <a:r>
              <a:rPr lang="es-ES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nados antes de 1965).</a:t>
            </a:r>
            <a:endParaRPr lang="es-ES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55576" y="59492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Dióceses</a:t>
            </a:r>
            <a:r>
              <a:rPr lang="es-ES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 Galicia.</a:t>
            </a:r>
            <a:endParaRPr lang="es-ES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111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Representar a información</a:t>
            </a:r>
            <a:b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es-ES" sz="4000" b="1" dirty="0" err="1" smtClean="0">
                <a:solidFill>
                  <a:srgbClr val="6699FF"/>
                </a:solidFill>
                <a:latin typeface="Arial Narrow" panose="020B0606020202030204" pitchFamily="34" charset="0"/>
              </a:rPr>
              <a:t>Unha</a:t>
            </a:r>
            <a:r>
              <a:rPr lang="es-ES" sz="4000" b="1" dirty="0" smtClean="0">
                <a:solidFill>
                  <a:srgbClr val="6699FF"/>
                </a:solidFill>
                <a:latin typeface="Arial Narrow" panose="020B0606020202030204" pitchFamily="34" charset="0"/>
              </a:rPr>
              <a:t> </a:t>
            </a:r>
            <a:r>
              <a:rPr lang="es-ES" sz="4000" b="1" dirty="0" err="1" smtClean="0">
                <a:solidFill>
                  <a:srgbClr val="6699FF"/>
                </a:solidFill>
                <a:latin typeface="Arial Narrow" panose="020B0606020202030204" pitchFamily="34" charset="0"/>
              </a:rPr>
              <a:t>tarefa</a:t>
            </a:r>
            <a:r>
              <a:rPr lang="es-ES" sz="4000" b="1" dirty="0" smtClean="0">
                <a:solidFill>
                  <a:srgbClr val="6699FF"/>
                </a:solidFill>
                <a:latin typeface="Arial Narrow" panose="020B0606020202030204" pitchFamily="34" charset="0"/>
              </a:rPr>
              <a:t> imprescindible</a:t>
            </a:r>
            <a:endParaRPr lang="es-ES" b="1" dirty="0">
              <a:solidFill>
                <a:srgbClr val="6699F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816225"/>
            <a:ext cx="4546848" cy="283691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Clr>
                <a:srgbClr val="0070C0"/>
              </a:buClr>
              <a:buNone/>
            </a:pPr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Florence Nightingale </a:t>
            </a:r>
            <a:r>
              <a:rPr lang="en-US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(1820-1910)</a:t>
            </a:r>
          </a:p>
          <a:p>
            <a:pPr marL="0" indent="0">
              <a:buClr>
                <a:srgbClr val="0070C0"/>
              </a:buClr>
              <a:buNone/>
            </a:pPr>
            <a:endParaRPr lang="en-US" sz="2400" dirty="0" smtClean="0">
              <a:latin typeface="Arial Narrow" panose="020B0606020202030204" pitchFamily="34" charset="0"/>
            </a:endParaRPr>
          </a:p>
          <a:p>
            <a:pPr marL="0" indent="0">
              <a:buClr>
                <a:srgbClr val="0070C0"/>
              </a:buClr>
              <a:buNone/>
            </a:pPr>
            <a:r>
              <a:rPr lang="en-US" sz="2400" dirty="0" err="1" smtClean="0">
                <a:latin typeface="Arial Narrow" panose="020B0606020202030204" pitchFamily="34" charset="0"/>
              </a:rPr>
              <a:t>Enfermeira</a:t>
            </a:r>
            <a:r>
              <a:rPr lang="en-US" sz="2400" dirty="0" smtClean="0">
                <a:latin typeface="Arial Narrow" panose="020B0606020202030204" pitchFamily="34" charset="0"/>
              </a:rPr>
              <a:t> de </a:t>
            </a:r>
            <a:r>
              <a:rPr lang="en-US" sz="2400" dirty="0" err="1" smtClean="0">
                <a:latin typeface="Arial Narrow" panose="020B0606020202030204" pitchFamily="34" charset="0"/>
              </a:rPr>
              <a:t>formación</a:t>
            </a:r>
            <a:r>
              <a:rPr lang="en-US" sz="2400" dirty="0" smtClean="0">
                <a:latin typeface="Arial Narrow" panose="020B0606020202030204" pitchFamily="34" charset="0"/>
              </a:rPr>
              <a:t>, </a:t>
            </a:r>
            <a:r>
              <a:rPr lang="en-US" sz="2400" dirty="0" err="1" smtClean="0">
                <a:latin typeface="Arial Narrow" panose="020B0606020202030204" pitchFamily="34" charset="0"/>
              </a:rPr>
              <a:t>introduciu</a:t>
            </a:r>
            <a:r>
              <a:rPr lang="en-US" sz="2400" dirty="0" smtClean="0">
                <a:latin typeface="Arial Narrow" panose="020B0606020202030204" pitchFamily="34" charset="0"/>
              </a:rPr>
              <a:t> o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diagrama</a:t>
            </a:r>
            <a:r>
              <a:rPr lang="en-US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de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área</a:t>
            </a:r>
            <a:r>
              <a:rPr lang="en-US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polar </a:t>
            </a:r>
            <a:r>
              <a:rPr lang="en-US" sz="2400" dirty="0" err="1" smtClean="0">
                <a:latin typeface="Arial Narrow" panose="020B0606020202030204" pitchFamily="34" charset="0"/>
              </a:rPr>
              <a:t>para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amosar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patróns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estacionais</a:t>
            </a:r>
            <a:r>
              <a:rPr lang="en-US" sz="2400" dirty="0" smtClean="0">
                <a:latin typeface="Arial Narrow" panose="020B0606020202030204" pitchFamily="34" charset="0"/>
              </a:rPr>
              <a:t> de </a:t>
            </a:r>
            <a:r>
              <a:rPr lang="en-US" sz="2400" dirty="0" err="1" smtClean="0">
                <a:latin typeface="Arial Narrow" panose="020B0606020202030204" pitchFamily="34" charset="0"/>
              </a:rPr>
              <a:t>mortandade</a:t>
            </a:r>
            <a:r>
              <a:rPr lang="en-US" sz="2400" dirty="0" smtClean="0">
                <a:latin typeface="Arial Narrow" panose="020B0606020202030204" pitchFamily="34" charset="0"/>
              </a:rPr>
              <a:t> en </a:t>
            </a:r>
            <a:r>
              <a:rPr lang="en-US" sz="2400" dirty="0" err="1" smtClean="0">
                <a:latin typeface="Arial Narrow" panose="020B0606020202030204" pitchFamily="34" charset="0"/>
              </a:rPr>
              <a:t>pacientes</a:t>
            </a:r>
            <a:r>
              <a:rPr lang="en-US" sz="2400" dirty="0" smtClean="0">
                <a:latin typeface="Arial Narrow" panose="020B0606020202030204" pitchFamily="34" charset="0"/>
              </a:rPr>
              <a:t> dun hospital </a:t>
            </a:r>
            <a:r>
              <a:rPr lang="en-US" sz="2400" dirty="0" err="1" smtClean="0">
                <a:latin typeface="Arial Narrow" panose="020B0606020202030204" pitchFamily="34" charset="0"/>
              </a:rPr>
              <a:t>militar</a:t>
            </a:r>
            <a:r>
              <a:rPr lang="en-US" sz="2400" dirty="0" smtClean="0">
                <a:latin typeface="Arial Narrow" panose="020B0606020202030204" pitchFamily="34" charset="0"/>
              </a:rPr>
              <a:t>.</a:t>
            </a:r>
            <a:endParaRPr lang="es-ES" sz="2400" dirty="0">
              <a:latin typeface="Arial Narrow" panose="020B060602020203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597352"/>
            <a:ext cx="9144000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72008" y="6597352"/>
            <a:ext cx="903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 Narrow" panose="020B0606020202030204" pitchFamily="34" charset="0"/>
              </a:rPr>
              <a:t>Rosa M. </a:t>
            </a:r>
            <a:r>
              <a:rPr lang="es-ES" sz="1400" dirty="0" err="1" smtClean="0">
                <a:latin typeface="Arial Narrow" panose="020B0606020202030204" pitchFamily="34" charset="0"/>
              </a:rPr>
              <a:t>Crujeiras</a:t>
            </a:r>
            <a:r>
              <a:rPr lang="es-ES" sz="1400" dirty="0" smtClean="0">
                <a:latin typeface="Arial Narrow" panose="020B0606020202030204" pitchFamily="34" charset="0"/>
              </a:rPr>
              <a:t> </a:t>
            </a:r>
            <a:r>
              <a:rPr lang="es-ES" sz="1400" dirty="0" err="1" smtClean="0">
                <a:latin typeface="Arial Narrow" panose="020B0606020202030204" pitchFamily="34" charset="0"/>
              </a:rPr>
              <a:t>Casais</a:t>
            </a:r>
            <a:r>
              <a:rPr lang="es-ES" sz="1400" dirty="0" smtClean="0">
                <a:latin typeface="Arial Narrow" panose="020B0606020202030204" pitchFamily="34" charset="0"/>
              </a:rPr>
              <a:t>						</a:t>
            </a:r>
            <a:r>
              <a:rPr lang="es-ES" sz="1400" dirty="0" err="1" smtClean="0">
                <a:latin typeface="Arial Narrow" panose="020B0606020202030204" pitchFamily="34" charset="0"/>
              </a:rPr>
              <a:t>Xornadas</a:t>
            </a:r>
            <a:r>
              <a:rPr lang="es-ES" sz="1400" dirty="0" smtClean="0">
                <a:latin typeface="Arial Narrow" panose="020B0606020202030204" pitchFamily="34" charset="0"/>
              </a:rPr>
              <a:t> do </a:t>
            </a:r>
            <a:r>
              <a:rPr lang="es-ES" sz="1400" dirty="0" err="1" smtClean="0">
                <a:latin typeface="Arial Narrow" panose="020B0606020202030204" pitchFamily="34" charset="0"/>
              </a:rPr>
              <a:t>Ensino</a:t>
            </a:r>
            <a:r>
              <a:rPr lang="es-ES" sz="1400" dirty="0" smtClean="0">
                <a:latin typeface="Arial Narrow" panose="020B0606020202030204" pitchFamily="34" charset="0"/>
              </a:rPr>
              <a:t> da </a:t>
            </a:r>
            <a:r>
              <a:rPr lang="es-ES" sz="1400" dirty="0" err="1" smtClean="0">
                <a:latin typeface="Arial Narrow" panose="020B0606020202030204" pitchFamily="34" charset="0"/>
              </a:rPr>
              <a:t>Estatística</a:t>
            </a:r>
            <a:endParaRPr lang="es-ES" sz="1400" dirty="0">
              <a:latin typeface="Arial Narrow" panose="020B0606020202030204" pitchFamily="34" charset="0"/>
            </a:endParaRPr>
          </a:p>
        </p:txBody>
      </p:sp>
      <p:sp>
        <p:nvSpPr>
          <p:cNvPr id="3" name="AutoShape 2" descr="data:image/jpeg;base64,/9j/4AAQSkZJRgABAQAAAQABAAD/2wCEAAkGBhQSEBUUEBMVFRQUFBUVFBAWFRUUFA8UFBAVFhQQFBQXGyYeFxkjGhUUHy8gJScpLCwsFR4xNTAqNSYrLCkBCQoKDgwOGg8PGjElHyQqKS0sKSksLCkpLCwsKSkrMCwvLTIuLiwqLDUsLCwsLCksLCwpKSktKSwsKSwvNCksLP/AABEIALEBHAMBIgACEQEDEQH/xAAcAAABBQEBAQAAAAAAAAAAAAAAAwQFBgcCAQj/xABHEAABAwIBBgoFCgUCBwAAAAABAAIDBBEFBhIhMUFRBxMiMmFxgZGhsWJyksHRIzNCQ1JTgqKy8BQWwuHxJLMVFzRjc4PS/8QAGwEBAAIDAQEAAAAAAAAAAAAAAAMEAQIFBgf/xAA6EQACAQIDAwoEBAUFAAAAAAAAAQIDEQQhMRJBsQUTMlFhcYGRodEUIsHwFUJy4SNSYpKiM4LC4vH/2gAMAwEAAhEDEQA/ANxQmMuNQi3yjXXNuSQ7YTc2OrQk5MaF9Dbiw03t4WVapiqNPpS+plprUkkKMGNja094SrMVDtQPbYaSonyhhkr7Xo+FjCzyQ+QkOPd9jxCOPP2PELPx1Lt/tl7G2yxdCQNSRrae8KLjyugOp47bjzClhiIzTcVJ26oS9iOcow6TS72ibQo6LHYnanNP4m/FOW1l9QJ6rFYeKprW6/2y9jZNS0fqOEJH+I9Fy4hxFjnZocM77J0HuWI4yi2o7Wb68uJtsscoQhWjUEIQgBCEIAQhCAEIQgBCEIAQhCAEIQgBCEIAQhCAEIQgBCEIDNMMHyLwdbZyOzMIsp2SWwad7B71C0gsapv2ZmnvkspCpf8AJxn0SO6y8viVaMv0r0k19SzjM5t/fWLfxCeULrkesfAKv8ep3B9Iaehx/NZcyl89WEf6l7lelq+4cYhi743WaRq2i6jn5Uyja32U3x2b5V3RYeCr9VU2UVfFV3Xnszdru2b6yZpJExiGVspY5t22cC02bpsRY2PUp/J6ibHTtErWm4znZwBsTpOvcNHYqLhMPHTsbsLtPqt0nyt2q25aYlxNG4A2dJyB28493mvccmU6kcLCM5Nym9rN3y0Xpn4nInNbc6r0irLi/Yl/4aik1CnPUWDyK5/leldzW26WyO+KxJ0qG1jhqc4dRIXd+HktJs5qx0JdKkvvwNu/llo5k07eqS/mE2qMk3OcHGocSNRc0E6NWkEXWRw49O3mzSDqe74p/T5Y1Y1VEnab+ahqYZzVptSXak+NyWOLpboNdza9jWP4asbqmif60Zb+lHH1jdcUL/Ve5v6gs8pcuqv72/W1h9ykocvqnbmHrZ8CE5qXVHhwJliae5yXjfjctP8ANzY5RFVxmBztLXOIdG8XtoeP2Nqnwb6lmONZRmrhMU8UZ2te3ODo3bHtNz/fUrjkRSPjoo2yOLtZbfWGE8kd2nqIUVWkox2tH1FjD4hzm4arr0fjuJ5CEKqXwQhCAEIQgBCEIAQhCAEIQgBCEIAQhCAEIQgBCEIDOgLVFWN7Wv7rO96cVh/07DucR5/BJSj/AFso+3Tn9IHuSshvSnof5/5Xm8bHKa/pn6STLWIzcX2LgiKdKrXgg5DfUHjpVQkV0w5tm9TWjuauNyar4mF9136MiSsmVnGZvlH+sfgq3WzqVxSe5J3knxUFnZz+rSez9hYwdB4isorWT4mteoqcHJ7i45DUGl0h2AMHXrcfJQnCTiufUNiB0RN0+s7SfCyuuExCmpAX6M1he/rtnO+CxzEq4yyvkdre4uPaV9Ow8U6ja0WS4cDz2Lk6dCNPe83x4iLpUnxiRfIuYrucGtFyTYDerjkkrs5sINuyHIkS0T1ecjsj2yCzwM0aDJmMcXP2hucDZo1fsq3R5AQDa7sbEPJi5X4ht5whddd7HoFyPsWVSok96s3bsMppnJ+wrTm5FQDbJ7TR5NSrckYBsef/AGO9xWPjKn8n+X7En4bS31H/AG/9ihYBh3HztYdDdbzqswa9PToHatT/AIlgFs5o6LgWUaMlqfawnrkk/wDpKNyapx9U3tLj5lQ1a1Wo9EvF+xaw+GoUU/mbv2JfUeHEIxrkZ7Tfik3YvCNcrPaCTGAU/wBzH7IPmlW4TCNUUfsN+Ci/idnqWP4Xb6CtNWMkF43tcN7SDbuSyzXLRj8OrY6un5MctmyMGhhe0aiBo5TR3sJ2rQsPrWzRMkZzXtDh2jUtadVyk4S1RtVoqMVUi7p+j6hwhCFOVwQhCAEIQgBCEIAQhCAEIQgBCEIAQhCAz+qFq+L0onN/UvYv+mk6M0/pRjGiqpnek9v770Qj5OobuB8C74LhYuN5NfrXnBP6Fmt0IPs+rIgaSBvIHeVcw+0bz0O8AqXh+maMem3zurbWutTPO8HxK4OAWzOcuqEjVaeJQ8TlXmTFFxs7b6i659VmnxNgmWKy6SrdkJQZrXPPQwHq0uPaT4Lt8hUbOVZ/lWXe8uFyji3tyjT63d9y+0K8IuKcVScWDypTm/hGl3uWRyyq08I+L8bVloPJiGYPW1u8dHYqTNKvbUY7FNeZwsTLnaze5ZeR1JMrlkVk26RwJ0OcLk/dRnb6zv3tVeyYwYzSBxbdodZrfvH7B1DWf8rcsn8GEEdtbjpe77TvgNi5OMrurLmY6fm9vc73J2FVCPxE1n+Vf8vbzJDD6NsbA1osGiwCkGvULj+Ox0kLpJDq1N2uOwBYnieXdXI9zhM9gcSQxpsGjcFSnXVJ7KR2MNgZ4q8r2XWz6GMg2pN1awa3tH4gvmWfH53c6eU/jd8UyfVuOtzj1knzWvxUnuL65GW+fp+59OTZSUzOdPEOt4TGXL6hbrqYz1G/kvm5rk7gT4ib6jf8JorWT9DfX8JdENUhd6rCUi7hNg+iyQ9gCx+kYrHgOCyVMgZEOlzjzWD7Tj+7rV1qjyRDPB0IZv1ZbsUx4YlE6lZA4mSxD84fJFpBEurQAfO21XLBMMFPTxwg34tobffvKTwLAY6WPNjF3HnyHnPPuG4f5UkrVOm09qbuzlVqsWtimrRvfxBCEKcrAhF14Hg6igPUIQgBCEIAQhCAEIQgBCEIAQhCAz/KXQ6B26e3fb4JWBvykzd4f4kn+pI5VH5AO3SMd3gpzAf9Q70h5sauRiV/EX6l6potVM6UfH79SBwf59nRnHuYVZcYktS9eb8VW8FH+ocPstf5ge9TGVcubA0dPk3+689hlalVl2RXmzRaIokpzpd9tPdqHfZaNC8UlEXO+rjLj0utfxcVScl6PjagX1Z2cepmr8xCk+FLFsynZCDpkOc71W/E+S9jybh9ihTp/wA3zP6enE5NSpZ1KvV8q++/gZhXVZc5znHS4knrJuU3oKN08gYNA1ud9hu09e5ISkucGtF3E2AGsk6gtQyAySAAc8XAILjslkH9DfE9q6OMxLgtiHSenZ2mnJ2DVR7c+ite3sLHkZk2ImNeW2ObZjPu2dPpHWf8q0Vla2GNz3kNa0XJQHBrbnQANe7pWQ8IWWRqHmKI/JMOk/eOG3qXHnJUY2Wv3meko0ZYqp1Jei6iJyzysdWTE6RG3QxnR9o9Kq8kq8mmTKSdVIwbzZ6DajTiox0Qu6Vc8YmweSbDSTqA037FYcJyPmmIGkOOqMNL323kCwb2kK3Tw86nRRhVb5kbGVI0jVbqDglnNrtf1ucyPwGeVYqHgoLec6NvtyHxIHgplhGulJLxvwuQVMXSWslx4EDknkzJVyZrBZotnykclg97tw92la/h1LT0cQY1zGga3Oc0Oebc5x2lQFJkOGsDDUTZg08WwiNlzrNmj3p7DkdSt1xZ53vLpO3lEqanSpQ33fccbEVoVH0nbqS/f6DyfLSkb9e1x3Nu49wSP84B3zNPPJ08WWg9rrBPqegjYLMja3qaB5JwFLtR3Lzf/hV2qa0j5v2sRIxWsfzKZkfTJIPJl16KWsfz6iNg3MjufacfcpYFegpznUkY522iS8L8bkV/Lmd87PPJvGeGD8gB8VnmXs0uFV1PNSPeI5WHOjc9z2OfG/lAhx2te3uK1nOVE4ZMN43DxIOdBKx/4X/JuHe9p/CpKNSW2k9CfD1pc4lJ3TytuLtg2KNqYI5mc2Rodbcdrew3HYnqqXBdG5uGRZ20vI9UvNlbVpViozcVuZBXgoVJRWibBCEKMhBCEIAQhCAEIQgBCEIDPsoG3o3dDYz3EBd08ny0Z+0xp72H4LrExelkHoO/K8n3JpRPuKd3/bYO64965OKykn+h/wCX7luX+j4v6CGDRWqZ+g5vfIfgu8uprMYOg+J/sl6CO1TP0yt/SXe9RmWkmdOxo2NBt030DvIXLw2HdTapr81RR8lcq1KnN09rqTH+RFDmsc/fyR1N1ntJPcs64Q8a46rkIPJZyG9TdZ77rUKycUlCSNbWWHS86L95JWPYThTqqfVnNDtX3j9eaegaz0da9kqkaalV3aL24HN5mVRwoLXV+/Elshcl3SvD3aC4Xv8Adxn6XrO1DoWz0NM2Nga0WAFgNwCjcCwkQR21k6XO+07f1blFZaZVcQzi4z8o4aT92Dt61y5z2b1amr+7I7tOltWo0tF9tsjOEDLDQYIXdEjx+gLKKqoT3FKzQblQcUEk7rRi9za+zq6T0BVKNOeInc7sVGhBU4CM9Sn2FZPSzkWBaDqNiXO9Vg0nr0BXXJbgxJIfN4gX7G6m9ZuegLUcHydjhHJaL7TrLus6yuvCjTp9LN9S08/bzKVTERjrm+paeft5lJyW4NM2xcM3ebgyHrdqaOhvetGwnA44QAxoFtOjfvO89KexMASoeFvOq5K27qWhz62InVyenVuFlyUnxwTeoxFjBd72t6yB5qNRb0K6hJ5JDu6M5VXEeESihvn1DbjY03Pcq3XcNUANoIpJTvtmjxspVQlvy78iZYapvVu/I04vXJlWRR8IuI1Ls2lpgOx0hHWGjR3qRpckMWqdNTU8S0623AdbcGsue9wW3NRj0mbcxCPSl5faNCqcYijF3yNb1kKGm4QaUHNY8yO2NjaXk9AzQU1w7gopWkOqHy1DvTcQ3uBzvzK3YdhcMAtBEyMei0AnrOs9qxtU1ormrlRjomyEp8TqpvmqVzAfpzkRi2/N0v8Ayp7/AMAfK0tqpGua7nRMbZp6C53OHYFNhy9zljnHuyI+ea6KscwQhjQ1oAAFgBqC7RdCjIdQQhCAEIQgBCEIAQhCAEIQgM8Nc10Ls67M9sjQ14zHXINm2O25TLDJbwQHdnDukGhXOWia7WB4KGdkhA25jbxZOgllgT1krn4mlKpH5dbfVP6FjnFsOPbf0YwfWMjq7ONi9wI12uY2tFzqFyFHYxYVrZHHkNc3OHUNB7Cb9ieYnki5+uUu0Wzn2c7quLJjiGFzHZf0idJsNZXMksTQnelH80nfJ6q3hkQuMaitPTIQ4RsS5LIWnZnut06G+89qb8GbYyJLCz4yAPUcL36y4OuepQ2K4PO46RqAaLm+hosAk8m5JKGcyyfNljmvF9J2st05wHeV6mrzXMra1Wfjv7Dn4Z1+flZZSy7bbu00bKXKNtLFfW92hjd5+0egLH8RxRz3F7zdzjclc49lC+okc83JOoAGzRsaFBSiR2ppXDnCdeV3puPWUnDDRtf5t4rJK18jQ/mlwB6ASAT0rYMncnYoQM1ovqzjr/sOgLFv+FSHWPArZ8LxtjaeN8rg27Gk3NuVmjO8broUVKMdhehVrVpVHaJboLBOhUALNsT4U4Y7iK8h8Pj5KnYrwkVM1wHZjd183+57VajRt03bj5ESw/8AO0uPl7m04llZBCDnyAEbL3Pds7VSMb4X2tuIW3O8/v4rLX1uebyynqaL+J+CcQ0AlDjTgu4toLmnS4gk8oWGnVqV3Dww8p7N/FrI2nOlRjeEdp9uXoS9fwkVstw2QsB2DQooMmqDeaoFvTla0fmPuTCy9C7f4ct8/JWKEuVqjySt2bvSxZMOyfoW6aitj6Wxsmmd35ob4lWigxrBafVHNMRtdHo9klre8FZoF0E/C6O9v09irLHVH2Gxs4ZaZgzYaaUNGpvyUbe5pK5dw0X5lL7UvwYskYnEbk/DMMvy+rIXXm95pr+F6oPNhhHXnu/qCbycKNa7U6NvVGP6iVRYpE8jeFn4OhHSCI3Vm95eMM4U6lh+WayYdXFu7C0W/KrdhfCXSy2Dy6F2545PttuO+yx8L2ygq4ChU0Vu4zGvOJ9DQVjXtzmOa5p1OaQ4HtGhKiRfPdHiMkLs6J7mHe1xbfrtrVpwvhOqGWEzWyjeeQ/2m6PBc6pyZUjnB39CxHExeprgeus9VHC+EWllsHudC7dIOT7bbjvsrNT1DXtDmODmnU5pDge0aFzp0p08pKxYjKMtGOQ5dJMLoFRmx0heXRdDB6hCEAIQhARrgk3NS5C5IWljI1fEkJKUFPnBJuCWMEXJh7dyj6/BI3jlMabari9lPPakHsR5m8cs0VKTJaLYwdyRdkwzYAra6FJOgWNlEqmyozZNNsdFukawqtimQGcbiWTqJBHktSfCms1KCpIPZ0N1UayuYvU5BSN1OJUdLkq9uxbXNQDcmUuFg7FMmuoypLqMaODuGxWng8hLah4I1xjwePirhLgDTsUBiWGSUkoniuWDQ9mwDR3Dp2FTU4Kq9hOz3d/UaVKijG9h/lTkFxrTNSt5et8Q1Sb3M9Lo29evO3REGxFiNY3Lc8nMVZNGHMOg6xtadrT0phljkC2pBlgAbNrI1Cbr3O6du3er+D5RlTfNVvPq7Gc+tRUvmgY4IkqyJOZqBzXFrgQ4GxaRYgjYQhtGV3XK5RscNjCUDEqyjSgpVpcCDU4hcV6KZKNgS5gVY5KXKSDCuhda2B1pXQXIcvc5ZNRRqdUVbJC7OhkfGd7HFt+u2vtTMFerRpPJmUXXC+E2ojsJgyYbzyH+00W/KrbhnCNSy6HuMLt0g5PttuO+yx0rnOVKpgKU9FbuJo15xPoqCoa9ocxwc06nNIcD2jQlLr59oKmeI50DpGH7Tc5t+vYe1XHB+EGtaQJWRzDaSWxyd7dB9lc6rydOOcWn6FiOJT1RqV17dV3CcuKeaTii7i5tAMTrXuRcAEaNNxa9rqwXXPnCUHaSsWE1LQ7QvAV6tDIzK4KWzV5mLBkbkJNwToxrwxIBk5q4LE+4lecQhkjzGuHRKSMC5NOhm5GOhSD6dTBp1w6nCyZuQclMm76ZT74E2lp1m5m5CGnXEtCHAggEEWIO3oUq6Bc8Ss3FzOZYJMNqM9lzA86W/wBPWNh26lpOC4myaNrmG4cNB/e1M8Qwts0bmPFw4WPxHSqRQVEuGVOY+7oXG994+230htH9lda+Lj/Wv8l7lZvm32cC55W5FMqm58dmzAaHbJAPov8AcdiyqpoXRvLJGlrmmxadYW6YbXNkYHNIIIuCNRB2qPynySjq2X5srRyJP6Xb2+XnnB450vknpwNKtHazjqYvxS9Easf8k1WcWmM3Gs3aB1gk6U8g4PJ3ay1v4r+DR712ni6K1kvMqKnJ7ipWXQcr5T8GR+nJ3MPvcpOn4M4hzi8+y3yaq8uUcOt9/A2VCb3GYg3XvFHd7vNbBBkFTt+rB6XOc7zKkafJiFnNjYOpjfgoJcq010YvgbrDS3sxOLDZHc1pPUC79N1IQZJVLtUTu0Zv6rLamYe0JRtK0bFDLlWb6MVxN1hVvZkdNwf1DtYa3rcPJoKlKbg3d9J47A4+9q0wRjcF7ZV5coV5b7eBusPBFEpuDeMc4uPYweYKlKfIaFv0T2vd5NICtCFBLE1payZIqcFuISDJSBuqOMfgBPeRdPW4W0Cw0dWjwT5eFQSblqzdJLQ+cuEJ5ixioLDYtdHYj/wRreckcXNTRQyu5zmWcd7mktJ7bX7VhHCS2+MVVvts/wBiNbFwfs4rD4WnXml1vWcSPCy7uOS+FpPfZcCpSvzsi3L26RZIlQ5cMtnlkZq9QsGTkhFl0iyA4siy6siyA4IXJCUXJQCZauC1LELghZAg5iRfGnZaknNQyMHxJMsT17Ei5iAbFii8ewJtREWu0HW121rt6m8xclizGTi7rUw0mrMzbJ/HX0M5hqNDL9jL/THoH++9arR1Qe0EG91UMrcmRUR5zdEjOad/oHoPgq/kZlS6nfxFRcNvmtJ+qdfmO6N27q1XqtNYmHO0+kukvqvv968ZOm9mWm41gQgm5CUDAkqaYOFwllzCwFkLy68Lwsg6QknVAGspGbE2NF3EAbybDvKAdr1V6py2pma5mX3NOee5l1F1PCRCOY2R3SG5oPa8hTRo1JdGL8jRzitWXW65LwqCMt6iX5ilc7pu53gxp8121uKy6o2xjpDR+txPgpPhZrpWXe0a87HdmXh1QBtSE+JsaLucAN5Nh3lVNmRVdJ89VZvQ17vJgYE4g4LYr3lle87wGjxdnFZ5qmulPyTfsNuT0iP6nLamb9cwnc0557mXUXVcIkY5jJHfhzAfbIU5S5CUjPqy71nuI7r28FKU2Dwx/NxRt9VjR4gLH8Bbm/Je4+d9RjEGTctbiElQ6NzWPcHatQDWttnaieT+9uq0FEWgC1gAAANgA0BTZiC84pZr4iVayeSSskIQUb9ojG1K2XYYvbKuSHKF6QhDIWXi9QgPEL1eIDyy8sukIDghckJQheZqASIXDmpfNXJYgGrmpF7U/MS5NOgI/NXmapD+EXopAgItzFS8tclc8GaJvLA5TR9YB7wtKFKNyHUjSLWCkpVZUpqcTScVJWZl2ReXAibxdS7ktHIkIJ0D6DrAm+4/szlTwlQjmiR3Uyw73lqmTwf0heXmMkuNyM5wbc69AIUlSZM00fMgiHTmAnvOlWKk8NKW0ovPdkkRxVRK10UX/mBNIbQUzndNy7wY0+a7bLi03NiEYO9oH+64+S0hrANAFhuC6WnO010aa8W2Z2JPWRnUeRmIS/PVWYNwe7yjDR4p1DwVRk3mmc89DR5vLir2hPiai6Nl3JIzzUd+ZWqbg9o2a2Of6z3eTbBS1LgNPH83BG3pDG377XT9CilVnLpNvxNlGK0R4AvUIUZsCEIQAhCEAIQhACEIQHi8KEIAQhCGQQhCA8KEIQAhCEAFCEIYBCEIZPUIQhgEIQsA9C9QhZAIQhACEIQAhCEAIQhACEIQAhCEAIQhACEI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data:image/jpeg;base64,/9j/4AAQSkZJRgABAQAAAQABAAD/2wCEAAkGBhQSEBUUEBMVFRQUFBUVFBAWFRUUFA8UFBAVFhQQFBQXGyYeFxkjGhUUHy8gJScpLCwsFR4xNTAqNSYrLCkBCQoKDgwOGg8PGjElHyQqKS0sKSksLCkpLCwsKSkrMCwvLTIuLiwqLDUsLCwsLCksLCwpKSktKSwsKSwvNCksLP/AABEIALEBHAMBIgACEQEDEQH/xAAcAAABBQEBAQAAAAAAAAAAAAAAAwQFBgcCAQj/xABHEAABAwIBBgoFCgUCBwAAAAABAAIDBBEFBhIhMUFRBxMiMmFxgZGhsWJyksHRIzNCQ1JTgqKy8BQWwuHxJLMVFzRjc4PS/8QAGwEBAAIDAQEAAAAAAAAAAAAAAAMEAQIFBgf/xAA6EQACAQIDAwoEBAUFAAAAAAAAAQIDEQQhMRJBsQUTMlFhcYGRodEUIsHwFUJy4SNSYpKiM4LC4vH/2gAMAwEAAhEDEQA/ANxQmMuNQi3yjXXNuSQ7YTc2OrQk5MaF9Dbiw03t4WVapiqNPpS+plprUkkKMGNja094SrMVDtQPbYaSonyhhkr7Xo+FjCzyQ+QkOPd9jxCOPP2PELPx1Lt/tl7G2yxdCQNSRrae8KLjyugOp47bjzClhiIzTcVJ26oS9iOcow6TS72ibQo6LHYnanNP4m/FOW1l9QJ6rFYeKprW6/2y9jZNS0fqOEJH+I9Fy4hxFjnZocM77J0HuWI4yi2o7Wb68uJtsscoQhWjUEIQgBCEIAQhCAEIQgBCEIAQhCAEIQgBCEIAQhCAEIQgBCEIDNMMHyLwdbZyOzMIsp2SWwad7B71C0gsapv2ZmnvkspCpf8AJxn0SO6y8viVaMv0r0k19SzjM5t/fWLfxCeULrkesfAKv8ep3B9Iaehx/NZcyl89WEf6l7lelq+4cYhi743WaRq2i6jn5Uyja32U3x2b5V3RYeCr9VU2UVfFV3Xnszdru2b6yZpJExiGVspY5t22cC02bpsRY2PUp/J6ibHTtErWm4znZwBsTpOvcNHYqLhMPHTsbsLtPqt0nyt2q25aYlxNG4A2dJyB28493mvccmU6kcLCM5Nym9rN3y0Xpn4nInNbc6r0irLi/Yl/4aik1CnPUWDyK5/leldzW26WyO+KxJ0qG1jhqc4dRIXd+HktJs5qx0JdKkvvwNu/llo5k07eqS/mE2qMk3OcHGocSNRc0E6NWkEXWRw49O3mzSDqe74p/T5Y1Y1VEnab+ahqYZzVptSXak+NyWOLpboNdza9jWP4asbqmif60Zb+lHH1jdcUL/Ve5v6gs8pcuqv72/W1h9ykocvqnbmHrZ8CE5qXVHhwJliae5yXjfjctP8ANzY5RFVxmBztLXOIdG8XtoeP2Nqnwb6lmONZRmrhMU8UZ2te3ODo3bHtNz/fUrjkRSPjoo2yOLtZbfWGE8kd2nqIUVWkox2tH1FjD4hzm4arr0fjuJ5CEKqXwQhCAEIQgBCEIAQhCAEIQgBCEIAQhCAEIQgBCEIDOgLVFWN7Wv7rO96cVh/07DucR5/BJSj/AFso+3Tn9IHuSshvSnof5/5Xm8bHKa/pn6STLWIzcX2LgiKdKrXgg5DfUHjpVQkV0w5tm9TWjuauNyar4mF9136MiSsmVnGZvlH+sfgq3WzqVxSe5J3knxUFnZz+rSez9hYwdB4isorWT4mteoqcHJ7i45DUGl0h2AMHXrcfJQnCTiufUNiB0RN0+s7SfCyuuExCmpAX6M1he/rtnO+CxzEq4yyvkdre4uPaV9Ow8U6ja0WS4cDz2Lk6dCNPe83x4iLpUnxiRfIuYrucGtFyTYDerjkkrs5sINuyHIkS0T1ecjsj2yCzwM0aDJmMcXP2hucDZo1fsq3R5AQDa7sbEPJi5X4ht5whddd7HoFyPsWVSok96s3bsMppnJ+wrTm5FQDbJ7TR5NSrckYBsef/AGO9xWPjKn8n+X7En4bS31H/AG/9ihYBh3HztYdDdbzqswa9PToHatT/AIlgFs5o6LgWUaMlqfawnrkk/wDpKNyapx9U3tLj5lQ1a1Wo9EvF+xaw+GoUU/mbv2JfUeHEIxrkZ7Tfik3YvCNcrPaCTGAU/wBzH7IPmlW4TCNUUfsN+Ci/idnqWP4Xb6CtNWMkF43tcN7SDbuSyzXLRj8OrY6un5MctmyMGhhe0aiBo5TR3sJ2rQsPrWzRMkZzXtDh2jUtadVyk4S1RtVoqMVUi7p+j6hwhCFOVwQhCAEIQgBCEIAQhCAEIQgBCEIAQhCAz+qFq+L0onN/UvYv+mk6M0/pRjGiqpnek9v770Qj5OobuB8C74LhYuN5NfrXnBP6Fmt0IPs+rIgaSBvIHeVcw+0bz0O8AqXh+maMem3zurbWutTPO8HxK4OAWzOcuqEjVaeJQ8TlXmTFFxs7b6i659VmnxNgmWKy6SrdkJQZrXPPQwHq0uPaT4Lt8hUbOVZ/lWXe8uFyji3tyjT63d9y+0K8IuKcVScWDypTm/hGl3uWRyyq08I+L8bVloPJiGYPW1u8dHYqTNKvbUY7FNeZwsTLnaze5ZeR1JMrlkVk26RwJ0OcLk/dRnb6zv3tVeyYwYzSBxbdodZrfvH7B1DWf8rcsn8GEEdtbjpe77TvgNi5OMrurLmY6fm9vc73J2FVCPxE1n+Vf8vbzJDD6NsbA1osGiwCkGvULj+Ox0kLpJDq1N2uOwBYnieXdXI9zhM9gcSQxpsGjcFSnXVJ7KR2MNgZ4q8r2XWz6GMg2pN1awa3tH4gvmWfH53c6eU/jd8UyfVuOtzj1knzWvxUnuL65GW+fp+59OTZSUzOdPEOt4TGXL6hbrqYz1G/kvm5rk7gT4ib6jf8JorWT9DfX8JdENUhd6rCUi7hNg+iyQ9gCx+kYrHgOCyVMgZEOlzjzWD7Tj+7rV1qjyRDPB0IZv1ZbsUx4YlE6lZA4mSxD84fJFpBEurQAfO21XLBMMFPTxwg34tobffvKTwLAY6WPNjF3HnyHnPPuG4f5UkrVOm09qbuzlVqsWtimrRvfxBCEKcrAhF14Hg6igPUIQgBCEIAQhCAEIQgBCEIAQhCAz/KXQ6B26e3fb4JWBvykzd4f4kn+pI5VH5AO3SMd3gpzAf9Q70h5sauRiV/EX6l6potVM6UfH79SBwf59nRnHuYVZcYktS9eb8VW8FH+ocPstf5ge9TGVcubA0dPk3+689hlalVl2RXmzRaIokpzpd9tPdqHfZaNC8UlEXO+rjLj0utfxcVScl6PjagX1Z2cepmr8xCk+FLFsynZCDpkOc71W/E+S9jybh9ihTp/wA3zP6enE5NSpZ1KvV8q++/gZhXVZc5znHS4knrJuU3oKN08gYNA1ud9hu09e5ISkucGtF3E2AGsk6gtQyAySAAc8XAILjslkH9DfE9q6OMxLgtiHSenZ2mnJ2DVR7c+ite3sLHkZk2ImNeW2ObZjPu2dPpHWf8q0Vla2GNz3kNa0XJQHBrbnQANe7pWQ8IWWRqHmKI/JMOk/eOG3qXHnJUY2Wv3meko0ZYqp1Jei6iJyzysdWTE6RG3QxnR9o9Kq8kq8mmTKSdVIwbzZ6DajTiox0Qu6Vc8YmweSbDSTqA037FYcJyPmmIGkOOqMNL323kCwb2kK3Tw86nRRhVb5kbGVI0jVbqDglnNrtf1ucyPwGeVYqHgoLec6NvtyHxIHgplhGulJLxvwuQVMXSWslx4EDknkzJVyZrBZotnykclg97tw92la/h1LT0cQY1zGga3Oc0Oebc5x2lQFJkOGsDDUTZg08WwiNlzrNmj3p7DkdSt1xZ53vLpO3lEqanSpQ33fccbEVoVH0nbqS/f6DyfLSkb9e1x3Nu49wSP84B3zNPPJ08WWg9rrBPqegjYLMja3qaB5JwFLtR3Lzf/hV2qa0j5v2sRIxWsfzKZkfTJIPJl16KWsfz6iNg3MjufacfcpYFegpznUkY522iS8L8bkV/Lmd87PPJvGeGD8gB8VnmXs0uFV1PNSPeI5WHOjc9z2OfG/lAhx2te3uK1nOVE4ZMN43DxIOdBKx/4X/JuHe9p/CpKNSW2k9CfD1pc4lJ3TytuLtg2KNqYI5mc2Rodbcdrew3HYnqqXBdG5uGRZ20vI9UvNlbVpViozcVuZBXgoVJRWibBCEKMhBCEIAQhCAEIQgBCEIDPsoG3o3dDYz3EBd08ny0Z+0xp72H4LrExelkHoO/K8n3JpRPuKd3/bYO64965OKykn+h/wCX7luX+j4v6CGDRWqZ+g5vfIfgu8uprMYOg+J/sl6CO1TP0yt/SXe9RmWkmdOxo2NBt030DvIXLw2HdTapr81RR8lcq1KnN09rqTH+RFDmsc/fyR1N1ntJPcs64Q8a46rkIPJZyG9TdZ77rUKycUlCSNbWWHS86L95JWPYThTqqfVnNDtX3j9eaegaz0da9kqkaalV3aL24HN5mVRwoLXV+/Elshcl3SvD3aC4Xv8Adxn6XrO1DoWz0NM2Nga0WAFgNwCjcCwkQR21k6XO+07f1blFZaZVcQzi4z8o4aT92Dt61y5z2b1amr+7I7tOltWo0tF9tsjOEDLDQYIXdEjx+gLKKqoT3FKzQblQcUEk7rRi9za+zq6T0BVKNOeInc7sVGhBU4CM9Sn2FZPSzkWBaDqNiXO9Vg0nr0BXXJbgxJIfN4gX7G6m9ZuegLUcHydjhHJaL7TrLus6yuvCjTp9LN9S08/bzKVTERjrm+paeft5lJyW4NM2xcM3ebgyHrdqaOhvetGwnA44QAxoFtOjfvO89KexMASoeFvOq5K27qWhz62InVyenVuFlyUnxwTeoxFjBd72t6yB5qNRb0K6hJ5JDu6M5VXEeESihvn1DbjY03Pcq3XcNUANoIpJTvtmjxspVQlvy78iZYapvVu/I04vXJlWRR8IuI1Ls2lpgOx0hHWGjR3qRpckMWqdNTU8S0623AdbcGsue9wW3NRj0mbcxCPSl5faNCqcYijF3yNb1kKGm4QaUHNY8yO2NjaXk9AzQU1w7gopWkOqHy1DvTcQ3uBzvzK3YdhcMAtBEyMei0AnrOs9qxtU1ormrlRjomyEp8TqpvmqVzAfpzkRi2/N0v8Ayp7/AMAfK0tqpGua7nRMbZp6C53OHYFNhy9zljnHuyI+ea6KscwQhjQ1oAAFgBqC7RdCjIdQQhCAEIQgBCEIAQhCAEIQgM8Nc10Ls67M9sjQ14zHXINm2O25TLDJbwQHdnDukGhXOWia7WB4KGdkhA25jbxZOgllgT1krn4mlKpH5dbfVP6FjnFsOPbf0YwfWMjq7ONi9wI12uY2tFzqFyFHYxYVrZHHkNc3OHUNB7Cb9ieYnki5+uUu0Wzn2c7quLJjiGFzHZf0idJsNZXMksTQnelH80nfJ6q3hkQuMaitPTIQ4RsS5LIWnZnut06G+89qb8GbYyJLCz4yAPUcL36y4OuepQ2K4PO46RqAaLm+hosAk8m5JKGcyyfNljmvF9J2st05wHeV6mrzXMra1Wfjv7Dn4Z1+flZZSy7bbu00bKXKNtLFfW92hjd5+0egLH8RxRz3F7zdzjclc49lC+okc83JOoAGzRsaFBSiR2ppXDnCdeV3puPWUnDDRtf5t4rJK18jQ/mlwB6ASAT0rYMncnYoQM1ovqzjr/sOgLFv+FSHWPArZ8LxtjaeN8rg27Gk3NuVmjO8broUVKMdhehVrVpVHaJboLBOhUALNsT4U4Y7iK8h8Pj5KnYrwkVM1wHZjd183+57VajRt03bj5ESw/8AO0uPl7m04llZBCDnyAEbL3Pds7VSMb4X2tuIW3O8/v4rLX1uebyynqaL+J+CcQ0AlDjTgu4toLmnS4gk8oWGnVqV3Dww8p7N/FrI2nOlRjeEdp9uXoS9fwkVstw2QsB2DQooMmqDeaoFvTla0fmPuTCy9C7f4ct8/JWKEuVqjySt2bvSxZMOyfoW6aitj6Wxsmmd35ob4lWigxrBafVHNMRtdHo9klre8FZoF0E/C6O9v09irLHVH2Gxs4ZaZgzYaaUNGpvyUbe5pK5dw0X5lL7UvwYskYnEbk/DMMvy+rIXXm95pr+F6oPNhhHXnu/qCbycKNa7U6NvVGP6iVRYpE8jeFn4OhHSCI3Vm95eMM4U6lh+WayYdXFu7C0W/KrdhfCXSy2Dy6F2545PttuO+yx8L2ygq4ChU0Vu4zGvOJ9DQVjXtzmOa5p1OaQ4HtGhKiRfPdHiMkLs6J7mHe1xbfrtrVpwvhOqGWEzWyjeeQ/2m6PBc6pyZUjnB39CxHExeprgeus9VHC+EWllsHudC7dIOT7bbjvsrNT1DXtDmODmnU5pDge0aFzp0p08pKxYjKMtGOQ5dJMLoFRmx0heXRdDB6hCEAIQhARrgk3NS5C5IWljI1fEkJKUFPnBJuCWMEXJh7dyj6/BI3jlMabari9lPPakHsR5m8cs0VKTJaLYwdyRdkwzYAra6FJOgWNlEqmyozZNNsdFukawqtimQGcbiWTqJBHktSfCms1KCpIPZ0N1UayuYvU5BSN1OJUdLkq9uxbXNQDcmUuFg7FMmuoypLqMaODuGxWng8hLah4I1xjwePirhLgDTsUBiWGSUkoniuWDQ9mwDR3Dp2FTU4Kq9hOz3d/UaVKijG9h/lTkFxrTNSt5et8Q1Sb3M9Lo29evO3REGxFiNY3Lc8nMVZNGHMOg6xtadrT0phljkC2pBlgAbNrI1Cbr3O6du3er+D5RlTfNVvPq7Gc+tRUvmgY4IkqyJOZqBzXFrgQ4GxaRYgjYQhtGV3XK5RscNjCUDEqyjSgpVpcCDU4hcV6KZKNgS5gVY5KXKSDCuhda2B1pXQXIcvc5ZNRRqdUVbJC7OhkfGd7HFt+u2vtTMFerRpPJmUXXC+E2ojsJgyYbzyH+00W/KrbhnCNSy6HuMLt0g5PttuO+yx0rnOVKpgKU9FbuJo15xPoqCoa9ocxwc06nNIcD2jQlLr59oKmeI50DpGH7Tc5t+vYe1XHB+EGtaQJWRzDaSWxyd7dB9lc6rydOOcWn6FiOJT1RqV17dV3CcuKeaTii7i5tAMTrXuRcAEaNNxa9rqwXXPnCUHaSsWE1LQ7QvAV6tDIzK4KWzV5mLBkbkJNwToxrwxIBk5q4LE+4lecQhkjzGuHRKSMC5NOhm5GOhSD6dTBp1w6nCyZuQclMm76ZT74E2lp1m5m5CGnXEtCHAggEEWIO3oUq6Bc8Ss3FzOZYJMNqM9lzA86W/wBPWNh26lpOC4myaNrmG4cNB/e1M8Qwts0bmPFw4WPxHSqRQVEuGVOY+7oXG994+230htH9lda+Lj/Wv8l7lZvm32cC55W5FMqm58dmzAaHbJAPov8AcdiyqpoXRvLJGlrmmxadYW6YbXNkYHNIIIuCNRB2qPynySjq2X5srRyJP6Xb2+XnnB450vknpwNKtHazjqYvxS9Easf8k1WcWmM3Gs3aB1gk6U8g4PJ3ay1v4r+DR712ni6K1kvMqKnJ7ipWXQcr5T8GR+nJ3MPvcpOn4M4hzi8+y3yaq8uUcOt9/A2VCb3GYg3XvFHd7vNbBBkFTt+rB6XOc7zKkafJiFnNjYOpjfgoJcq010YvgbrDS3sxOLDZHc1pPUC79N1IQZJVLtUTu0Zv6rLamYe0JRtK0bFDLlWb6MVxN1hVvZkdNwf1DtYa3rcPJoKlKbg3d9J47A4+9q0wRjcF7ZV5coV5b7eBusPBFEpuDeMc4uPYweYKlKfIaFv0T2vd5NICtCFBLE1payZIqcFuISDJSBuqOMfgBPeRdPW4W0Cw0dWjwT5eFQSblqzdJLQ+cuEJ5ixioLDYtdHYj/wRreckcXNTRQyu5zmWcd7mktJ7bX7VhHCS2+MVVvts/wBiNbFwfs4rD4WnXml1vWcSPCy7uOS+FpPfZcCpSvzsi3L26RZIlQ5cMtnlkZq9QsGTkhFl0iyA4siy6siyA4IXJCUXJQCZauC1LELghZAg5iRfGnZaknNQyMHxJMsT17Ei5iAbFii8ewJtREWu0HW121rt6m8xclizGTi7rUw0mrMzbJ/HX0M5hqNDL9jL/THoH++9arR1Qe0EG91UMrcmRUR5zdEjOad/oHoPgq/kZlS6nfxFRcNvmtJ+qdfmO6N27q1XqtNYmHO0+kukvqvv968ZOm9mWm41gQgm5CUDAkqaYOFwllzCwFkLy68Lwsg6QknVAGspGbE2NF3EAbybDvKAdr1V6py2pma5mX3NOee5l1F1PCRCOY2R3SG5oPa8hTRo1JdGL8jRzitWXW65LwqCMt6iX5ilc7pu53gxp8121uKy6o2xjpDR+txPgpPhZrpWXe0a87HdmXh1QBtSE+JsaLucAN5Nh3lVNmRVdJ89VZvQ17vJgYE4g4LYr3lle87wGjxdnFZ5qmulPyTfsNuT0iP6nLamb9cwnc0557mXUXVcIkY5jJHfhzAfbIU5S5CUjPqy71nuI7r28FKU2Dwx/NxRt9VjR4gLH8Bbm/Je4+d9RjEGTctbiElQ6NzWPcHatQDWttnaieT+9uq0FEWgC1gAAANgA0BTZiC84pZr4iVayeSSskIQUb9ojG1K2XYYvbKuSHKF6QhDIWXi9QgPEL1eIDyy8sukIDghckJQheZqASIXDmpfNXJYgGrmpF7U/MS5NOgI/NXmapD+EXopAgItzFS8tclc8GaJvLA5TR9YB7wtKFKNyHUjSLWCkpVZUpqcTScVJWZl2ReXAibxdS7ktHIkIJ0D6DrAm+4/szlTwlQjmiR3Uyw73lqmTwf0heXmMkuNyM5wbc69AIUlSZM00fMgiHTmAnvOlWKk8NKW0ovPdkkRxVRK10UX/mBNIbQUzndNy7wY0+a7bLi03NiEYO9oH+64+S0hrANAFhuC6WnO010aa8W2Z2JPWRnUeRmIS/PVWYNwe7yjDR4p1DwVRk3mmc89DR5vLir2hPiai6Nl3JIzzUd+ZWqbg9o2a2Of6z3eTbBS1LgNPH83BG3pDG377XT9CilVnLpNvxNlGK0R4AvUIUZsCEIQAhCEAIQhACEIQHi8KEIAQhCGQQhCA8KEIQAhCEAFCEIYBCEIZPUIQhgEIQsA9C9QhZAIQhACEIQAhCEAIQhACEIQAhCEAIQhACEIQ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922" y="1809328"/>
            <a:ext cx="36385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211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90" y="312738"/>
            <a:ext cx="9159413" cy="5755391"/>
          </a:xfrm>
        </p:spPr>
      </p:pic>
      <p:sp>
        <p:nvSpPr>
          <p:cNvPr id="7" name="6 Rectángulo"/>
          <p:cNvSpPr/>
          <p:nvPr/>
        </p:nvSpPr>
        <p:spPr>
          <a:xfrm>
            <a:off x="0" y="6597352"/>
            <a:ext cx="9144000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72008" y="6597352"/>
            <a:ext cx="903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 Narrow" panose="020B0606020202030204" pitchFamily="34" charset="0"/>
              </a:rPr>
              <a:t>Rosa M. </a:t>
            </a:r>
            <a:r>
              <a:rPr lang="es-ES" sz="1400" dirty="0" err="1" smtClean="0">
                <a:latin typeface="Arial Narrow" panose="020B0606020202030204" pitchFamily="34" charset="0"/>
              </a:rPr>
              <a:t>Crujeiras</a:t>
            </a:r>
            <a:r>
              <a:rPr lang="es-ES" sz="1400" dirty="0" smtClean="0">
                <a:latin typeface="Arial Narrow" panose="020B0606020202030204" pitchFamily="34" charset="0"/>
              </a:rPr>
              <a:t> </a:t>
            </a:r>
            <a:r>
              <a:rPr lang="es-ES" sz="1400" dirty="0" err="1" smtClean="0">
                <a:latin typeface="Arial Narrow" panose="020B0606020202030204" pitchFamily="34" charset="0"/>
              </a:rPr>
              <a:t>Casais</a:t>
            </a:r>
            <a:r>
              <a:rPr lang="es-ES" sz="1400" dirty="0" smtClean="0">
                <a:latin typeface="Arial Narrow" panose="020B0606020202030204" pitchFamily="34" charset="0"/>
              </a:rPr>
              <a:t>						</a:t>
            </a:r>
            <a:r>
              <a:rPr lang="es-ES" sz="1400" dirty="0" err="1" smtClean="0">
                <a:latin typeface="Arial Narrow" panose="020B0606020202030204" pitchFamily="34" charset="0"/>
              </a:rPr>
              <a:t>Xornadas</a:t>
            </a:r>
            <a:r>
              <a:rPr lang="es-ES" sz="1400" dirty="0" smtClean="0">
                <a:latin typeface="Arial Narrow" panose="020B0606020202030204" pitchFamily="34" charset="0"/>
              </a:rPr>
              <a:t> do </a:t>
            </a:r>
            <a:r>
              <a:rPr lang="es-ES" sz="1400" dirty="0" err="1" smtClean="0">
                <a:latin typeface="Arial Narrow" panose="020B0606020202030204" pitchFamily="34" charset="0"/>
              </a:rPr>
              <a:t>Ensino</a:t>
            </a:r>
            <a:r>
              <a:rPr lang="es-ES" sz="1400" dirty="0" smtClean="0">
                <a:latin typeface="Arial Narrow" panose="020B0606020202030204" pitchFamily="34" charset="0"/>
              </a:rPr>
              <a:t> da </a:t>
            </a:r>
            <a:r>
              <a:rPr lang="es-ES" sz="1400" dirty="0" err="1" smtClean="0">
                <a:latin typeface="Arial Narrow" panose="020B0606020202030204" pitchFamily="34" charset="0"/>
              </a:rPr>
              <a:t>Estatística</a:t>
            </a:r>
            <a:endParaRPr lang="es-ES" sz="1400" dirty="0">
              <a:latin typeface="Arial Narrow" panose="020B0606020202030204" pitchFamily="34" charset="0"/>
            </a:endParaRPr>
          </a:p>
        </p:txBody>
      </p:sp>
      <p:sp>
        <p:nvSpPr>
          <p:cNvPr id="3" name="AutoShape 2" descr="data:image/jpeg;base64,/9j/4AAQSkZJRgABAQAAAQABAAD/2wCEAAkGBhQSEBUUEBMVFRQUFBUVFBAWFRUUFA8UFBAVFhQQFBQXGyYeFxkjGhUUHy8gJScpLCwsFR4xNTAqNSYrLCkBCQoKDgwOGg8PGjElHyQqKS0sKSksLCkpLCwsKSkrMCwvLTIuLiwqLDUsLCwsLCksLCwpKSktKSwsKSwvNCksLP/AABEIALEBHAMBIgACEQEDEQH/xAAcAAABBQEBAQAAAAAAAAAAAAAAAwQFBgcCAQj/xABHEAABAwIBBgoFCgUCBwAAAAABAAIDBBEFBhIhMUFRBxMiMmFxgZGhsWJyksHRIzNCQ1JTgqKy8BQWwuHxJLMVFzRjc4PS/8QAGwEBAAIDAQEAAAAAAAAAAAAAAAMEAQIFBgf/xAA6EQACAQIDAwoEBAUFAAAAAAAAAQIDEQQhMRJBsQUTMlFhcYGRodEUIsHwFUJy4SNSYpKiM4LC4vH/2gAMAwEAAhEDEQA/ANxQmMuNQi3yjXXNuSQ7YTc2OrQk5MaF9Dbiw03t4WVapiqNPpS+plprUkkKMGNja094SrMVDtQPbYaSonyhhkr7Xo+FjCzyQ+QkOPd9jxCOPP2PELPx1Lt/tl7G2yxdCQNSRrae8KLjyugOp47bjzClhiIzTcVJ26oS9iOcow6TS72ibQo6LHYnanNP4m/FOW1l9QJ6rFYeKprW6/2y9jZNS0fqOEJH+I9Fy4hxFjnZocM77J0HuWI4yi2o7Wb68uJtsscoQhWjUEIQgBCEIAQhCAEIQgBCEIAQhCAEIQgBCEIAQhCAEIQgBCEIDNMMHyLwdbZyOzMIsp2SWwad7B71C0gsapv2ZmnvkspCpf8AJxn0SO6y8viVaMv0r0k19SzjM5t/fWLfxCeULrkesfAKv8ep3B9Iaehx/NZcyl89WEf6l7lelq+4cYhi743WaRq2i6jn5Uyja32U3x2b5V3RYeCr9VU2UVfFV3Xnszdru2b6yZpJExiGVspY5t22cC02bpsRY2PUp/J6ibHTtErWm4znZwBsTpOvcNHYqLhMPHTsbsLtPqt0nyt2q25aYlxNG4A2dJyB28493mvccmU6kcLCM5Nym9rN3y0Xpn4nInNbc6r0irLi/Yl/4aik1CnPUWDyK5/leldzW26WyO+KxJ0qG1jhqc4dRIXd+HktJs5qx0JdKkvvwNu/llo5k07eqS/mE2qMk3OcHGocSNRc0E6NWkEXWRw49O3mzSDqe74p/T5Y1Y1VEnab+ahqYZzVptSXak+NyWOLpboNdza9jWP4asbqmif60Zb+lHH1jdcUL/Ve5v6gs8pcuqv72/W1h9ykocvqnbmHrZ8CE5qXVHhwJliae5yXjfjctP8ANzY5RFVxmBztLXOIdG8XtoeP2Nqnwb6lmONZRmrhMU8UZ2te3ODo3bHtNz/fUrjkRSPjoo2yOLtZbfWGE8kd2nqIUVWkox2tH1FjD4hzm4arr0fjuJ5CEKqXwQhCAEIQgBCEIAQhCAEIQgBCEIAQhCAEIQgBCEIDOgLVFWN7Wv7rO96cVh/07DucR5/BJSj/AFso+3Tn9IHuSshvSnof5/5Xm8bHKa/pn6STLWIzcX2LgiKdKrXgg5DfUHjpVQkV0w5tm9TWjuauNyar4mF9136MiSsmVnGZvlH+sfgq3WzqVxSe5J3knxUFnZz+rSez9hYwdB4isorWT4mteoqcHJ7i45DUGl0h2AMHXrcfJQnCTiufUNiB0RN0+s7SfCyuuExCmpAX6M1he/rtnO+CxzEq4yyvkdre4uPaV9Ow8U6ja0WS4cDz2Lk6dCNPe83x4iLpUnxiRfIuYrucGtFyTYDerjkkrs5sINuyHIkS0T1ecjsj2yCzwM0aDJmMcXP2hucDZo1fsq3R5AQDa7sbEPJi5X4ht5whddd7HoFyPsWVSok96s3bsMppnJ+wrTm5FQDbJ7TR5NSrckYBsef/AGO9xWPjKn8n+X7En4bS31H/AG/9ihYBh3HztYdDdbzqswa9PToHatT/AIlgFs5o6LgWUaMlqfawnrkk/wDpKNyapx9U3tLj5lQ1a1Wo9EvF+xaw+GoUU/mbv2JfUeHEIxrkZ7Tfik3YvCNcrPaCTGAU/wBzH7IPmlW4TCNUUfsN+Ci/idnqWP4Xb6CtNWMkF43tcN7SDbuSyzXLRj8OrY6un5MctmyMGhhe0aiBo5TR3sJ2rQsPrWzRMkZzXtDh2jUtadVyk4S1RtVoqMVUi7p+j6hwhCFOVwQhCAEIQgBCEIAQhCAEIQgBCEIAQhCAz+qFq+L0onN/UvYv+mk6M0/pRjGiqpnek9v770Qj5OobuB8C74LhYuN5NfrXnBP6Fmt0IPs+rIgaSBvIHeVcw+0bz0O8AqXh+maMem3zurbWutTPO8HxK4OAWzOcuqEjVaeJQ8TlXmTFFxs7b6i659VmnxNgmWKy6SrdkJQZrXPPQwHq0uPaT4Lt8hUbOVZ/lWXe8uFyji3tyjT63d9y+0K8IuKcVScWDypTm/hGl3uWRyyq08I+L8bVloPJiGYPW1u8dHYqTNKvbUY7FNeZwsTLnaze5ZeR1JMrlkVk26RwJ0OcLk/dRnb6zv3tVeyYwYzSBxbdodZrfvH7B1DWf8rcsn8GEEdtbjpe77TvgNi5OMrurLmY6fm9vc73J2FVCPxE1n+Vf8vbzJDD6NsbA1osGiwCkGvULj+Ox0kLpJDq1N2uOwBYnieXdXI9zhM9gcSQxpsGjcFSnXVJ7KR2MNgZ4q8r2XWz6GMg2pN1awa3tH4gvmWfH53c6eU/jd8UyfVuOtzj1knzWvxUnuL65GW+fp+59OTZSUzOdPEOt4TGXL6hbrqYz1G/kvm5rk7gT4ib6jf8JorWT9DfX8JdENUhd6rCUi7hNg+iyQ9gCx+kYrHgOCyVMgZEOlzjzWD7Tj+7rV1qjyRDPB0IZv1ZbsUx4YlE6lZA4mSxD84fJFpBEurQAfO21XLBMMFPTxwg34tobffvKTwLAY6WPNjF3HnyHnPPuG4f5UkrVOm09qbuzlVqsWtimrRvfxBCEKcrAhF14Hg6igPUIQgBCEIAQhCAEIQgBCEIAQhCAz/KXQ6B26e3fb4JWBvykzd4f4kn+pI5VH5AO3SMd3gpzAf9Q70h5sauRiV/EX6l6potVM6UfH79SBwf59nRnHuYVZcYktS9eb8VW8FH+ocPstf5ge9TGVcubA0dPk3+689hlalVl2RXmzRaIokpzpd9tPdqHfZaNC8UlEXO+rjLj0utfxcVScl6PjagX1Z2cepmr8xCk+FLFsynZCDpkOc71W/E+S9jybh9ihTp/wA3zP6enE5NSpZ1KvV8q++/gZhXVZc5znHS4knrJuU3oKN08gYNA1ud9hu09e5ISkucGtF3E2AGsk6gtQyAySAAc8XAILjslkH9DfE9q6OMxLgtiHSenZ2mnJ2DVR7c+ite3sLHkZk2ImNeW2ObZjPu2dPpHWf8q0Vla2GNz3kNa0XJQHBrbnQANe7pWQ8IWWRqHmKI/JMOk/eOG3qXHnJUY2Wv3meko0ZYqp1Jei6iJyzysdWTE6RG3QxnR9o9Kq8kq8mmTKSdVIwbzZ6DajTiox0Qu6Vc8YmweSbDSTqA037FYcJyPmmIGkOOqMNL323kCwb2kK3Tw86nRRhVb5kbGVI0jVbqDglnNrtf1ucyPwGeVYqHgoLec6NvtyHxIHgplhGulJLxvwuQVMXSWslx4EDknkzJVyZrBZotnykclg97tw92la/h1LT0cQY1zGga3Oc0Oebc5x2lQFJkOGsDDUTZg08WwiNlzrNmj3p7DkdSt1xZ53vLpO3lEqanSpQ33fccbEVoVH0nbqS/f6DyfLSkb9e1x3Nu49wSP84B3zNPPJ08WWg9rrBPqegjYLMja3qaB5JwFLtR3Lzf/hV2qa0j5v2sRIxWsfzKZkfTJIPJl16KWsfz6iNg3MjufacfcpYFegpznUkY522iS8L8bkV/Lmd87PPJvGeGD8gB8VnmXs0uFV1PNSPeI5WHOjc9z2OfG/lAhx2te3uK1nOVE4ZMN43DxIOdBKx/4X/JuHe9p/CpKNSW2k9CfD1pc4lJ3TytuLtg2KNqYI5mc2Rodbcdrew3HYnqqXBdG5uGRZ20vI9UvNlbVpViozcVuZBXgoVJRWibBCEKMhBCEIAQhCAEIQgBCEIDPsoG3o3dDYz3EBd08ny0Z+0xp72H4LrExelkHoO/K8n3JpRPuKd3/bYO64965OKykn+h/wCX7luX+j4v6CGDRWqZ+g5vfIfgu8uprMYOg+J/sl6CO1TP0yt/SXe9RmWkmdOxo2NBt030DvIXLw2HdTapr81RR8lcq1KnN09rqTH+RFDmsc/fyR1N1ntJPcs64Q8a46rkIPJZyG9TdZ77rUKycUlCSNbWWHS86L95JWPYThTqqfVnNDtX3j9eaegaz0da9kqkaalV3aL24HN5mVRwoLXV+/Elshcl3SvD3aC4Xv8Adxn6XrO1DoWz0NM2Nga0WAFgNwCjcCwkQR21k6XO+07f1blFZaZVcQzi4z8o4aT92Dt61y5z2b1amr+7I7tOltWo0tF9tsjOEDLDQYIXdEjx+gLKKqoT3FKzQblQcUEk7rRi9za+zq6T0BVKNOeInc7sVGhBU4CM9Sn2FZPSzkWBaDqNiXO9Vg0nr0BXXJbgxJIfN4gX7G6m9ZuegLUcHydjhHJaL7TrLus6yuvCjTp9LN9S08/bzKVTERjrm+paeft5lJyW4NM2xcM3ebgyHrdqaOhvetGwnA44QAxoFtOjfvO89KexMASoeFvOq5K27qWhz62InVyenVuFlyUnxwTeoxFjBd72t6yB5qNRb0K6hJ5JDu6M5VXEeESihvn1DbjY03Pcq3XcNUANoIpJTvtmjxspVQlvy78iZYapvVu/I04vXJlWRR8IuI1Ls2lpgOx0hHWGjR3qRpckMWqdNTU8S0623AdbcGsue9wW3NRj0mbcxCPSl5faNCqcYijF3yNb1kKGm4QaUHNY8yO2NjaXk9AzQU1w7gopWkOqHy1DvTcQ3uBzvzK3YdhcMAtBEyMei0AnrOs9qxtU1ormrlRjomyEp8TqpvmqVzAfpzkRi2/N0v8Ayp7/AMAfK0tqpGua7nRMbZp6C53OHYFNhy9zljnHuyI+ea6KscwQhjQ1oAAFgBqC7RdCjIdQQhCAEIQgBCEIAQhCAEIQgM8Nc10Ls67M9sjQ14zHXINm2O25TLDJbwQHdnDukGhXOWia7WB4KGdkhA25jbxZOgllgT1krn4mlKpH5dbfVP6FjnFsOPbf0YwfWMjq7ONi9wI12uY2tFzqFyFHYxYVrZHHkNc3OHUNB7Cb9ieYnki5+uUu0Wzn2c7quLJjiGFzHZf0idJsNZXMksTQnelH80nfJ6q3hkQuMaitPTIQ4RsS5LIWnZnut06G+89qb8GbYyJLCz4yAPUcL36y4OuepQ2K4PO46RqAaLm+hosAk8m5JKGcyyfNljmvF9J2st05wHeV6mrzXMra1Wfjv7Dn4Z1+flZZSy7bbu00bKXKNtLFfW92hjd5+0egLH8RxRz3F7zdzjclc49lC+okc83JOoAGzRsaFBSiR2ppXDnCdeV3puPWUnDDRtf5t4rJK18jQ/mlwB6ASAT0rYMncnYoQM1ovqzjr/sOgLFv+FSHWPArZ8LxtjaeN8rg27Gk3NuVmjO8broUVKMdhehVrVpVHaJboLBOhUALNsT4U4Y7iK8h8Pj5KnYrwkVM1wHZjd183+57VajRt03bj5ESw/8AO0uPl7m04llZBCDnyAEbL3Pds7VSMb4X2tuIW3O8/v4rLX1uebyynqaL+J+CcQ0AlDjTgu4toLmnS4gk8oWGnVqV3Dww8p7N/FrI2nOlRjeEdp9uXoS9fwkVstw2QsB2DQooMmqDeaoFvTla0fmPuTCy9C7f4ct8/JWKEuVqjySt2bvSxZMOyfoW6aitj6Wxsmmd35ob4lWigxrBafVHNMRtdHo9klre8FZoF0E/C6O9v09irLHVH2Gxs4ZaZgzYaaUNGpvyUbe5pK5dw0X5lL7UvwYskYnEbk/DMMvy+rIXXm95pr+F6oPNhhHXnu/qCbycKNa7U6NvVGP6iVRYpE8jeFn4OhHSCI3Vm95eMM4U6lh+WayYdXFu7C0W/KrdhfCXSy2Dy6F2545PttuO+yx8L2ygq4ChU0Vu4zGvOJ9DQVjXtzmOa5p1OaQ4HtGhKiRfPdHiMkLs6J7mHe1xbfrtrVpwvhOqGWEzWyjeeQ/2m6PBc6pyZUjnB39CxHExeprgeus9VHC+EWllsHudC7dIOT7bbjvsrNT1DXtDmODmnU5pDge0aFzp0p08pKxYjKMtGOQ5dJMLoFRmx0heXRdDB6hCEAIQhARrgk3NS5C5IWljI1fEkJKUFPnBJuCWMEXJh7dyj6/BI3jlMabari9lPPakHsR5m8cs0VKTJaLYwdyRdkwzYAra6FJOgWNlEqmyozZNNsdFukawqtimQGcbiWTqJBHktSfCms1KCpIPZ0N1UayuYvU5BSN1OJUdLkq9uxbXNQDcmUuFg7FMmuoypLqMaODuGxWng8hLah4I1xjwePirhLgDTsUBiWGSUkoniuWDQ9mwDR3Dp2FTU4Kq9hOz3d/UaVKijG9h/lTkFxrTNSt5et8Q1Sb3M9Lo29evO3REGxFiNY3Lc8nMVZNGHMOg6xtadrT0phljkC2pBlgAbNrI1Cbr3O6du3er+D5RlTfNVvPq7Gc+tRUvmgY4IkqyJOZqBzXFrgQ4GxaRYgjYQhtGV3XK5RscNjCUDEqyjSgpVpcCDU4hcV6KZKNgS5gVY5KXKSDCuhda2B1pXQXIcvc5ZNRRqdUVbJC7OhkfGd7HFt+u2vtTMFerRpPJmUXXC+E2ojsJgyYbzyH+00W/KrbhnCNSy6HuMLt0g5PttuO+yx0rnOVKpgKU9FbuJo15xPoqCoa9ocxwc06nNIcD2jQlLr59oKmeI50DpGH7Tc5t+vYe1XHB+EGtaQJWRzDaSWxyd7dB9lc6rydOOcWn6FiOJT1RqV17dV3CcuKeaTii7i5tAMTrXuRcAEaNNxa9rqwXXPnCUHaSsWE1LQ7QvAV6tDIzK4KWzV5mLBkbkJNwToxrwxIBk5q4LE+4lecQhkjzGuHRKSMC5NOhm5GOhSD6dTBp1w6nCyZuQclMm76ZT74E2lp1m5m5CGnXEtCHAggEEWIO3oUq6Bc8Ss3FzOZYJMNqM9lzA86W/wBPWNh26lpOC4myaNrmG4cNB/e1M8Qwts0bmPFw4WPxHSqRQVEuGVOY+7oXG994+230htH9lda+Lj/Wv8l7lZvm32cC55W5FMqm58dmzAaHbJAPov8AcdiyqpoXRvLJGlrmmxadYW6YbXNkYHNIIIuCNRB2qPynySjq2X5srRyJP6Xb2+XnnB450vknpwNKtHazjqYvxS9Easf8k1WcWmM3Gs3aB1gk6U8g4PJ3ay1v4r+DR712ni6K1kvMqKnJ7ipWXQcr5T8GR+nJ3MPvcpOn4M4hzi8+y3yaq8uUcOt9/A2VCb3GYg3XvFHd7vNbBBkFTt+rB6XOc7zKkafJiFnNjYOpjfgoJcq010YvgbrDS3sxOLDZHc1pPUC79N1IQZJVLtUTu0Zv6rLamYe0JRtK0bFDLlWb6MVxN1hVvZkdNwf1DtYa3rcPJoKlKbg3d9J47A4+9q0wRjcF7ZV5coV5b7eBusPBFEpuDeMc4uPYweYKlKfIaFv0T2vd5NICtCFBLE1payZIqcFuISDJSBuqOMfgBPeRdPW4W0Cw0dWjwT5eFQSblqzdJLQ+cuEJ5ixioLDYtdHYj/wRreckcXNTRQyu5zmWcd7mktJ7bX7VhHCS2+MVVvts/wBiNbFwfs4rD4WnXml1vWcSPCy7uOS+FpPfZcCpSvzsi3L26RZIlQ5cMtnlkZq9QsGTkhFl0iyA4siy6siyA4IXJCUXJQCZauC1LELghZAg5iRfGnZaknNQyMHxJMsT17Ei5iAbFii8ewJtREWu0HW121rt6m8xclizGTi7rUw0mrMzbJ/HX0M5hqNDL9jL/THoH++9arR1Qe0EG91UMrcmRUR5zdEjOad/oHoPgq/kZlS6nfxFRcNvmtJ+qdfmO6N27q1XqtNYmHO0+kukvqvv968ZOm9mWm41gQgm5CUDAkqaYOFwllzCwFkLy68Lwsg6QknVAGspGbE2NF3EAbybDvKAdr1V6py2pma5mX3NOee5l1F1PCRCOY2R3SG5oPa8hTRo1JdGL8jRzitWXW65LwqCMt6iX5ilc7pu53gxp8121uKy6o2xjpDR+txPgpPhZrpWXe0a87HdmXh1QBtSE+JsaLucAN5Nh3lVNmRVdJ89VZvQ17vJgYE4g4LYr3lle87wGjxdnFZ5qmulPyTfsNuT0iP6nLamb9cwnc0557mXUXVcIkY5jJHfhzAfbIU5S5CUjPqy71nuI7r28FKU2Dwx/NxRt9VjR4gLH8Bbm/Je4+d9RjEGTctbiElQ6NzWPcHatQDWttnaieT+9uq0FEWgC1gAAANgA0BTZiC84pZr4iVayeSSskIQUb9ojG1K2XYYvbKuSHKF6QhDIWXi9QgPEL1eIDyy8sukIDghckJQheZqASIXDmpfNXJYgGrmpF7U/MS5NOgI/NXmapD+EXopAgItzFS8tclc8GaJvLA5TR9YB7wtKFKNyHUjSLWCkpVZUpqcTScVJWZl2ReXAibxdS7ktHIkIJ0D6DrAm+4/szlTwlQjmiR3Uyw73lqmTwf0heXmMkuNyM5wbc69AIUlSZM00fMgiHTmAnvOlWKk8NKW0ovPdkkRxVRK10UX/mBNIbQUzndNy7wY0+a7bLi03NiEYO9oH+64+S0hrANAFhuC6WnO010aa8W2Z2JPWRnUeRmIS/PVWYNwe7yjDR4p1DwVRk3mmc89DR5vLir2hPiai6Nl3JIzzUd+ZWqbg9o2a2Of6z3eTbBS1LgNPH83BG3pDG377XT9CilVnLpNvxNlGK0R4AvUIUZsCEIQAhCEAIQhACEIQHi8KEIAQhCGQQhCA8KEIQAhCEAFCEIYBCEIZPUIQhgEIQsA9C9QhZAIQhACEIQAhCEAIQhACEIQAhCEAIQhACEI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data:image/jpeg;base64,/9j/4AAQSkZJRgABAQAAAQABAAD/2wCEAAkGBhQSEBUUEBMVFRQUFBUVFBAWFRUUFA8UFBAVFhQQFBQXGyYeFxkjGhUUHy8gJScpLCwsFR4xNTAqNSYrLCkBCQoKDgwOGg8PGjElHyQqKS0sKSksLCkpLCwsKSkrMCwvLTIuLiwqLDUsLCwsLCksLCwpKSktKSwsKSwvNCksLP/AABEIALEBHAMBIgACEQEDEQH/xAAcAAABBQEBAQAAAAAAAAAAAAAAAwQFBgcCAQj/xABHEAABAwIBBgoFCgUCBwAAAAABAAIDBBEFBhIhMUFRBxMiMmFxgZGhsWJyksHRIzNCQ1JTgqKy8BQWwuHxJLMVFzRjc4PS/8QAGwEBAAIDAQEAAAAAAAAAAAAAAAMEAQIFBgf/xAA6EQACAQIDAwoEBAUFAAAAAAAAAQIDEQQhMRJBsQUTMlFhcYGRodEUIsHwFUJy4SNSYpKiM4LC4vH/2gAMAwEAAhEDEQA/ANxQmMuNQi3yjXXNuSQ7YTc2OrQk5MaF9Dbiw03t4WVapiqNPpS+plprUkkKMGNja094SrMVDtQPbYaSonyhhkr7Xo+FjCzyQ+QkOPd9jxCOPP2PELPx1Lt/tl7G2yxdCQNSRrae8KLjyugOp47bjzClhiIzTcVJ26oS9iOcow6TS72ibQo6LHYnanNP4m/FOW1l9QJ6rFYeKprW6/2y9jZNS0fqOEJH+I9Fy4hxFjnZocM77J0HuWI4yi2o7Wb68uJtsscoQhWjUEIQgBCEIAQhCAEIQgBCEIAQhCAEIQgBCEIAQhCAEIQgBCEIDNMMHyLwdbZyOzMIsp2SWwad7B71C0gsapv2ZmnvkspCpf8AJxn0SO6y8viVaMv0r0k19SzjM5t/fWLfxCeULrkesfAKv8ep3B9Iaehx/NZcyl89WEf6l7lelq+4cYhi743WaRq2i6jn5Uyja32U3x2b5V3RYeCr9VU2UVfFV3Xnszdru2b6yZpJExiGVspY5t22cC02bpsRY2PUp/J6ibHTtErWm4znZwBsTpOvcNHYqLhMPHTsbsLtPqt0nyt2q25aYlxNG4A2dJyB28493mvccmU6kcLCM5Nym9rN3y0Xpn4nInNbc6r0irLi/Yl/4aik1CnPUWDyK5/leldzW26WyO+KxJ0qG1jhqc4dRIXd+HktJs5qx0JdKkvvwNu/llo5k07eqS/mE2qMk3OcHGocSNRc0E6NWkEXWRw49O3mzSDqe74p/T5Y1Y1VEnab+ahqYZzVptSXak+NyWOLpboNdza9jWP4asbqmif60Zb+lHH1jdcUL/Ve5v6gs8pcuqv72/W1h9ykocvqnbmHrZ8CE5qXVHhwJliae5yXjfjctP8ANzY5RFVxmBztLXOIdG8XtoeP2Nqnwb6lmONZRmrhMU8UZ2te3ODo3bHtNz/fUrjkRSPjoo2yOLtZbfWGE8kd2nqIUVWkox2tH1FjD4hzm4arr0fjuJ5CEKqXwQhCAEIQgBCEIAQhCAEIQgBCEIAQhCAEIQgBCEIDOgLVFWN7Wv7rO96cVh/07DucR5/BJSj/AFso+3Tn9IHuSshvSnof5/5Xm8bHKa/pn6STLWIzcX2LgiKdKrXgg5DfUHjpVQkV0w5tm9TWjuauNyar4mF9136MiSsmVnGZvlH+sfgq3WzqVxSe5J3knxUFnZz+rSez9hYwdB4isorWT4mteoqcHJ7i45DUGl0h2AMHXrcfJQnCTiufUNiB0RN0+s7SfCyuuExCmpAX6M1he/rtnO+CxzEq4yyvkdre4uPaV9Ow8U6ja0WS4cDz2Lk6dCNPe83x4iLpUnxiRfIuYrucGtFyTYDerjkkrs5sINuyHIkS0T1ecjsj2yCzwM0aDJmMcXP2hucDZo1fsq3R5AQDa7sbEPJi5X4ht5whddd7HoFyPsWVSok96s3bsMppnJ+wrTm5FQDbJ7TR5NSrckYBsef/AGO9xWPjKn8n+X7En4bS31H/AG/9ihYBh3HztYdDdbzqswa9PToHatT/AIlgFs5o6LgWUaMlqfawnrkk/wDpKNyapx9U3tLj5lQ1a1Wo9EvF+xaw+GoUU/mbv2JfUeHEIxrkZ7Tfik3YvCNcrPaCTGAU/wBzH7IPmlW4TCNUUfsN+Ci/idnqWP4Xb6CtNWMkF43tcN7SDbuSyzXLRj8OrY6un5MctmyMGhhe0aiBo5TR3sJ2rQsPrWzRMkZzXtDh2jUtadVyk4S1RtVoqMVUi7p+j6hwhCFOVwQhCAEIQgBCEIAQhCAEIQgBCEIAQhCAz+qFq+L0onN/UvYv+mk6M0/pRjGiqpnek9v770Qj5OobuB8C74LhYuN5NfrXnBP6Fmt0IPs+rIgaSBvIHeVcw+0bz0O8AqXh+maMem3zurbWutTPO8HxK4OAWzOcuqEjVaeJQ8TlXmTFFxs7b6i659VmnxNgmWKy6SrdkJQZrXPPQwHq0uPaT4Lt8hUbOVZ/lWXe8uFyji3tyjT63d9y+0K8IuKcVScWDypTm/hGl3uWRyyq08I+L8bVloPJiGYPW1u8dHYqTNKvbUY7FNeZwsTLnaze5ZeR1JMrlkVk26RwJ0OcLk/dRnb6zv3tVeyYwYzSBxbdodZrfvH7B1DWf8rcsn8GEEdtbjpe77TvgNi5OMrurLmY6fm9vc73J2FVCPxE1n+Vf8vbzJDD6NsbA1osGiwCkGvULj+Ox0kLpJDq1N2uOwBYnieXdXI9zhM9gcSQxpsGjcFSnXVJ7KR2MNgZ4q8r2XWz6GMg2pN1awa3tH4gvmWfH53c6eU/jd8UyfVuOtzj1knzWvxUnuL65GW+fp+59OTZSUzOdPEOt4TGXL6hbrqYz1G/kvm5rk7gT4ib6jf8JorWT9DfX8JdENUhd6rCUi7hNg+iyQ9gCx+kYrHgOCyVMgZEOlzjzWD7Tj+7rV1qjyRDPB0IZv1ZbsUx4YlE6lZA4mSxD84fJFpBEurQAfO21XLBMMFPTxwg34tobffvKTwLAY6WPNjF3HnyHnPPuG4f5UkrVOm09qbuzlVqsWtimrRvfxBCEKcrAhF14Hg6igPUIQgBCEIAQhCAEIQgBCEIAQhCAz/KXQ6B26e3fb4JWBvykzd4f4kn+pI5VH5AO3SMd3gpzAf9Q70h5sauRiV/EX6l6potVM6UfH79SBwf59nRnHuYVZcYktS9eb8VW8FH+ocPstf5ge9TGVcubA0dPk3+689hlalVl2RXmzRaIokpzpd9tPdqHfZaNC8UlEXO+rjLj0utfxcVScl6PjagX1Z2cepmr8xCk+FLFsynZCDpkOc71W/E+S9jybh9ihTp/wA3zP6enE5NSpZ1KvV8q++/gZhXVZc5znHS4knrJuU3oKN08gYNA1ud9hu09e5ISkucGtF3E2AGsk6gtQyAySAAc8XAILjslkH9DfE9q6OMxLgtiHSenZ2mnJ2DVR7c+ite3sLHkZk2ImNeW2ObZjPu2dPpHWf8q0Vla2GNz3kNa0XJQHBrbnQANe7pWQ8IWWRqHmKI/JMOk/eOG3qXHnJUY2Wv3meko0ZYqp1Jei6iJyzysdWTE6RG3QxnR9o9Kq8kq8mmTKSdVIwbzZ6DajTiox0Qu6Vc8YmweSbDSTqA037FYcJyPmmIGkOOqMNL323kCwb2kK3Tw86nRRhVb5kbGVI0jVbqDglnNrtf1ucyPwGeVYqHgoLec6NvtyHxIHgplhGulJLxvwuQVMXSWslx4EDknkzJVyZrBZotnykclg97tw92la/h1LT0cQY1zGga3Oc0Oebc5x2lQFJkOGsDDUTZg08WwiNlzrNmj3p7DkdSt1xZ53vLpO3lEqanSpQ33fccbEVoVH0nbqS/f6DyfLSkb9e1x3Nu49wSP84B3zNPPJ08WWg9rrBPqegjYLMja3qaB5JwFLtR3Lzf/hV2qa0j5v2sRIxWsfzKZkfTJIPJl16KWsfz6iNg3MjufacfcpYFegpznUkY522iS8L8bkV/Lmd87PPJvGeGD8gB8VnmXs0uFV1PNSPeI5WHOjc9z2OfG/lAhx2te3uK1nOVE4ZMN43DxIOdBKx/4X/JuHe9p/CpKNSW2k9CfD1pc4lJ3TytuLtg2KNqYI5mc2Rodbcdrew3HYnqqXBdG5uGRZ20vI9UvNlbVpViozcVuZBXgoVJRWibBCEKMhBCEIAQhCAEIQgBCEIDPsoG3o3dDYz3EBd08ny0Z+0xp72H4LrExelkHoO/K8n3JpRPuKd3/bYO64965OKykn+h/wCX7luX+j4v6CGDRWqZ+g5vfIfgu8uprMYOg+J/sl6CO1TP0yt/SXe9RmWkmdOxo2NBt030DvIXLw2HdTapr81RR8lcq1KnN09rqTH+RFDmsc/fyR1N1ntJPcs64Q8a46rkIPJZyG9TdZ77rUKycUlCSNbWWHS86L95JWPYThTqqfVnNDtX3j9eaegaz0da9kqkaalV3aL24HN5mVRwoLXV+/Elshcl3SvD3aC4Xv8Adxn6XrO1DoWz0NM2Nga0WAFgNwCjcCwkQR21k6XO+07f1blFZaZVcQzi4z8o4aT92Dt61y5z2b1amr+7I7tOltWo0tF9tsjOEDLDQYIXdEjx+gLKKqoT3FKzQblQcUEk7rRi9za+zq6T0BVKNOeInc7sVGhBU4CM9Sn2FZPSzkWBaDqNiXO9Vg0nr0BXXJbgxJIfN4gX7G6m9ZuegLUcHydjhHJaL7TrLus6yuvCjTp9LN9S08/bzKVTERjrm+paeft5lJyW4NM2xcM3ebgyHrdqaOhvetGwnA44QAxoFtOjfvO89KexMASoeFvOq5K27qWhz62InVyenVuFlyUnxwTeoxFjBd72t6yB5qNRb0K6hJ5JDu6M5VXEeESihvn1DbjY03Pcq3XcNUANoIpJTvtmjxspVQlvy78iZYapvVu/I04vXJlWRR8IuI1Ls2lpgOx0hHWGjR3qRpckMWqdNTU8S0623AdbcGsue9wW3NRj0mbcxCPSl5faNCqcYijF3yNb1kKGm4QaUHNY8yO2NjaXk9AzQU1w7gopWkOqHy1DvTcQ3uBzvzK3YdhcMAtBEyMei0AnrOs9qxtU1ormrlRjomyEp8TqpvmqVzAfpzkRi2/N0v8Ayp7/AMAfK0tqpGua7nRMbZp6C53OHYFNhy9zljnHuyI+ea6KscwQhjQ1oAAFgBqC7RdCjIdQQhCAEIQgBCEIAQhCAEIQgM8Nc10Ls67M9sjQ14zHXINm2O25TLDJbwQHdnDukGhXOWia7WB4KGdkhA25jbxZOgllgT1krn4mlKpH5dbfVP6FjnFsOPbf0YwfWMjq7ONi9wI12uY2tFzqFyFHYxYVrZHHkNc3OHUNB7Cb9ieYnki5+uUu0Wzn2c7quLJjiGFzHZf0idJsNZXMksTQnelH80nfJ6q3hkQuMaitPTIQ4RsS5LIWnZnut06G+89qb8GbYyJLCz4yAPUcL36y4OuepQ2K4PO46RqAaLm+hosAk8m5JKGcyyfNljmvF9J2st05wHeV6mrzXMra1Wfjv7Dn4Z1+flZZSy7bbu00bKXKNtLFfW92hjd5+0egLH8RxRz3F7zdzjclc49lC+okc83JOoAGzRsaFBSiR2ppXDnCdeV3puPWUnDDRtf5t4rJK18jQ/mlwB6ASAT0rYMncnYoQM1ovqzjr/sOgLFv+FSHWPArZ8LxtjaeN8rg27Gk3NuVmjO8broUVKMdhehVrVpVHaJboLBOhUALNsT4U4Y7iK8h8Pj5KnYrwkVM1wHZjd183+57VajRt03bj5ESw/8AO0uPl7m04llZBCDnyAEbL3Pds7VSMb4X2tuIW3O8/v4rLX1uebyynqaL+J+CcQ0AlDjTgu4toLmnS4gk8oWGnVqV3Dww8p7N/FrI2nOlRjeEdp9uXoS9fwkVstw2QsB2DQooMmqDeaoFvTla0fmPuTCy9C7f4ct8/JWKEuVqjySt2bvSxZMOyfoW6aitj6Wxsmmd35ob4lWigxrBafVHNMRtdHo9klre8FZoF0E/C6O9v09irLHVH2Gxs4ZaZgzYaaUNGpvyUbe5pK5dw0X5lL7UvwYskYnEbk/DMMvy+rIXXm95pr+F6oPNhhHXnu/qCbycKNa7U6NvVGP6iVRYpE8jeFn4OhHSCI3Vm95eMM4U6lh+WayYdXFu7C0W/KrdhfCXSy2Dy6F2545PttuO+yx8L2ygq4ChU0Vu4zGvOJ9DQVjXtzmOa5p1OaQ4HtGhKiRfPdHiMkLs6J7mHe1xbfrtrVpwvhOqGWEzWyjeeQ/2m6PBc6pyZUjnB39CxHExeprgeus9VHC+EWllsHudC7dIOT7bbjvsrNT1DXtDmODmnU5pDge0aFzp0p08pKxYjKMtGOQ5dJMLoFRmx0heXRdDB6hCEAIQhARrgk3NS5C5IWljI1fEkJKUFPnBJuCWMEXJh7dyj6/BI3jlMabari9lPPakHsR5m8cs0VKTJaLYwdyRdkwzYAra6FJOgWNlEqmyozZNNsdFukawqtimQGcbiWTqJBHktSfCms1KCpIPZ0N1UayuYvU5BSN1OJUdLkq9uxbXNQDcmUuFg7FMmuoypLqMaODuGxWng8hLah4I1xjwePirhLgDTsUBiWGSUkoniuWDQ9mwDR3Dp2FTU4Kq9hOz3d/UaVKijG9h/lTkFxrTNSt5et8Q1Sb3M9Lo29evO3REGxFiNY3Lc8nMVZNGHMOg6xtadrT0phljkC2pBlgAbNrI1Cbr3O6du3er+D5RlTfNVvPq7Gc+tRUvmgY4IkqyJOZqBzXFrgQ4GxaRYgjYQhtGV3XK5RscNjCUDEqyjSgpVpcCDU4hcV6KZKNgS5gVY5KXKSDCuhda2B1pXQXIcvc5ZNRRqdUVbJC7OhkfGd7HFt+u2vtTMFerRpPJmUXXC+E2ojsJgyYbzyH+00W/KrbhnCNSy6HuMLt0g5PttuO+yx0rnOVKpgKU9FbuJo15xPoqCoa9ocxwc06nNIcD2jQlLr59oKmeI50DpGH7Tc5t+vYe1XHB+EGtaQJWRzDaSWxyd7dB9lc6rydOOcWn6FiOJT1RqV17dV3CcuKeaTii7i5tAMTrXuRcAEaNNxa9rqwXXPnCUHaSsWE1LQ7QvAV6tDIzK4KWzV5mLBkbkJNwToxrwxIBk5q4LE+4lecQhkjzGuHRKSMC5NOhm5GOhSD6dTBp1w6nCyZuQclMm76ZT74E2lp1m5m5CGnXEtCHAggEEWIO3oUq6Bc8Ss3FzOZYJMNqM9lzA86W/wBPWNh26lpOC4myaNrmG4cNB/e1M8Qwts0bmPFw4WPxHSqRQVEuGVOY+7oXG994+230htH9lda+Lj/Wv8l7lZvm32cC55W5FMqm58dmzAaHbJAPov8AcdiyqpoXRvLJGlrmmxadYW6YbXNkYHNIIIuCNRB2qPynySjq2X5srRyJP6Xb2+XnnB450vknpwNKtHazjqYvxS9Easf8k1WcWmM3Gs3aB1gk6U8g4PJ3ay1v4r+DR712ni6K1kvMqKnJ7ipWXQcr5T8GR+nJ3MPvcpOn4M4hzi8+y3yaq8uUcOt9/A2VCb3GYg3XvFHd7vNbBBkFTt+rB6XOc7zKkafJiFnNjYOpjfgoJcq010YvgbrDS3sxOLDZHc1pPUC79N1IQZJVLtUTu0Zv6rLamYe0JRtK0bFDLlWb6MVxN1hVvZkdNwf1DtYa3rcPJoKlKbg3d9J47A4+9q0wRjcF7ZV5coV5b7eBusPBFEpuDeMc4uPYweYKlKfIaFv0T2vd5NICtCFBLE1payZIqcFuISDJSBuqOMfgBPeRdPW4W0Cw0dWjwT5eFQSblqzdJLQ+cuEJ5ixioLDYtdHYj/wRreckcXNTRQyu5zmWcd7mktJ7bX7VhHCS2+MVVvts/wBiNbFwfs4rD4WnXml1vWcSPCy7uOS+FpPfZcCpSvzsi3L26RZIlQ5cMtnlkZq9QsGTkhFl0iyA4siy6siyA4IXJCUXJQCZauC1LELghZAg5iRfGnZaknNQyMHxJMsT17Ei5iAbFii8ewJtREWu0HW121rt6m8xclizGTi7rUw0mrMzbJ/HX0M5hqNDL9jL/THoH++9arR1Qe0EG91UMrcmRUR5zdEjOad/oHoPgq/kZlS6nfxFRcNvmtJ+qdfmO6N27q1XqtNYmHO0+kukvqvv968ZOm9mWm41gQgm5CUDAkqaYOFwllzCwFkLy68Lwsg6QknVAGspGbE2NF3EAbybDvKAdr1V6py2pma5mX3NOee5l1F1PCRCOY2R3SG5oPa8hTRo1JdGL8jRzitWXW65LwqCMt6iX5ilc7pu53gxp8121uKy6o2xjpDR+txPgpPhZrpWXe0a87HdmXh1QBtSE+JsaLucAN5Nh3lVNmRVdJ89VZvQ17vJgYE4g4LYr3lle87wGjxdnFZ5qmulPyTfsNuT0iP6nLamb9cwnc0557mXUXVcIkY5jJHfhzAfbIU5S5CUjPqy71nuI7r28FKU2Dwx/NxRt9VjR4gLH8Bbm/Je4+d9RjEGTctbiElQ6NzWPcHatQDWttnaieT+9uq0FEWgC1gAAANgA0BTZiC84pZr4iVayeSSskIQUb9ojG1K2XYYvbKuSHKF6QhDIWXi9QgPEL1eIDyy8sukIDghckJQheZqASIXDmpfNXJYgGrmpF7U/MS5NOgI/NXmapD+EXopAgItzFS8tclc8GaJvLA5TR9YB7wtKFKNyHUjSLWCkpVZUpqcTScVJWZl2ReXAibxdS7ktHIkIJ0D6DrAm+4/szlTwlQjmiR3Uyw73lqmTwf0heXmMkuNyM5wbc69AIUlSZM00fMgiHTmAnvOlWKk8NKW0ovPdkkRxVRK10UX/mBNIbQUzndNy7wY0+a7bLi03NiEYO9oH+64+S0hrANAFhuC6WnO010aa8W2Z2JPWRnUeRmIS/PVWYNwe7yjDR4p1DwVRk3mmc89DR5vLir2hPiai6Nl3JIzzUd+ZWqbg9o2a2Of6z3eTbBS1LgNPH83BG3pDG377XT9CilVnLpNvxNlGK0R4AvUIUZsCEIQAhCEAIQhACEIQHi8KEIAQhCGQQhCA8KEIQAhCEAFCEIYBCEIZPUIQhgEIQsA9C9QhZAIQhACEIQAhCEAIQhACEIQAhCEAIQhACEIQ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6285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744217"/>
            <a:ext cx="8229600" cy="312494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Clr>
                <a:srgbClr val="0070C0"/>
              </a:buClr>
              <a:buNone/>
            </a:pPr>
            <a:r>
              <a:rPr lang="en-US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Exemplos</a:t>
            </a:r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de </a:t>
            </a:r>
            <a:r>
              <a:rPr lang="en-US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datos</a:t>
            </a:r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direccionais</a:t>
            </a:r>
            <a:endParaRPr lang="en-US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Arial Narrow" panose="020B0606020202030204" pitchFamily="34" charset="0"/>
              </a:rPr>
              <a:t>Direccións</a:t>
            </a:r>
            <a:r>
              <a:rPr lang="en-US" dirty="0" smtClean="0">
                <a:latin typeface="Arial Narrow" panose="020B0606020202030204" pitchFamily="34" charset="0"/>
              </a:rPr>
              <a:t> de </a:t>
            </a:r>
            <a:r>
              <a:rPr lang="en-US" dirty="0" err="1" smtClean="0">
                <a:latin typeface="Arial Narrow" panose="020B0606020202030204" pitchFamily="34" charset="0"/>
              </a:rPr>
              <a:t>vento</a:t>
            </a:r>
            <a:r>
              <a:rPr lang="en-US" dirty="0" smtClean="0">
                <a:latin typeface="Arial Narrow" panose="020B0606020202030204" pitchFamily="34" charset="0"/>
              </a:rPr>
              <a:t>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Arial Narrow" panose="020B0606020202030204" pitchFamily="34" charset="0"/>
              </a:rPr>
              <a:t>Orientación</a:t>
            </a:r>
            <a:r>
              <a:rPr lang="en-US" dirty="0" smtClean="0">
                <a:latin typeface="Arial Narrow" panose="020B0606020202030204" pitchFamily="34" charset="0"/>
              </a:rPr>
              <a:t> de </a:t>
            </a:r>
            <a:r>
              <a:rPr lang="en-US" dirty="0" err="1" smtClean="0">
                <a:latin typeface="Arial Narrow" panose="020B0606020202030204" pitchFamily="34" charset="0"/>
              </a:rPr>
              <a:t>animais</a:t>
            </a:r>
            <a:r>
              <a:rPr lang="en-US" dirty="0" smtClean="0">
                <a:latin typeface="Arial Narrow" panose="020B0606020202030204" pitchFamily="34" charset="0"/>
              </a:rPr>
              <a:t>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Arial Narrow" panose="020B0606020202030204" pitchFamily="34" charset="0"/>
              </a:rPr>
              <a:t>Ángulos</a:t>
            </a:r>
            <a:r>
              <a:rPr lang="en-US" dirty="0" smtClean="0">
                <a:latin typeface="Arial Narrow" panose="020B0606020202030204" pitchFamily="34" charset="0"/>
              </a:rPr>
              <a:t> en </a:t>
            </a:r>
            <a:r>
              <a:rPr lang="en-US" dirty="0" err="1" smtClean="0">
                <a:latin typeface="Arial Narrow" panose="020B0606020202030204" pitchFamily="34" charset="0"/>
              </a:rPr>
              <a:t>formacións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rochosas</a:t>
            </a:r>
            <a:r>
              <a:rPr lang="en-US" dirty="0" smtClean="0">
                <a:latin typeface="Arial Narrow" panose="020B0606020202030204" pitchFamily="34" charset="0"/>
              </a:rPr>
              <a:t>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…</a:t>
            </a:r>
            <a:endParaRPr lang="es-ES" dirty="0">
              <a:latin typeface="Arial Narrow" panose="020B060602020203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597352"/>
            <a:ext cx="9144000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72008" y="6597352"/>
            <a:ext cx="903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 Narrow" panose="020B0606020202030204" pitchFamily="34" charset="0"/>
              </a:rPr>
              <a:t>Rosa M. </a:t>
            </a:r>
            <a:r>
              <a:rPr lang="es-ES" sz="1400" dirty="0" err="1" smtClean="0">
                <a:latin typeface="Arial Narrow" panose="020B0606020202030204" pitchFamily="34" charset="0"/>
              </a:rPr>
              <a:t>Crujeiras</a:t>
            </a:r>
            <a:r>
              <a:rPr lang="es-ES" sz="1400" dirty="0" smtClean="0">
                <a:latin typeface="Arial Narrow" panose="020B0606020202030204" pitchFamily="34" charset="0"/>
              </a:rPr>
              <a:t> </a:t>
            </a:r>
            <a:r>
              <a:rPr lang="es-ES" sz="1400" dirty="0" err="1" smtClean="0">
                <a:latin typeface="Arial Narrow" panose="020B0606020202030204" pitchFamily="34" charset="0"/>
              </a:rPr>
              <a:t>Casais</a:t>
            </a:r>
            <a:r>
              <a:rPr lang="es-ES" sz="1400" dirty="0" smtClean="0">
                <a:latin typeface="Arial Narrow" panose="020B0606020202030204" pitchFamily="34" charset="0"/>
              </a:rPr>
              <a:t>						</a:t>
            </a:r>
            <a:r>
              <a:rPr lang="es-ES" sz="1400" dirty="0" err="1" smtClean="0">
                <a:latin typeface="Arial Narrow" panose="020B0606020202030204" pitchFamily="34" charset="0"/>
              </a:rPr>
              <a:t>Xornadas</a:t>
            </a:r>
            <a:r>
              <a:rPr lang="es-ES" sz="1400" dirty="0" smtClean="0">
                <a:latin typeface="Arial Narrow" panose="020B0606020202030204" pitchFamily="34" charset="0"/>
              </a:rPr>
              <a:t> do </a:t>
            </a:r>
            <a:r>
              <a:rPr lang="es-ES" sz="1400" dirty="0" err="1" smtClean="0">
                <a:latin typeface="Arial Narrow" panose="020B0606020202030204" pitchFamily="34" charset="0"/>
              </a:rPr>
              <a:t>Ensino</a:t>
            </a:r>
            <a:r>
              <a:rPr lang="es-ES" sz="1400" dirty="0" smtClean="0">
                <a:latin typeface="Arial Narrow" panose="020B0606020202030204" pitchFamily="34" charset="0"/>
              </a:rPr>
              <a:t> da </a:t>
            </a:r>
            <a:r>
              <a:rPr lang="es-ES" sz="1400" dirty="0" err="1" smtClean="0">
                <a:latin typeface="Arial Narrow" panose="020B0606020202030204" pitchFamily="34" charset="0"/>
              </a:rPr>
              <a:t>Estatística</a:t>
            </a:r>
            <a:endParaRPr lang="es-ES" sz="1400" dirty="0">
              <a:latin typeface="Arial Narrow" panose="020B0606020202030204" pitchFamily="34" charset="0"/>
            </a:endParaRPr>
          </a:p>
        </p:txBody>
      </p:sp>
      <p:sp>
        <p:nvSpPr>
          <p:cNvPr id="3" name="AutoShape 2" descr="data:image/jpeg;base64,/9j/4AAQSkZJRgABAQAAAQABAAD/2wCEAAkGBhQSEBUUEBMVFRQUFBUVFBAWFRUUFA8UFBAVFhQQFBQXGyYeFxkjGhUUHy8gJScpLCwsFR4xNTAqNSYrLCkBCQoKDgwOGg8PGjElHyQqKS0sKSksLCkpLCwsKSkrMCwvLTIuLiwqLDUsLCwsLCksLCwpKSktKSwsKSwvNCksLP/AABEIALEBHAMBIgACEQEDEQH/xAAcAAABBQEBAQAAAAAAAAAAAAAAAwQFBgcCAQj/xABHEAABAwIBBgoFCgUCBwAAAAABAAIDBBEFBhIhMUFRBxMiMmFxgZGhsWJyksHRIzNCQ1JTgqKy8BQWwuHxJLMVFzRjc4PS/8QAGwEBAAIDAQEAAAAAAAAAAAAAAAMEAQIFBgf/xAA6EQACAQIDAwoEBAUFAAAAAAAAAQIDEQQhMRJBsQUTMlFhcYGRodEUIsHwFUJy4SNSYpKiM4LC4vH/2gAMAwEAAhEDEQA/ANxQmMuNQi3yjXXNuSQ7YTc2OrQk5MaF9Dbiw03t4WVapiqNPpS+plprUkkKMGNja094SrMVDtQPbYaSonyhhkr7Xo+FjCzyQ+QkOPd9jxCOPP2PELPx1Lt/tl7G2yxdCQNSRrae8KLjyugOp47bjzClhiIzTcVJ26oS9iOcow6TS72ibQo6LHYnanNP4m/FOW1l9QJ6rFYeKprW6/2y9jZNS0fqOEJH+I9Fy4hxFjnZocM77J0HuWI4yi2o7Wb68uJtsscoQhWjUEIQgBCEIAQhCAEIQgBCEIAQhCAEIQgBCEIAQhCAEIQgBCEIDNMMHyLwdbZyOzMIsp2SWwad7B71C0gsapv2ZmnvkspCpf8AJxn0SO6y8viVaMv0r0k19SzjM5t/fWLfxCeULrkesfAKv8ep3B9Iaehx/NZcyl89WEf6l7lelq+4cYhi743WaRq2i6jn5Uyja32U3x2b5V3RYeCr9VU2UVfFV3Xnszdru2b6yZpJExiGVspY5t22cC02bpsRY2PUp/J6ibHTtErWm4znZwBsTpOvcNHYqLhMPHTsbsLtPqt0nyt2q25aYlxNG4A2dJyB28493mvccmU6kcLCM5Nym9rN3y0Xpn4nInNbc6r0irLi/Yl/4aik1CnPUWDyK5/leldzW26WyO+KxJ0qG1jhqc4dRIXd+HktJs5qx0JdKkvvwNu/llo5k07eqS/mE2qMk3OcHGocSNRc0E6NWkEXWRw49O3mzSDqe74p/T5Y1Y1VEnab+ahqYZzVptSXak+NyWOLpboNdza9jWP4asbqmif60Zb+lHH1jdcUL/Ve5v6gs8pcuqv72/W1h9ykocvqnbmHrZ8CE5qXVHhwJliae5yXjfjctP8ANzY5RFVxmBztLXOIdG8XtoeP2Nqnwb6lmONZRmrhMU8UZ2te3ODo3bHtNz/fUrjkRSPjoo2yOLtZbfWGE8kd2nqIUVWkox2tH1FjD4hzm4arr0fjuJ5CEKqXwQhCAEIQgBCEIAQhCAEIQgBCEIAQhCAEIQgBCEIDOgLVFWN7Wv7rO96cVh/07DucR5/BJSj/AFso+3Tn9IHuSshvSnof5/5Xm8bHKa/pn6STLWIzcX2LgiKdKrXgg5DfUHjpVQkV0w5tm9TWjuauNyar4mF9136MiSsmVnGZvlH+sfgq3WzqVxSe5J3knxUFnZz+rSez9hYwdB4isorWT4mteoqcHJ7i45DUGl0h2AMHXrcfJQnCTiufUNiB0RN0+s7SfCyuuExCmpAX6M1he/rtnO+CxzEq4yyvkdre4uPaV9Ow8U6ja0WS4cDz2Lk6dCNPe83x4iLpUnxiRfIuYrucGtFyTYDerjkkrs5sINuyHIkS0T1ecjsj2yCzwM0aDJmMcXP2hucDZo1fsq3R5AQDa7sbEPJi5X4ht5whddd7HoFyPsWVSok96s3bsMppnJ+wrTm5FQDbJ7TR5NSrckYBsef/AGO9xWPjKn8n+X7En4bS31H/AG/9ihYBh3HztYdDdbzqswa9PToHatT/AIlgFs5o6LgWUaMlqfawnrkk/wDpKNyapx9U3tLj5lQ1a1Wo9EvF+xaw+GoUU/mbv2JfUeHEIxrkZ7Tfik3YvCNcrPaCTGAU/wBzH7IPmlW4TCNUUfsN+Ci/idnqWP4Xb6CtNWMkF43tcN7SDbuSyzXLRj8OrY6un5MctmyMGhhe0aiBo5TR3sJ2rQsPrWzRMkZzXtDh2jUtadVyk4S1RtVoqMVUi7p+j6hwhCFOVwQhCAEIQgBCEIAQhCAEIQgBCEIAQhCAz+qFq+L0onN/UvYv+mk6M0/pRjGiqpnek9v770Qj5OobuB8C74LhYuN5NfrXnBP6Fmt0IPs+rIgaSBvIHeVcw+0bz0O8AqXh+maMem3zurbWutTPO8HxK4OAWzOcuqEjVaeJQ8TlXmTFFxs7b6i659VmnxNgmWKy6SrdkJQZrXPPQwHq0uPaT4Lt8hUbOVZ/lWXe8uFyji3tyjT63d9y+0K8IuKcVScWDypTm/hGl3uWRyyq08I+L8bVloPJiGYPW1u8dHYqTNKvbUY7FNeZwsTLnaze5ZeR1JMrlkVk26RwJ0OcLk/dRnb6zv3tVeyYwYzSBxbdodZrfvH7B1DWf8rcsn8GEEdtbjpe77TvgNi5OMrurLmY6fm9vc73J2FVCPxE1n+Vf8vbzJDD6NsbA1osGiwCkGvULj+Ox0kLpJDq1N2uOwBYnieXdXI9zhM9gcSQxpsGjcFSnXVJ7KR2MNgZ4q8r2XWz6GMg2pN1awa3tH4gvmWfH53c6eU/jd8UyfVuOtzj1knzWvxUnuL65GW+fp+59OTZSUzOdPEOt4TGXL6hbrqYz1G/kvm5rk7gT4ib6jf8JorWT9DfX8JdENUhd6rCUi7hNg+iyQ9gCx+kYrHgOCyVMgZEOlzjzWD7Tj+7rV1qjyRDPB0IZv1ZbsUx4YlE6lZA4mSxD84fJFpBEurQAfO21XLBMMFPTxwg34tobffvKTwLAY6WPNjF3HnyHnPPuG4f5UkrVOm09qbuzlVqsWtimrRvfxBCEKcrAhF14Hg6igPUIQgBCEIAQhCAEIQgBCEIAQhCAz/KXQ6B26e3fb4JWBvykzd4f4kn+pI5VH5AO3SMd3gpzAf9Q70h5sauRiV/EX6l6potVM6UfH79SBwf59nRnHuYVZcYktS9eb8VW8FH+ocPstf5ge9TGVcubA0dPk3+689hlalVl2RXmzRaIokpzpd9tPdqHfZaNC8UlEXO+rjLj0utfxcVScl6PjagX1Z2cepmr8xCk+FLFsynZCDpkOc71W/E+S9jybh9ihTp/wA3zP6enE5NSpZ1KvV8q++/gZhXVZc5znHS4knrJuU3oKN08gYNA1ud9hu09e5ISkucGtF3E2AGsk6gtQyAySAAc8XAILjslkH9DfE9q6OMxLgtiHSenZ2mnJ2DVR7c+ite3sLHkZk2ImNeW2ObZjPu2dPpHWf8q0Vla2GNz3kNa0XJQHBrbnQANe7pWQ8IWWRqHmKI/JMOk/eOG3qXHnJUY2Wv3meko0ZYqp1Jei6iJyzysdWTE6RG3QxnR9o9Kq8kq8mmTKSdVIwbzZ6DajTiox0Qu6Vc8YmweSbDSTqA037FYcJyPmmIGkOOqMNL323kCwb2kK3Tw86nRRhVb5kbGVI0jVbqDglnNrtf1ucyPwGeVYqHgoLec6NvtyHxIHgplhGulJLxvwuQVMXSWslx4EDknkzJVyZrBZotnykclg97tw92la/h1LT0cQY1zGga3Oc0Oebc5x2lQFJkOGsDDUTZg08WwiNlzrNmj3p7DkdSt1xZ53vLpO3lEqanSpQ33fccbEVoVH0nbqS/f6DyfLSkb9e1x3Nu49wSP84B3zNPPJ08WWg9rrBPqegjYLMja3qaB5JwFLtR3Lzf/hV2qa0j5v2sRIxWsfzKZkfTJIPJl16KWsfz6iNg3MjufacfcpYFegpznUkY522iS8L8bkV/Lmd87PPJvGeGD8gB8VnmXs0uFV1PNSPeI5WHOjc9z2OfG/lAhx2te3uK1nOVE4ZMN43DxIOdBKx/4X/JuHe9p/CpKNSW2k9CfD1pc4lJ3TytuLtg2KNqYI5mc2Rodbcdrew3HYnqqXBdG5uGRZ20vI9UvNlbVpViozcVuZBXgoVJRWibBCEKMhBCEIAQhCAEIQgBCEIDPsoG3o3dDYz3EBd08ny0Z+0xp72H4LrExelkHoO/K8n3JpRPuKd3/bYO64965OKykn+h/wCX7luX+j4v6CGDRWqZ+g5vfIfgu8uprMYOg+J/sl6CO1TP0yt/SXe9RmWkmdOxo2NBt030DvIXLw2HdTapr81RR8lcq1KnN09rqTH+RFDmsc/fyR1N1ntJPcs64Q8a46rkIPJZyG9TdZ77rUKycUlCSNbWWHS86L95JWPYThTqqfVnNDtX3j9eaegaz0da9kqkaalV3aL24HN5mVRwoLXV+/Elshcl3SvD3aC4Xv8Adxn6XrO1DoWz0NM2Nga0WAFgNwCjcCwkQR21k6XO+07f1blFZaZVcQzi4z8o4aT92Dt61y5z2b1amr+7I7tOltWo0tF9tsjOEDLDQYIXdEjx+gLKKqoT3FKzQblQcUEk7rRi9za+zq6T0BVKNOeInc7sVGhBU4CM9Sn2FZPSzkWBaDqNiXO9Vg0nr0BXXJbgxJIfN4gX7G6m9ZuegLUcHydjhHJaL7TrLus6yuvCjTp9LN9S08/bzKVTERjrm+paeft5lJyW4NM2xcM3ebgyHrdqaOhvetGwnA44QAxoFtOjfvO89KexMASoeFvOq5K27qWhz62InVyenVuFlyUnxwTeoxFjBd72t6yB5qNRb0K6hJ5JDu6M5VXEeESihvn1DbjY03Pcq3XcNUANoIpJTvtmjxspVQlvy78iZYapvVu/I04vXJlWRR8IuI1Ls2lpgOx0hHWGjR3qRpckMWqdNTU8S0623AdbcGsue9wW3NRj0mbcxCPSl5faNCqcYijF3yNb1kKGm4QaUHNY8yO2NjaXk9AzQU1w7gopWkOqHy1DvTcQ3uBzvzK3YdhcMAtBEyMei0AnrOs9qxtU1ormrlRjomyEp8TqpvmqVzAfpzkRi2/N0v8Ayp7/AMAfK0tqpGua7nRMbZp6C53OHYFNhy9zljnHuyI+ea6KscwQhjQ1oAAFgBqC7RdCjIdQQhCAEIQgBCEIAQhCAEIQgM8Nc10Ls67M9sjQ14zHXINm2O25TLDJbwQHdnDukGhXOWia7WB4KGdkhA25jbxZOgllgT1krn4mlKpH5dbfVP6FjnFsOPbf0YwfWMjq7ONi9wI12uY2tFzqFyFHYxYVrZHHkNc3OHUNB7Cb9ieYnki5+uUu0Wzn2c7quLJjiGFzHZf0idJsNZXMksTQnelH80nfJ6q3hkQuMaitPTIQ4RsS5LIWnZnut06G+89qb8GbYyJLCz4yAPUcL36y4OuepQ2K4PO46RqAaLm+hosAk8m5JKGcyyfNljmvF9J2st05wHeV6mrzXMra1Wfjv7Dn4Z1+flZZSy7bbu00bKXKNtLFfW92hjd5+0egLH8RxRz3F7zdzjclc49lC+okc83JOoAGzRsaFBSiR2ppXDnCdeV3puPWUnDDRtf5t4rJK18jQ/mlwB6ASAT0rYMncnYoQM1ovqzjr/sOgLFv+FSHWPArZ8LxtjaeN8rg27Gk3NuVmjO8broUVKMdhehVrVpVHaJboLBOhUALNsT4U4Y7iK8h8Pj5KnYrwkVM1wHZjd183+57VajRt03bj5ESw/8AO0uPl7m04llZBCDnyAEbL3Pds7VSMb4X2tuIW3O8/v4rLX1uebyynqaL+J+CcQ0AlDjTgu4toLmnS4gk8oWGnVqV3Dww8p7N/FrI2nOlRjeEdp9uXoS9fwkVstw2QsB2DQooMmqDeaoFvTla0fmPuTCy9C7f4ct8/JWKEuVqjySt2bvSxZMOyfoW6aitj6Wxsmmd35ob4lWigxrBafVHNMRtdHo9klre8FZoF0E/C6O9v09irLHVH2Gxs4ZaZgzYaaUNGpvyUbe5pK5dw0X5lL7UvwYskYnEbk/DMMvy+rIXXm95pr+F6oPNhhHXnu/qCbycKNa7U6NvVGP6iVRYpE8jeFn4OhHSCI3Vm95eMM4U6lh+WayYdXFu7C0W/KrdhfCXSy2Dy6F2545PttuO+yx8L2ygq4ChU0Vu4zGvOJ9DQVjXtzmOa5p1OaQ4HtGhKiRfPdHiMkLs6J7mHe1xbfrtrVpwvhOqGWEzWyjeeQ/2m6PBc6pyZUjnB39CxHExeprgeus9VHC+EWllsHudC7dIOT7bbjvsrNT1DXtDmODmnU5pDge0aFzp0p08pKxYjKMtGOQ5dJMLoFRmx0heXRdDB6hCEAIQhARrgk3NS5C5IWljI1fEkJKUFPnBJuCWMEXJh7dyj6/BI3jlMabari9lPPakHsR5m8cs0VKTJaLYwdyRdkwzYAra6FJOgWNlEqmyozZNNsdFukawqtimQGcbiWTqJBHktSfCms1KCpIPZ0N1UayuYvU5BSN1OJUdLkq9uxbXNQDcmUuFg7FMmuoypLqMaODuGxWng8hLah4I1xjwePirhLgDTsUBiWGSUkoniuWDQ9mwDR3Dp2FTU4Kq9hOz3d/UaVKijG9h/lTkFxrTNSt5et8Q1Sb3M9Lo29evO3REGxFiNY3Lc8nMVZNGHMOg6xtadrT0phljkC2pBlgAbNrI1Cbr3O6du3er+D5RlTfNVvPq7Gc+tRUvmgY4IkqyJOZqBzXFrgQ4GxaRYgjYQhtGV3XK5RscNjCUDEqyjSgpVpcCDU4hcV6KZKNgS5gVY5KXKSDCuhda2B1pXQXIcvc5ZNRRqdUVbJC7OhkfGd7HFt+u2vtTMFerRpPJmUXXC+E2ojsJgyYbzyH+00W/KrbhnCNSy6HuMLt0g5PttuO+yx0rnOVKpgKU9FbuJo15xPoqCoa9ocxwc06nNIcD2jQlLr59oKmeI50DpGH7Tc5t+vYe1XHB+EGtaQJWRzDaSWxyd7dB9lc6rydOOcWn6FiOJT1RqV17dV3CcuKeaTii7i5tAMTrXuRcAEaNNxa9rqwXXPnCUHaSsWE1LQ7QvAV6tDIzK4KWzV5mLBkbkJNwToxrwxIBk5q4LE+4lecQhkjzGuHRKSMC5NOhm5GOhSD6dTBp1w6nCyZuQclMm76ZT74E2lp1m5m5CGnXEtCHAggEEWIO3oUq6Bc8Ss3FzOZYJMNqM9lzA86W/wBPWNh26lpOC4myaNrmG4cNB/e1M8Qwts0bmPFw4WPxHSqRQVEuGVOY+7oXG994+230htH9lda+Lj/Wv8l7lZvm32cC55W5FMqm58dmzAaHbJAPov8AcdiyqpoXRvLJGlrmmxadYW6YbXNkYHNIIIuCNRB2qPynySjq2X5srRyJP6Xb2+XnnB450vknpwNKtHazjqYvxS9Easf8k1WcWmM3Gs3aB1gk6U8g4PJ3ay1v4r+DR712ni6K1kvMqKnJ7ipWXQcr5T8GR+nJ3MPvcpOn4M4hzi8+y3yaq8uUcOt9/A2VCb3GYg3XvFHd7vNbBBkFTt+rB6XOc7zKkafJiFnNjYOpjfgoJcq010YvgbrDS3sxOLDZHc1pPUC79N1IQZJVLtUTu0Zv6rLamYe0JRtK0bFDLlWb6MVxN1hVvZkdNwf1DtYa3rcPJoKlKbg3d9J47A4+9q0wRjcF7ZV5coV5b7eBusPBFEpuDeMc4uPYweYKlKfIaFv0T2vd5NICtCFBLE1payZIqcFuISDJSBuqOMfgBPeRdPW4W0Cw0dWjwT5eFQSblqzdJLQ+cuEJ5ixioLDYtdHYj/wRreckcXNTRQyu5zmWcd7mktJ7bX7VhHCS2+MVVvts/wBiNbFwfs4rD4WnXml1vWcSPCy7uOS+FpPfZcCpSvzsi3L26RZIlQ5cMtnlkZq9QsGTkhFl0iyA4siy6siyA4IXJCUXJQCZauC1LELghZAg5iRfGnZaknNQyMHxJMsT17Ei5iAbFii8ewJtREWu0HW121rt6m8xclizGTi7rUw0mrMzbJ/HX0M5hqNDL9jL/THoH++9arR1Qe0EG91UMrcmRUR5zdEjOad/oHoPgq/kZlS6nfxFRcNvmtJ+qdfmO6N27q1XqtNYmHO0+kukvqvv968ZOm9mWm41gQgm5CUDAkqaYOFwllzCwFkLy68Lwsg6QknVAGspGbE2NF3EAbybDvKAdr1V6py2pma5mX3NOee5l1F1PCRCOY2R3SG5oPa8hTRo1JdGL8jRzitWXW65LwqCMt6iX5ilc7pu53gxp8121uKy6o2xjpDR+txPgpPhZrpWXe0a87HdmXh1QBtSE+JsaLucAN5Nh3lVNmRVdJ89VZvQ17vJgYE4g4LYr3lle87wGjxdnFZ5qmulPyTfsNuT0iP6nLamb9cwnc0557mXUXVcIkY5jJHfhzAfbIU5S5CUjPqy71nuI7r28FKU2Dwx/NxRt9VjR4gLH8Bbm/Je4+d9RjEGTctbiElQ6NzWPcHatQDWttnaieT+9uq0FEWgC1gAAANgA0BTZiC84pZr4iVayeSSskIQUb9ojG1K2XYYvbKuSHKF6QhDIWXi9QgPEL1eIDyy8sukIDghckJQheZqASIXDmpfNXJYgGrmpF7U/MS5NOgI/NXmapD+EXopAgItzFS8tclc8GaJvLA5TR9YB7wtKFKNyHUjSLWCkpVZUpqcTScVJWZl2ReXAibxdS7ktHIkIJ0D6DrAm+4/szlTwlQjmiR3Uyw73lqmTwf0heXmMkuNyM5wbc69AIUlSZM00fMgiHTmAnvOlWKk8NKW0ovPdkkRxVRK10UX/mBNIbQUzndNy7wY0+a7bLi03NiEYO9oH+64+S0hrANAFhuC6WnO010aa8W2Z2JPWRnUeRmIS/PVWYNwe7yjDR4p1DwVRk3mmc89DR5vLir2hPiai6Nl3JIzzUd+ZWqbg9o2a2Of6z3eTbBS1LgNPH83BG3pDG377XT9CilVnLpNvxNlGK0R4AvUIUZsCEIQAhCEAIQhACEIQHi8KEIAQhCGQQhCA8KEIQAhCEAFCEIYBCEIZPUIQhgEIQsA9C9QhZAIQhACEIQAhCEAIQhACEIQAhCEAIQhACEI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data:image/jpeg;base64,/9j/4AAQSkZJRgABAQAAAQABAAD/2wCEAAkGBhQSEBUUEBMVFRQUFBUVFBAWFRUUFA8UFBAVFhQQFBQXGyYeFxkjGhUUHy8gJScpLCwsFR4xNTAqNSYrLCkBCQoKDgwOGg8PGjElHyQqKS0sKSksLCkpLCwsKSkrMCwvLTIuLiwqLDUsLCwsLCksLCwpKSktKSwsKSwvNCksLP/AABEIALEBHAMBIgACEQEDEQH/xAAcAAABBQEBAQAAAAAAAAAAAAAAAwQFBgcCAQj/xABHEAABAwIBBgoFCgUCBwAAAAABAAIDBBEFBhIhMUFRBxMiMmFxgZGhsWJyksHRIzNCQ1JTgqKy8BQWwuHxJLMVFzRjc4PS/8QAGwEBAAIDAQEAAAAAAAAAAAAAAAMEAQIFBgf/xAA6EQACAQIDAwoEBAUFAAAAAAAAAQIDEQQhMRJBsQUTMlFhcYGRodEUIsHwFUJy4SNSYpKiM4LC4vH/2gAMAwEAAhEDEQA/ANxQmMuNQi3yjXXNuSQ7YTc2OrQk5MaF9Dbiw03t4WVapiqNPpS+plprUkkKMGNja094SrMVDtQPbYaSonyhhkr7Xo+FjCzyQ+QkOPd9jxCOPP2PELPx1Lt/tl7G2yxdCQNSRrae8KLjyugOp47bjzClhiIzTcVJ26oS9iOcow6TS72ibQo6LHYnanNP4m/FOW1l9QJ6rFYeKprW6/2y9jZNS0fqOEJH+I9Fy4hxFjnZocM77J0HuWI4yi2o7Wb68uJtsscoQhWjUEIQgBCEIAQhCAEIQgBCEIAQhCAEIQgBCEIAQhCAEIQgBCEIDNMMHyLwdbZyOzMIsp2SWwad7B71C0gsapv2ZmnvkspCpf8AJxn0SO6y8viVaMv0r0k19SzjM5t/fWLfxCeULrkesfAKv8ep3B9Iaehx/NZcyl89WEf6l7lelq+4cYhi743WaRq2i6jn5Uyja32U3x2b5V3RYeCr9VU2UVfFV3Xnszdru2b6yZpJExiGVspY5t22cC02bpsRY2PUp/J6ibHTtErWm4znZwBsTpOvcNHYqLhMPHTsbsLtPqt0nyt2q25aYlxNG4A2dJyB28493mvccmU6kcLCM5Nym9rN3y0Xpn4nInNbc6r0irLi/Yl/4aik1CnPUWDyK5/leldzW26WyO+KxJ0qG1jhqc4dRIXd+HktJs5qx0JdKkvvwNu/llo5k07eqS/mE2qMk3OcHGocSNRc0E6NWkEXWRw49O3mzSDqe74p/T5Y1Y1VEnab+ahqYZzVptSXak+NyWOLpboNdza9jWP4asbqmif60Zb+lHH1jdcUL/Ve5v6gs8pcuqv72/W1h9ykocvqnbmHrZ8CE5qXVHhwJliae5yXjfjctP8ANzY5RFVxmBztLXOIdG8XtoeP2Nqnwb6lmONZRmrhMU8UZ2te3ODo3bHtNz/fUrjkRSPjoo2yOLtZbfWGE8kd2nqIUVWkox2tH1FjD4hzm4arr0fjuJ5CEKqXwQhCAEIQgBCEIAQhCAEIQgBCEIAQhCAEIQgBCEIDOgLVFWN7Wv7rO96cVh/07DucR5/BJSj/AFso+3Tn9IHuSshvSnof5/5Xm8bHKa/pn6STLWIzcX2LgiKdKrXgg5DfUHjpVQkV0w5tm9TWjuauNyar4mF9136MiSsmVnGZvlH+sfgq3WzqVxSe5J3knxUFnZz+rSez9hYwdB4isorWT4mteoqcHJ7i45DUGl0h2AMHXrcfJQnCTiufUNiB0RN0+s7SfCyuuExCmpAX6M1he/rtnO+CxzEq4yyvkdre4uPaV9Ow8U6ja0WS4cDz2Lk6dCNPe83x4iLpUnxiRfIuYrucGtFyTYDerjkkrs5sINuyHIkS0T1ecjsj2yCzwM0aDJmMcXP2hucDZo1fsq3R5AQDa7sbEPJi5X4ht5whddd7HoFyPsWVSok96s3bsMppnJ+wrTm5FQDbJ7TR5NSrckYBsef/AGO9xWPjKn8n+X7En4bS31H/AG/9ihYBh3HztYdDdbzqswa9PToHatT/AIlgFs5o6LgWUaMlqfawnrkk/wDpKNyapx9U3tLj5lQ1a1Wo9EvF+xaw+GoUU/mbv2JfUeHEIxrkZ7Tfik3YvCNcrPaCTGAU/wBzH7IPmlW4TCNUUfsN+Ci/idnqWP4Xb6CtNWMkF43tcN7SDbuSyzXLRj8OrY6un5MctmyMGhhe0aiBo5TR3sJ2rQsPrWzRMkZzXtDh2jUtadVyk4S1RtVoqMVUi7p+j6hwhCFOVwQhCAEIQgBCEIAQhCAEIQgBCEIAQhCAz+qFq+L0onN/UvYv+mk6M0/pRjGiqpnek9v770Qj5OobuB8C74LhYuN5NfrXnBP6Fmt0IPs+rIgaSBvIHeVcw+0bz0O8AqXh+maMem3zurbWutTPO8HxK4OAWzOcuqEjVaeJQ8TlXmTFFxs7b6i659VmnxNgmWKy6SrdkJQZrXPPQwHq0uPaT4Lt8hUbOVZ/lWXe8uFyji3tyjT63d9y+0K8IuKcVScWDypTm/hGl3uWRyyq08I+L8bVloPJiGYPW1u8dHYqTNKvbUY7FNeZwsTLnaze5ZeR1JMrlkVk26RwJ0OcLk/dRnb6zv3tVeyYwYzSBxbdodZrfvH7B1DWf8rcsn8GEEdtbjpe77TvgNi5OMrurLmY6fm9vc73J2FVCPxE1n+Vf8vbzJDD6NsbA1osGiwCkGvULj+Ox0kLpJDq1N2uOwBYnieXdXI9zhM9gcSQxpsGjcFSnXVJ7KR2MNgZ4q8r2XWz6GMg2pN1awa3tH4gvmWfH53c6eU/jd8UyfVuOtzj1knzWvxUnuL65GW+fp+59OTZSUzOdPEOt4TGXL6hbrqYz1G/kvm5rk7gT4ib6jf8JorWT9DfX8JdENUhd6rCUi7hNg+iyQ9gCx+kYrHgOCyVMgZEOlzjzWD7Tj+7rV1qjyRDPB0IZv1ZbsUx4YlE6lZA4mSxD84fJFpBEurQAfO21XLBMMFPTxwg34tobffvKTwLAY6WPNjF3HnyHnPPuG4f5UkrVOm09qbuzlVqsWtimrRvfxBCEKcrAhF14Hg6igPUIQgBCEIAQhCAEIQgBCEIAQhCAz/KXQ6B26e3fb4JWBvykzd4f4kn+pI5VH5AO3SMd3gpzAf9Q70h5sauRiV/EX6l6potVM6UfH79SBwf59nRnHuYVZcYktS9eb8VW8FH+ocPstf5ge9TGVcubA0dPk3+689hlalVl2RXmzRaIokpzpd9tPdqHfZaNC8UlEXO+rjLj0utfxcVScl6PjagX1Z2cepmr8xCk+FLFsynZCDpkOc71W/E+S9jybh9ihTp/wA3zP6enE5NSpZ1KvV8q++/gZhXVZc5znHS4knrJuU3oKN08gYNA1ud9hu09e5ISkucGtF3E2AGsk6gtQyAySAAc8XAILjslkH9DfE9q6OMxLgtiHSenZ2mnJ2DVR7c+ite3sLHkZk2ImNeW2ObZjPu2dPpHWf8q0Vla2GNz3kNa0XJQHBrbnQANe7pWQ8IWWRqHmKI/JMOk/eOG3qXHnJUY2Wv3meko0ZYqp1Jei6iJyzysdWTE6RG3QxnR9o9Kq8kq8mmTKSdVIwbzZ6DajTiox0Qu6Vc8YmweSbDSTqA037FYcJyPmmIGkOOqMNL323kCwb2kK3Tw86nRRhVb5kbGVI0jVbqDglnNrtf1ucyPwGeVYqHgoLec6NvtyHxIHgplhGulJLxvwuQVMXSWslx4EDknkzJVyZrBZotnykclg97tw92la/h1LT0cQY1zGga3Oc0Oebc5x2lQFJkOGsDDUTZg08WwiNlzrNmj3p7DkdSt1xZ53vLpO3lEqanSpQ33fccbEVoVH0nbqS/f6DyfLSkb9e1x3Nu49wSP84B3zNPPJ08WWg9rrBPqegjYLMja3qaB5JwFLtR3Lzf/hV2qa0j5v2sRIxWsfzKZkfTJIPJl16KWsfz6iNg3MjufacfcpYFegpznUkY522iS8L8bkV/Lmd87PPJvGeGD8gB8VnmXs0uFV1PNSPeI5WHOjc9z2OfG/lAhx2te3uK1nOVE4ZMN43DxIOdBKx/4X/JuHe9p/CpKNSW2k9CfD1pc4lJ3TytuLtg2KNqYI5mc2Rodbcdrew3HYnqqXBdG5uGRZ20vI9UvNlbVpViozcVuZBXgoVJRWibBCEKMhBCEIAQhCAEIQgBCEIDPsoG3o3dDYz3EBd08ny0Z+0xp72H4LrExelkHoO/K8n3JpRPuKd3/bYO64965OKykn+h/wCX7luX+j4v6CGDRWqZ+g5vfIfgu8uprMYOg+J/sl6CO1TP0yt/SXe9RmWkmdOxo2NBt030DvIXLw2HdTapr81RR8lcq1KnN09rqTH+RFDmsc/fyR1N1ntJPcs64Q8a46rkIPJZyG9TdZ77rUKycUlCSNbWWHS86L95JWPYThTqqfVnNDtX3j9eaegaz0da9kqkaalV3aL24HN5mVRwoLXV+/Elshcl3SvD3aC4Xv8Adxn6XrO1DoWz0NM2Nga0WAFgNwCjcCwkQR21k6XO+07f1blFZaZVcQzi4z8o4aT92Dt61y5z2b1amr+7I7tOltWo0tF9tsjOEDLDQYIXdEjx+gLKKqoT3FKzQblQcUEk7rRi9za+zq6T0BVKNOeInc7sVGhBU4CM9Sn2FZPSzkWBaDqNiXO9Vg0nr0BXXJbgxJIfN4gX7G6m9ZuegLUcHydjhHJaL7TrLus6yuvCjTp9LN9S08/bzKVTERjrm+paeft5lJyW4NM2xcM3ebgyHrdqaOhvetGwnA44QAxoFtOjfvO89KexMASoeFvOq5K27qWhz62InVyenVuFlyUnxwTeoxFjBd72t6yB5qNRb0K6hJ5JDu6M5VXEeESihvn1DbjY03Pcq3XcNUANoIpJTvtmjxspVQlvy78iZYapvVu/I04vXJlWRR8IuI1Ls2lpgOx0hHWGjR3qRpckMWqdNTU8S0623AdbcGsue9wW3NRj0mbcxCPSl5faNCqcYijF3yNb1kKGm4QaUHNY8yO2NjaXk9AzQU1w7gopWkOqHy1DvTcQ3uBzvzK3YdhcMAtBEyMei0AnrOs9qxtU1ormrlRjomyEp8TqpvmqVzAfpzkRi2/N0v8Ayp7/AMAfK0tqpGua7nRMbZp6C53OHYFNhy9zljnHuyI+ea6KscwQhjQ1oAAFgBqC7RdCjIdQQhCAEIQgBCEIAQhCAEIQgM8Nc10Ls67M9sjQ14zHXINm2O25TLDJbwQHdnDukGhXOWia7WB4KGdkhA25jbxZOgllgT1krn4mlKpH5dbfVP6FjnFsOPbf0YwfWMjq7ONi9wI12uY2tFzqFyFHYxYVrZHHkNc3OHUNB7Cb9ieYnki5+uUu0Wzn2c7quLJjiGFzHZf0idJsNZXMksTQnelH80nfJ6q3hkQuMaitPTIQ4RsS5LIWnZnut06G+89qb8GbYyJLCz4yAPUcL36y4OuepQ2K4PO46RqAaLm+hosAk8m5JKGcyyfNljmvF9J2st05wHeV6mrzXMra1Wfjv7Dn4Z1+flZZSy7bbu00bKXKNtLFfW92hjd5+0egLH8RxRz3F7zdzjclc49lC+okc83JOoAGzRsaFBSiR2ppXDnCdeV3puPWUnDDRtf5t4rJK18jQ/mlwB6ASAT0rYMncnYoQM1ovqzjr/sOgLFv+FSHWPArZ8LxtjaeN8rg27Gk3NuVmjO8broUVKMdhehVrVpVHaJboLBOhUALNsT4U4Y7iK8h8Pj5KnYrwkVM1wHZjd183+57VajRt03bj5ESw/8AO0uPl7m04llZBCDnyAEbL3Pds7VSMb4X2tuIW3O8/v4rLX1uebyynqaL+J+CcQ0AlDjTgu4toLmnS4gk8oWGnVqV3Dww8p7N/FrI2nOlRjeEdp9uXoS9fwkVstw2QsB2DQooMmqDeaoFvTla0fmPuTCy9C7f4ct8/JWKEuVqjySt2bvSxZMOyfoW6aitj6Wxsmmd35ob4lWigxrBafVHNMRtdHo9klre8FZoF0E/C6O9v09irLHVH2Gxs4ZaZgzYaaUNGpvyUbe5pK5dw0X5lL7UvwYskYnEbk/DMMvy+rIXXm95pr+F6oPNhhHXnu/qCbycKNa7U6NvVGP6iVRYpE8jeFn4OhHSCI3Vm95eMM4U6lh+WayYdXFu7C0W/KrdhfCXSy2Dy6F2545PttuO+yx8L2ygq4ChU0Vu4zGvOJ9DQVjXtzmOa5p1OaQ4HtGhKiRfPdHiMkLs6J7mHe1xbfrtrVpwvhOqGWEzWyjeeQ/2m6PBc6pyZUjnB39CxHExeprgeus9VHC+EWllsHudC7dIOT7bbjvsrNT1DXtDmODmnU5pDge0aFzp0p08pKxYjKMtGOQ5dJMLoFRmx0heXRdDB6hCEAIQhARrgk3NS5C5IWljI1fEkJKUFPnBJuCWMEXJh7dyj6/BI3jlMabari9lPPakHsR5m8cs0VKTJaLYwdyRdkwzYAra6FJOgWNlEqmyozZNNsdFukawqtimQGcbiWTqJBHktSfCms1KCpIPZ0N1UayuYvU5BSN1OJUdLkq9uxbXNQDcmUuFg7FMmuoypLqMaODuGxWng8hLah4I1xjwePirhLgDTsUBiWGSUkoniuWDQ9mwDR3Dp2FTU4Kq9hOz3d/UaVKijG9h/lTkFxrTNSt5et8Q1Sb3M9Lo29evO3REGxFiNY3Lc8nMVZNGHMOg6xtadrT0phljkC2pBlgAbNrI1Cbr3O6du3er+D5RlTfNVvPq7Gc+tRUvmgY4IkqyJOZqBzXFrgQ4GxaRYgjYQhtGV3XK5RscNjCUDEqyjSgpVpcCDU4hcV6KZKNgS5gVY5KXKSDCuhda2B1pXQXIcvc5ZNRRqdUVbJC7OhkfGd7HFt+u2vtTMFerRpPJmUXXC+E2ojsJgyYbzyH+00W/KrbhnCNSy6HuMLt0g5PttuO+yx0rnOVKpgKU9FbuJo15xPoqCoa9ocxwc06nNIcD2jQlLr59oKmeI50DpGH7Tc5t+vYe1XHB+EGtaQJWRzDaSWxyd7dB9lc6rydOOcWn6FiOJT1RqV17dV3CcuKeaTii7i5tAMTrXuRcAEaNNxa9rqwXXPnCUHaSsWE1LQ7QvAV6tDIzK4KWzV5mLBkbkJNwToxrwxIBk5q4LE+4lecQhkjzGuHRKSMC5NOhm5GOhSD6dTBp1w6nCyZuQclMm76ZT74E2lp1m5m5CGnXEtCHAggEEWIO3oUq6Bc8Ss3FzOZYJMNqM9lzA86W/wBPWNh26lpOC4myaNrmG4cNB/e1M8Qwts0bmPFw4WPxHSqRQVEuGVOY+7oXG994+230htH9lda+Lj/Wv8l7lZvm32cC55W5FMqm58dmzAaHbJAPov8AcdiyqpoXRvLJGlrmmxadYW6YbXNkYHNIIIuCNRB2qPynySjq2X5srRyJP6Xb2+XnnB450vknpwNKtHazjqYvxS9Easf8k1WcWmM3Gs3aB1gk6U8g4PJ3ay1v4r+DR712ni6K1kvMqKnJ7ipWXQcr5T8GR+nJ3MPvcpOn4M4hzi8+y3yaq8uUcOt9/A2VCb3GYg3XvFHd7vNbBBkFTt+rB6XOc7zKkafJiFnNjYOpjfgoJcq010YvgbrDS3sxOLDZHc1pPUC79N1IQZJVLtUTu0Zv6rLamYe0JRtK0bFDLlWb6MVxN1hVvZkdNwf1DtYa3rcPJoKlKbg3d9J47A4+9q0wRjcF7ZV5coV5b7eBusPBFEpuDeMc4uPYweYKlKfIaFv0T2vd5NICtCFBLE1payZIqcFuISDJSBuqOMfgBPeRdPW4W0Cw0dWjwT5eFQSblqzdJLQ+cuEJ5ixioLDYtdHYj/wRreckcXNTRQyu5zmWcd7mktJ7bX7VhHCS2+MVVvts/wBiNbFwfs4rD4WnXml1vWcSPCy7uOS+FpPfZcCpSvzsi3L26RZIlQ5cMtnlkZq9QsGTkhFl0iyA4siy6siyA4IXJCUXJQCZauC1LELghZAg5iRfGnZaknNQyMHxJMsT17Ei5iAbFii8ewJtREWu0HW121rt6m8xclizGTi7rUw0mrMzbJ/HX0M5hqNDL9jL/THoH++9arR1Qe0EG91UMrcmRUR5zdEjOad/oHoPgq/kZlS6nfxFRcNvmtJ+qdfmO6N27q1XqtNYmHO0+kukvqvv968ZOm9mWm41gQgm5CUDAkqaYOFwllzCwFkLy68Lwsg6QknVAGspGbE2NF3EAbybDvKAdr1V6py2pma5mX3NOee5l1F1PCRCOY2R3SG5oPa8hTRo1JdGL8jRzitWXW65LwqCMt6iX5ilc7pu53gxp8121uKy6o2xjpDR+txPgpPhZrpWXe0a87HdmXh1QBtSE+JsaLucAN5Nh3lVNmRVdJ89VZvQ17vJgYE4g4LYr3lle87wGjxdnFZ5qmulPyTfsNuT0iP6nLamb9cwnc0557mXUXVcIkY5jJHfhzAfbIU5S5CUjPqy71nuI7r28FKU2Dwx/NxRt9VjR4gLH8Bbm/Je4+d9RjEGTctbiElQ6NzWPcHatQDWttnaieT+9uq0FEWgC1gAAANgA0BTZiC84pZr4iVayeSSskIQUb9ojG1K2XYYvbKuSHKF6QhDIWXi9QgPEL1eIDyy8sukIDghckJQheZqASIXDmpfNXJYgGrmpF7U/MS5NOgI/NXmapD+EXopAgItzFS8tclc8GaJvLA5TR9YB7wtKFKNyHUjSLWCkpVZUpqcTScVJWZl2ReXAibxdS7ktHIkIJ0D6DrAm+4/szlTwlQjmiR3Uyw73lqmTwf0heXmMkuNyM5wbc69AIUlSZM00fMgiHTmAnvOlWKk8NKW0ovPdkkRxVRK10UX/mBNIbQUzndNy7wY0+a7bLi03NiEYO9oH+64+S0hrANAFhuC6WnO010aa8W2Z2JPWRnUeRmIS/PVWYNwe7yjDR4p1DwVRk3mmc89DR5vLir2hPiai6Nl3JIzzUd+ZWqbg9o2a2Of6z3eTbBS1LgNPH83BG3pDG377XT9CilVnLpNvxNlGK0R4AvUIUZsCEIQAhCEAIQhACEIQHi8KEIAQhCGQQhCA8KEIQAhCEAFCEIYBCEIZPUIQhgEIQsA9C9QhZAIQhACEIQAhCEAIQhACEIQAhCEAIQhACEIQ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Cando os datos son </a:t>
            </a:r>
            <a:r>
              <a:rPr lang="es-ES" sz="40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direccións</a:t>
            </a:r>
            <a:r>
              <a:rPr lang="es-ES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/>
            </a:r>
            <a:br>
              <a:rPr lang="es-ES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es-ES" sz="3200" b="1" dirty="0" smtClean="0">
                <a:solidFill>
                  <a:srgbClr val="6699FF"/>
                </a:solidFill>
                <a:latin typeface="Arial Narrow" panose="020B0606020202030204" pitchFamily="34" charset="0"/>
              </a:rPr>
              <a:t>… topando coa </a:t>
            </a:r>
            <a:r>
              <a:rPr lang="es-ES" sz="3200" b="1" dirty="0" err="1" smtClean="0">
                <a:solidFill>
                  <a:srgbClr val="6699FF"/>
                </a:solidFill>
                <a:latin typeface="Arial Narrow" panose="020B0606020202030204" pitchFamily="34" charset="0"/>
              </a:rPr>
              <a:t>xeometría</a:t>
            </a:r>
            <a:endParaRPr lang="es-ES" sz="3200" b="1" dirty="0">
              <a:solidFill>
                <a:srgbClr val="6699FF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375" y="5191085"/>
            <a:ext cx="1293495" cy="1118235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835696" y="5409431"/>
            <a:ext cx="51125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Arial Narrow" panose="020B0606020202030204" pitchFamily="34" charset="0"/>
              </a:rPr>
              <a:t>María Oliveira Pérez</a:t>
            </a:r>
          </a:p>
          <a:p>
            <a:r>
              <a:rPr lang="es-ES" sz="1600" dirty="0" smtClean="0">
                <a:latin typeface="Arial Narrow" panose="020B0606020202030204" pitchFamily="34" charset="0"/>
              </a:rPr>
              <a:t>Dpto. de </a:t>
            </a:r>
            <a:r>
              <a:rPr lang="es-ES" sz="1600" dirty="0" err="1" smtClean="0">
                <a:latin typeface="Arial Narrow" panose="020B0606020202030204" pitchFamily="34" charset="0"/>
              </a:rPr>
              <a:t>Estatística</a:t>
            </a:r>
            <a:r>
              <a:rPr lang="es-ES" sz="1600" dirty="0" smtClean="0">
                <a:latin typeface="Arial Narrow" panose="020B0606020202030204" pitchFamily="34" charset="0"/>
              </a:rPr>
              <a:t> e Investigación Operativa</a:t>
            </a:r>
          </a:p>
          <a:p>
            <a:r>
              <a:rPr lang="es-ES" sz="1600" dirty="0" err="1" smtClean="0">
                <a:latin typeface="Arial Narrow" panose="020B0606020202030204" pitchFamily="34" charset="0"/>
              </a:rPr>
              <a:t>Universidade</a:t>
            </a:r>
            <a:r>
              <a:rPr lang="es-ES" sz="1600" dirty="0" smtClean="0">
                <a:latin typeface="Arial Narrow" panose="020B0606020202030204" pitchFamily="34" charset="0"/>
              </a:rPr>
              <a:t> de Santiago de Compostela</a:t>
            </a:r>
            <a:endParaRPr lang="es-ES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368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816224"/>
            <a:ext cx="8229600" cy="305293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Cando </a:t>
            </a:r>
            <a:r>
              <a:rPr lang="en-US" dirty="0" err="1" smtClean="0">
                <a:latin typeface="Arial Narrow" panose="020B0606020202030204" pitchFamily="34" charset="0"/>
              </a:rPr>
              <a:t>os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datos</a:t>
            </a:r>
            <a:r>
              <a:rPr lang="en-US" dirty="0" smtClean="0">
                <a:latin typeface="Arial Narrow" panose="020B0606020202030204" pitchFamily="34" charset="0"/>
              </a:rPr>
              <a:t> son </a:t>
            </a:r>
            <a:r>
              <a:rPr lang="en-US" dirty="0" err="1" smtClean="0">
                <a:latin typeface="Arial Narrow" panose="020B0606020202030204" pitchFamily="34" charset="0"/>
              </a:rPr>
              <a:t>ángulos</a:t>
            </a:r>
            <a:r>
              <a:rPr lang="en-US" dirty="0" smtClean="0">
                <a:latin typeface="Arial Narrow" panose="020B0606020202030204" pitchFamily="34" charset="0"/>
              </a:rPr>
              <a:t> (en </a:t>
            </a:r>
            <a:r>
              <a:rPr lang="en-US" dirty="0" err="1" smtClean="0">
                <a:latin typeface="Arial Narrow" panose="020B0606020202030204" pitchFamily="34" charset="0"/>
              </a:rPr>
              <a:t>dúas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ou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máis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dimensións</a:t>
            </a:r>
            <a:r>
              <a:rPr lang="en-US" dirty="0" smtClean="0">
                <a:latin typeface="Arial Narrow" panose="020B0606020202030204" pitchFamily="34" charset="0"/>
              </a:rPr>
              <a:t>) </a:t>
            </a:r>
            <a:r>
              <a:rPr lang="en-US" dirty="0" err="1" smtClean="0">
                <a:latin typeface="Arial Narrow" panose="020B0606020202030204" pitchFamily="34" charset="0"/>
              </a:rPr>
              <a:t>pódense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formular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igualmente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modelos</a:t>
            </a:r>
            <a:r>
              <a:rPr lang="en-US" dirty="0" smtClean="0">
                <a:latin typeface="Arial Narrow" panose="020B0606020202030204" pitchFamily="34" charset="0"/>
              </a:rPr>
              <a:t> de </a:t>
            </a:r>
            <a:r>
              <a:rPr lang="en-US" dirty="0" err="1" smtClean="0">
                <a:latin typeface="Arial Narrow" panose="020B0606020202030204" pitchFamily="34" charset="0"/>
              </a:rPr>
              <a:t>distribucións</a:t>
            </a:r>
            <a:r>
              <a:rPr lang="en-US" dirty="0" smtClean="0">
                <a:latin typeface="Arial Narrow" panose="020B0606020202030204" pitchFamily="34" charset="0"/>
              </a:rPr>
              <a:t> e </a:t>
            </a:r>
            <a:r>
              <a:rPr lang="en-US" dirty="0" err="1" smtClean="0">
                <a:latin typeface="Arial Narrow" panose="020B0606020202030204" pitchFamily="34" charset="0"/>
              </a:rPr>
              <a:t>medidas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características</a:t>
            </a:r>
            <a:r>
              <a:rPr lang="en-US" dirty="0" smtClean="0">
                <a:latin typeface="Arial Narrow" panose="020B0606020202030204" pitchFamily="34" charset="0"/>
              </a:rPr>
              <a:t>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O </a:t>
            </a:r>
            <a:r>
              <a:rPr lang="en-US" dirty="0" err="1" smtClean="0">
                <a:latin typeface="Arial Narrow" panose="020B0606020202030204" pitchFamily="34" charset="0"/>
              </a:rPr>
              <a:t>modelo</a:t>
            </a:r>
            <a:r>
              <a:rPr lang="en-US" dirty="0" smtClean="0">
                <a:latin typeface="Arial Narrow" panose="020B0606020202030204" pitchFamily="34" charset="0"/>
              </a:rPr>
              <a:t> de </a:t>
            </a:r>
            <a:r>
              <a:rPr lang="en-US" dirty="0" err="1" smtClean="0">
                <a:latin typeface="Arial Narrow" panose="020B0606020202030204" pitchFamily="34" charset="0"/>
              </a:rPr>
              <a:t>referencia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deixa</a:t>
            </a:r>
            <a:r>
              <a:rPr lang="en-US" dirty="0" smtClean="0">
                <a:latin typeface="Arial Narrow" panose="020B0606020202030204" pitchFamily="34" charset="0"/>
              </a:rPr>
              <a:t> de </a:t>
            </a:r>
            <a:r>
              <a:rPr lang="en-US" dirty="0" err="1" smtClean="0">
                <a:latin typeface="Arial Narrow" panose="020B0606020202030204" pitchFamily="34" charset="0"/>
              </a:rPr>
              <a:t>ser</a:t>
            </a:r>
            <a:r>
              <a:rPr lang="en-US" dirty="0" smtClean="0">
                <a:latin typeface="Arial Narrow" panose="020B0606020202030204" pitchFamily="34" charset="0"/>
              </a:rPr>
              <a:t> a normal… 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Arial Narrow" panose="020B0606020202030204" pitchFamily="34" charset="0"/>
              </a:rPr>
              <a:t>distribución</a:t>
            </a:r>
            <a:r>
              <a:rPr lang="en-US" dirty="0" smtClean="0">
                <a:latin typeface="Arial Narrow" panose="020B0606020202030204" pitchFamily="34" charset="0"/>
              </a:rPr>
              <a:t> von </a:t>
            </a:r>
            <a:r>
              <a:rPr lang="en-US" dirty="0" err="1" smtClean="0">
                <a:latin typeface="Arial Narrow" panose="020B0606020202030204" pitchFamily="34" charset="0"/>
              </a:rPr>
              <a:t>Mises</a:t>
            </a:r>
            <a:r>
              <a:rPr lang="en-US" dirty="0" smtClean="0">
                <a:latin typeface="Arial Narrow" panose="020B0606020202030204" pitchFamily="34" charset="0"/>
              </a:rPr>
              <a:t>.</a:t>
            </a:r>
          </a:p>
          <a:p>
            <a:pPr marL="0" indent="0">
              <a:buClr>
                <a:srgbClr val="0070C0"/>
              </a:buClr>
              <a:buNone/>
            </a:pPr>
            <a:endParaRPr lang="en-US" dirty="0" smtClean="0">
              <a:latin typeface="Arial Narrow" panose="020B0606020202030204" pitchFamily="34" charset="0"/>
            </a:endParaRPr>
          </a:p>
          <a:p>
            <a:pPr marL="0" indent="0">
              <a:buClr>
                <a:srgbClr val="0070C0"/>
              </a:buClr>
              <a:buNone/>
            </a:pPr>
            <a:endParaRPr lang="es-ES" dirty="0">
              <a:latin typeface="Arial Narrow" panose="020B060602020203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597352"/>
            <a:ext cx="9144000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72008" y="6597352"/>
            <a:ext cx="903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 Narrow" panose="020B0606020202030204" pitchFamily="34" charset="0"/>
              </a:rPr>
              <a:t>Rosa M. </a:t>
            </a:r>
            <a:r>
              <a:rPr lang="es-ES" sz="1400" dirty="0" err="1" smtClean="0">
                <a:latin typeface="Arial Narrow" panose="020B0606020202030204" pitchFamily="34" charset="0"/>
              </a:rPr>
              <a:t>Crujeiras</a:t>
            </a:r>
            <a:r>
              <a:rPr lang="es-ES" sz="1400" dirty="0" smtClean="0">
                <a:latin typeface="Arial Narrow" panose="020B0606020202030204" pitchFamily="34" charset="0"/>
              </a:rPr>
              <a:t> </a:t>
            </a:r>
            <a:r>
              <a:rPr lang="es-ES" sz="1400" dirty="0" err="1" smtClean="0">
                <a:latin typeface="Arial Narrow" panose="020B0606020202030204" pitchFamily="34" charset="0"/>
              </a:rPr>
              <a:t>Casais</a:t>
            </a:r>
            <a:r>
              <a:rPr lang="es-ES" sz="1400" dirty="0" smtClean="0">
                <a:latin typeface="Arial Narrow" panose="020B0606020202030204" pitchFamily="34" charset="0"/>
              </a:rPr>
              <a:t>						</a:t>
            </a:r>
            <a:r>
              <a:rPr lang="es-ES" sz="1400" dirty="0" err="1" smtClean="0">
                <a:latin typeface="Arial Narrow" panose="020B0606020202030204" pitchFamily="34" charset="0"/>
              </a:rPr>
              <a:t>Xornadas</a:t>
            </a:r>
            <a:r>
              <a:rPr lang="es-ES" sz="1400" dirty="0" smtClean="0">
                <a:latin typeface="Arial Narrow" panose="020B0606020202030204" pitchFamily="34" charset="0"/>
              </a:rPr>
              <a:t> do </a:t>
            </a:r>
            <a:r>
              <a:rPr lang="es-ES" sz="1400" dirty="0" err="1" smtClean="0">
                <a:latin typeface="Arial Narrow" panose="020B0606020202030204" pitchFamily="34" charset="0"/>
              </a:rPr>
              <a:t>Ensino</a:t>
            </a:r>
            <a:r>
              <a:rPr lang="es-ES" sz="1400" dirty="0" smtClean="0">
                <a:latin typeface="Arial Narrow" panose="020B0606020202030204" pitchFamily="34" charset="0"/>
              </a:rPr>
              <a:t> da </a:t>
            </a:r>
            <a:r>
              <a:rPr lang="es-ES" sz="1400" dirty="0" err="1" smtClean="0">
                <a:latin typeface="Arial Narrow" panose="020B0606020202030204" pitchFamily="34" charset="0"/>
              </a:rPr>
              <a:t>Estatística</a:t>
            </a:r>
            <a:endParaRPr lang="es-ES" sz="1400" dirty="0">
              <a:latin typeface="Arial Narrow" panose="020B0606020202030204" pitchFamily="34" charset="0"/>
            </a:endParaRPr>
          </a:p>
        </p:txBody>
      </p:sp>
      <p:sp>
        <p:nvSpPr>
          <p:cNvPr id="3" name="AutoShape 2" descr="data:image/jpeg;base64,/9j/4AAQSkZJRgABAQAAAQABAAD/2wCEAAkGBhQSEBUUEBMVFRQUFBUVFBAWFRUUFA8UFBAVFhQQFBQXGyYeFxkjGhUUHy8gJScpLCwsFR4xNTAqNSYrLCkBCQoKDgwOGg8PGjElHyQqKS0sKSksLCkpLCwsKSkrMCwvLTIuLiwqLDUsLCwsLCksLCwpKSktKSwsKSwvNCksLP/AABEIALEBHAMBIgACEQEDEQH/xAAcAAABBQEBAQAAAAAAAAAAAAAAAwQFBgcCAQj/xABHEAABAwIBBgoFCgUCBwAAAAABAAIDBBEFBhIhMUFRBxMiMmFxgZGhsWJyksHRIzNCQ1JTgqKy8BQWwuHxJLMVFzRjc4PS/8QAGwEBAAIDAQEAAAAAAAAAAAAAAAMEAQIFBgf/xAA6EQACAQIDAwoEBAUFAAAAAAAAAQIDEQQhMRJBsQUTMlFhcYGRodEUIsHwFUJy4SNSYpKiM4LC4vH/2gAMAwEAAhEDEQA/ANxQmMuNQi3yjXXNuSQ7YTc2OrQk5MaF9Dbiw03t4WVapiqNPpS+plprUkkKMGNja094SrMVDtQPbYaSonyhhkr7Xo+FjCzyQ+QkOPd9jxCOPP2PELPx1Lt/tl7G2yxdCQNSRrae8KLjyugOp47bjzClhiIzTcVJ26oS9iOcow6TS72ibQo6LHYnanNP4m/FOW1l9QJ6rFYeKprW6/2y9jZNS0fqOEJH+I9Fy4hxFjnZocM77J0HuWI4yi2o7Wb68uJtsscoQhWjUEIQgBCEIAQhCAEIQgBCEIAQhCAEIQgBCEIAQhCAEIQgBCEIDNMMHyLwdbZyOzMIsp2SWwad7B71C0gsapv2ZmnvkspCpf8AJxn0SO6y8viVaMv0r0k19SzjM5t/fWLfxCeULrkesfAKv8ep3B9Iaehx/NZcyl89WEf6l7lelq+4cYhi743WaRq2i6jn5Uyja32U3x2b5V3RYeCr9VU2UVfFV3Xnszdru2b6yZpJExiGVspY5t22cC02bpsRY2PUp/J6ibHTtErWm4znZwBsTpOvcNHYqLhMPHTsbsLtPqt0nyt2q25aYlxNG4A2dJyB28493mvccmU6kcLCM5Nym9rN3y0Xpn4nInNbc6r0irLi/Yl/4aik1CnPUWDyK5/leldzW26WyO+KxJ0qG1jhqc4dRIXd+HktJs5qx0JdKkvvwNu/llo5k07eqS/mE2qMk3OcHGocSNRc0E6NWkEXWRw49O3mzSDqe74p/T5Y1Y1VEnab+ahqYZzVptSXak+NyWOLpboNdza9jWP4asbqmif60Zb+lHH1jdcUL/Ve5v6gs8pcuqv72/W1h9ykocvqnbmHrZ8CE5qXVHhwJliae5yXjfjctP8ANzY5RFVxmBztLXOIdG8XtoeP2Nqnwb6lmONZRmrhMU8UZ2te3ODo3bHtNz/fUrjkRSPjoo2yOLtZbfWGE8kd2nqIUVWkox2tH1FjD4hzm4arr0fjuJ5CEKqXwQhCAEIQgBCEIAQhCAEIQgBCEIAQhCAEIQgBCEIDOgLVFWN7Wv7rO96cVh/07DucR5/BJSj/AFso+3Tn9IHuSshvSnof5/5Xm8bHKa/pn6STLWIzcX2LgiKdKrXgg5DfUHjpVQkV0w5tm9TWjuauNyar4mF9136MiSsmVnGZvlH+sfgq3WzqVxSe5J3knxUFnZz+rSez9hYwdB4isorWT4mteoqcHJ7i45DUGl0h2AMHXrcfJQnCTiufUNiB0RN0+s7SfCyuuExCmpAX6M1he/rtnO+CxzEq4yyvkdre4uPaV9Ow8U6ja0WS4cDz2Lk6dCNPe83x4iLpUnxiRfIuYrucGtFyTYDerjkkrs5sINuyHIkS0T1ecjsj2yCzwM0aDJmMcXP2hucDZo1fsq3R5AQDa7sbEPJi5X4ht5whddd7HoFyPsWVSok96s3bsMppnJ+wrTm5FQDbJ7TR5NSrckYBsef/AGO9xWPjKn8n+X7En4bS31H/AG/9ihYBh3HztYdDdbzqswa9PToHatT/AIlgFs5o6LgWUaMlqfawnrkk/wDpKNyapx9U3tLj5lQ1a1Wo9EvF+xaw+GoUU/mbv2JfUeHEIxrkZ7Tfik3YvCNcrPaCTGAU/wBzH7IPmlW4TCNUUfsN+Ci/idnqWP4Xb6CtNWMkF43tcN7SDbuSyzXLRj8OrY6un5MctmyMGhhe0aiBo5TR3sJ2rQsPrWzRMkZzXtDh2jUtadVyk4S1RtVoqMVUi7p+j6hwhCFOVwQhCAEIQgBCEIAQhCAEIQgBCEIAQhCAz+qFq+L0onN/UvYv+mk6M0/pRjGiqpnek9v770Qj5OobuB8C74LhYuN5NfrXnBP6Fmt0IPs+rIgaSBvIHeVcw+0bz0O8AqXh+maMem3zurbWutTPO8HxK4OAWzOcuqEjVaeJQ8TlXmTFFxs7b6i659VmnxNgmWKy6SrdkJQZrXPPQwHq0uPaT4Lt8hUbOVZ/lWXe8uFyji3tyjT63d9y+0K8IuKcVScWDypTm/hGl3uWRyyq08I+L8bVloPJiGYPW1u8dHYqTNKvbUY7FNeZwsTLnaze5ZeR1JMrlkVk26RwJ0OcLk/dRnb6zv3tVeyYwYzSBxbdodZrfvH7B1DWf8rcsn8GEEdtbjpe77TvgNi5OMrurLmY6fm9vc73J2FVCPxE1n+Vf8vbzJDD6NsbA1osGiwCkGvULj+Ox0kLpJDq1N2uOwBYnieXdXI9zhM9gcSQxpsGjcFSnXVJ7KR2MNgZ4q8r2XWz6GMg2pN1awa3tH4gvmWfH53c6eU/jd8UyfVuOtzj1knzWvxUnuL65GW+fp+59OTZSUzOdPEOt4TGXL6hbrqYz1G/kvm5rk7gT4ib6jf8JorWT9DfX8JdENUhd6rCUi7hNg+iyQ9gCx+kYrHgOCyVMgZEOlzjzWD7Tj+7rV1qjyRDPB0IZv1ZbsUx4YlE6lZA4mSxD84fJFpBEurQAfO21XLBMMFPTxwg34tobffvKTwLAY6WPNjF3HnyHnPPuG4f5UkrVOm09qbuzlVqsWtimrRvfxBCEKcrAhF14Hg6igPUIQgBCEIAQhCAEIQgBCEIAQhCAz/KXQ6B26e3fb4JWBvykzd4f4kn+pI5VH5AO3SMd3gpzAf9Q70h5sauRiV/EX6l6potVM6UfH79SBwf59nRnHuYVZcYktS9eb8VW8FH+ocPstf5ge9TGVcubA0dPk3+689hlalVl2RXmzRaIokpzpd9tPdqHfZaNC8UlEXO+rjLj0utfxcVScl6PjagX1Z2cepmr8xCk+FLFsynZCDpkOc71W/E+S9jybh9ihTp/wA3zP6enE5NSpZ1KvV8q++/gZhXVZc5znHS4knrJuU3oKN08gYNA1ud9hu09e5ISkucGtF3E2AGsk6gtQyAySAAc8XAILjslkH9DfE9q6OMxLgtiHSenZ2mnJ2DVR7c+ite3sLHkZk2ImNeW2ObZjPu2dPpHWf8q0Vla2GNz3kNa0XJQHBrbnQANe7pWQ8IWWRqHmKI/JMOk/eOG3qXHnJUY2Wv3meko0ZYqp1Jei6iJyzysdWTE6RG3QxnR9o9Kq8kq8mmTKSdVIwbzZ6DajTiox0Qu6Vc8YmweSbDSTqA037FYcJyPmmIGkOOqMNL323kCwb2kK3Tw86nRRhVb5kbGVI0jVbqDglnNrtf1ucyPwGeVYqHgoLec6NvtyHxIHgplhGulJLxvwuQVMXSWslx4EDknkzJVyZrBZotnykclg97tw92la/h1LT0cQY1zGga3Oc0Oebc5x2lQFJkOGsDDUTZg08WwiNlzrNmj3p7DkdSt1xZ53vLpO3lEqanSpQ33fccbEVoVH0nbqS/f6DyfLSkb9e1x3Nu49wSP84B3zNPPJ08WWg9rrBPqegjYLMja3qaB5JwFLtR3Lzf/hV2qa0j5v2sRIxWsfzKZkfTJIPJl16KWsfz6iNg3MjufacfcpYFegpznUkY522iS8L8bkV/Lmd87PPJvGeGD8gB8VnmXs0uFV1PNSPeI5WHOjc9z2OfG/lAhx2te3uK1nOVE4ZMN43DxIOdBKx/4X/JuHe9p/CpKNSW2k9CfD1pc4lJ3TytuLtg2KNqYI5mc2Rodbcdrew3HYnqqXBdG5uGRZ20vI9UvNlbVpViozcVuZBXgoVJRWibBCEKMhBCEIAQhCAEIQgBCEIDPsoG3o3dDYz3EBd08ny0Z+0xp72H4LrExelkHoO/K8n3JpRPuKd3/bYO64965OKykn+h/wCX7luX+j4v6CGDRWqZ+g5vfIfgu8uprMYOg+J/sl6CO1TP0yt/SXe9RmWkmdOxo2NBt030DvIXLw2HdTapr81RR8lcq1KnN09rqTH+RFDmsc/fyR1N1ntJPcs64Q8a46rkIPJZyG9TdZ77rUKycUlCSNbWWHS86L95JWPYThTqqfVnNDtX3j9eaegaz0da9kqkaalV3aL24HN5mVRwoLXV+/Elshcl3SvD3aC4Xv8Adxn6XrO1DoWz0NM2Nga0WAFgNwCjcCwkQR21k6XO+07f1blFZaZVcQzi4z8o4aT92Dt61y5z2b1amr+7I7tOltWo0tF9tsjOEDLDQYIXdEjx+gLKKqoT3FKzQblQcUEk7rRi9za+zq6T0BVKNOeInc7sVGhBU4CM9Sn2FZPSzkWBaDqNiXO9Vg0nr0BXXJbgxJIfN4gX7G6m9ZuegLUcHydjhHJaL7TrLus6yuvCjTp9LN9S08/bzKVTERjrm+paeft5lJyW4NM2xcM3ebgyHrdqaOhvetGwnA44QAxoFtOjfvO89KexMASoeFvOq5K27qWhz62InVyenVuFlyUnxwTeoxFjBd72t6yB5qNRb0K6hJ5JDu6M5VXEeESihvn1DbjY03Pcq3XcNUANoIpJTvtmjxspVQlvy78iZYapvVu/I04vXJlWRR8IuI1Ls2lpgOx0hHWGjR3qRpckMWqdNTU8S0623AdbcGsue9wW3NRj0mbcxCPSl5faNCqcYijF3yNb1kKGm4QaUHNY8yO2NjaXk9AzQU1w7gopWkOqHy1DvTcQ3uBzvzK3YdhcMAtBEyMei0AnrOs9qxtU1ormrlRjomyEp8TqpvmqVzAfpzkRi2/N0v8Ayp7/AMAfK0tqpGua7nRMbZp6C53OHYFNhy9zljnHuyI+ea6KscwQhjQ1oAAFgBqC7RdCjIdQQhCAEIQgBCEIAQhCAEIQgM8Nc10Ls67M9sjQ14zHXINm2O25TLDJbwQHdnDukGhXOWia7WB4KGdkhA25jbxZOgllgT1krn4mlKpH5dbfVP6FjnFsOPbf0YwfWMjq7ONi9wI12uY2tFzqFyFHYxYVrZHHkNc3OHUNB7Cb9ieYnki5+uUu0Wzn2c7quLJjiGFzHZf0idJsNZXMksTQnelH80nfJ6q3hkQuMaitPTIQ4RsS5LIWnZnut06G+89qb8GbYyJLCz4yAPUcL36y4OuepQ2K4PO46RqAaLm+hosAk8m5JKGcyyfNljmvF9J2st05wHeV6mrzXMra1Wfjv7Dn4Z1+flZZSy7bbu00bKXKNtLFfW92hjd5+0egLH8RxRz3F7zdzjclc49lC+okc83JOoAGzRsaFBSiR2ppXDnCdeV3puPWUnDDRtf5t4rJK18jQ/mlwB6ASAT0rYMncnYoQM1ovqzjr/sOgLFv+FSHWPArZ8LxtjaeN8rg27Gk3NuVmjO8broUVKMdhehVrVpVHaJboLBOhUALNsT4U4Y7iK8h8Pj5KnYrwkVM1wHZjd183+57VajRt03bj5ESw/8AO0uPl7m04llZBCDnyAEbL3Pds7VSMb4X2tuIW3O8/v4rLX1uebyynqaL+J+CcQ0AlDjTgu4toLmnS4gk8oWGnVqV3Dww8p7N/FrI2nOlRjeEdp9uXoS9fwkVstw2QsB2DQooMmqDeaoFvTla0fmPuTCy9C7f4ct8/JWKEuVqjySt2bvSxZMOyfoW6aitj6Wxsmmd35ob4lWigxrBafVHNMRtdHo9klre8FZoF0E/C6O9v09irLHVH2Gxs4ZaZgzYaaUNGpvyUbe5pK5dw0X5lL7UvwYskYnEbk/DMMvy+rIXXm95pr+F6oPNhhHXnu/qCbycKNa7U6NvVGP6iVRYpE8jeFn4OhHSCI3Vm95eMM4U6lh+WayYdXFu7C0W/KrdhfCXSy2Dy6F2545PttuO+yx8L2ygq4ChU0Vu4zGvOJ9DQVjXtzmOa5p1OaQ4HtGhKiRfPdHiMkLs6J7mHe1xbfrtrVpwvhOqGWEzWyjeeQ/2m6PBc6pyZUjnB39CxHExeprgeus9VHC+EWllsHudC7dIOT7bbjvsrNT1DXtDmODmnU5pDge0aFzp0p08pKxYjKMtGOQ5dJMLoFRmx0heXRdDB6hCEAIQhARrgk3NS5C5IWljI1fEkJKUFPnBJuCWMEXJh7dyj6/BI3jlMabari9lPPakHsR5m8cs0VKTJaLYwdyRdkwzYAra6FJOgWNlEqmyozZNNsdFukawqtimQGcbiWTqJBHktSfCms1KCpIPZ0N1UayuYvU5BSN1OJUdLkq9uxbXNQDcmUuFg7FMmuoypLqMaODuGxWng8hLah4I1xjwePirhLgDTsUBiWGSUkoniuWDQ9mwDR3Dp2FTU4Kq9hOz3d/UaVKijG9h/lTkFxrTNSt5et8Q1Sb3M9Lo29evO3REGxFiNY3Lc8nMVZNGHMOg6xtadrT0phljkC2pBlgAbNrI1Cbr3O6du3er+D5RlTfNVvPq7Gc+tRUvmgY4IkqyJOZqBzXFrgQ4GxaRYgjYQhtGV3XK5RscNjCUDEqyjSgpVpcCDU4hcV6KZKNgS5gVY5KXKSDCuhda2B1pXQXIcvc5ZNRRqdUVbJC7OhkfGd7HFt+u2vtTMFerRpPJmUXXC+E2ojsJgyYbzyH+00W/KrbhnCNSy6HuMLt0g5PttuO+yx0rnOVKpgKU9FbuJo15xPoqCoa9ocxwc06nNIcD2jQlLr59oKmeI50DpGH7Tc5t+vYe1XHB+EGtaQJWRzDaSWxyd7dB9lc6rydOOcWn6FiOJT1RqV17dV3CcuKeaTii7i5tAMTrXuRcAEaNNxa9rqwXXPnCUHaSsWE1LQ7QvAV6tDIzK4KWzV5mLBkbkJNwToxrwxIBk5q4LE+4lecQhkjzGuHRKSMC5NOhm5GOhSD6dTBp1w6nCyZuQclMm76ZT74E2lp1m5m5CGnXEtCHAggEEWIO3oUq6Bc8Ss3FzOZYJMNqM9lzA86W/wBPWNh26lpOC4myaNrmG4cNB/e1M8Qwts0bmPFw4WPxHSqRQVEuGVOY+7oXG994+230htH9lda+Lj/Wv8l7lZvm32cC55W5FMqm58dmzAaHbJAPov8AcdiyqpoXRvLJGlrmmxadYW6YbXNkYHNIIIuCNRB2qPynySjq2X5srRyJP6Xb2+XnnB450vknpwNKtHazjqYvxS9Easf8k1WcWmM3Gs3aB1gk6U8g4PJ3ay1v4r+DR712ni6K1kvMqKnJ7ipWXQcr5T8GR+nJ3MPvcpOn4M4hzi8+y3yaq8uUcOt9/A2VCb3GYg3XvFHd7vNbBBkFTt+rB6XOc7zKkafJiFnNjYOpjfgoJcq010YvgbrDS3sxOLDZHc1pPUC79N1IQZJVLtUTu0Zv6rLamYe0JRtK0bFDLlWb6MVxN1hVvZkdNwf1DtYa3rcPJoKlKbg3d9J47A4+9q0wRjcF7ZV5coV5b7eBusPBFEpuDeMc4uPYweYKlKfIaFv0T2vd5NICtCFBLE1payZIqcFuISDJSBuqOMfgBPeRdPW4W0Cw0dWjwT5eFQSblqzdJLQ+cuEJ5ixioLDYtdHYj/wRreckcXNTRQyu5zmWcd7mktJ7bX7VhHCS2+MVVvts/wBiNbFwfs4rD4WnXml1vWcSPCy7uOS+FpPfZcCpSvzsi3L26RZIlQ5cMtnlkZq9QsGTkhFl0iyA4siy6siyA4IXJCUXJQCZauC1LELghZAg5iRfGnZaknNQyMHxJMsT17Ei5iAbFii8ewJtREWu0HW121rt6m8xclizGTi7rUw0mrMzbJ/HX0M5hqNDL9jL/THoH++9arR1Qe0EG91UMrcmRUR5zdEjOad/oHoPgq/kZlS6nfxFRcNvmtJ+qdfmO6N27q1XqtNYmHO0+kukvqvv968ZOm9mWm41gQgm5CUDAkqaYOFwllzCwFkLy68Lwsg6QknVAGspGbE2NF3EAbybDvKAdr1V6py2pma5mX3NOee5l1F1PCRCOY2R3SG5oPa8hTRo1JdGL8jRzitWXW65LwqCMt6iX5ilc7pu53gxp8121uKy6o2xjpDR+txPgpPhZrpWXe0a87HdmXh1QBtSE+JsaLucAN5Nh3lVNmRVdJ89VZvQ17vJgYE4g4LYr3lle87wGjxdnFZ5qmulPyTfsNuT0iP6nLamb9cwnc0557mXUXVcIkY5jJHfhzAfbIU5S5CUjPqy71nuI7r28FKU2Dwx/NxRt9VjR4gLH8Bbm/Je4+d9RjEGTctbiElQ6NzWPcHatQDWttnaieT+9uq0FEWgC1gAAANgA0BTZiC84pZr4iVayeSSskIQUb9ojG1K2XYYvbKuSHKF6QhDIWXi9QgPEL1eIDyy8sukIDghckJQheZqASIXDmpfNXJYgGrmpF7U/MS5NOgI/NXmapD+EXopAgItzFS8tclc8GaJvLA5TR9YB7wtKFKNyHUjSLWCkpVZUpqcTScVJWZl2ReXAibxdS7ktHIkIJ0D6DrAm+4/szlTwlQjmiR3Uyw73lqmTwf0heXmMkuNyM5wbc69AIUlSZM00fMgiHTmAnvOlWKk8NKW0ovPdkkRxVRK10UX/mBNIbQUzndNy7wY0+a7bLi03NiEYO9oH+64+S0hrANAFhuC6WnO010aa8W2Z2JPWRnUeRmIS/PVWYNwe7yjDR4p1DwVRk3mmc89DR5vLir2hPiai6Nl3JIzzUd+ZWqbg9o2a2Of6z3eTbBS1LgNPH83BG3pDG377XT9CilVnLpNvxNlGK0R4AvUIUZsCEIQAhCEAIQhACEIQHi8KEIAQhCGQQhCA8KEIQAhCEAFCEIYBCEIZPUIQhgEIQsA9C9QhZAIQhACEIQAhCEAIQhACEIQAhCEAIQhACEI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data:image/jpeg;base64,/9j/4AAQSkZJRgABAQAAAQABAAD/2wCEAAkGBhQSEBUUEBMVFRQUFBUVFBAWFRUUFA8UFBAVFhQQFBQXGyYeFxkjGhUUHy8gJScpLCwsFR4xNTAqNSYrLCkBCQoKDgwOGg8PGjElHyQqKS0sKSksLCkpLCwsKSkrMCwvLTIuLiwqLDUsLCwsLCksLCwpKSktKSwsKSwvNCksLP/AABEIALEBHAMBIgACEQEDEQH/xAAcAAABBQEBAQAAAAAAAAAAAAAAAwQFBgcCAQj/xABHEAABAwIBBgoFCgUCBwAAAAABAAIDBBEFBhIhMUFRBxMiMmFxgZGhsWJyksHRIzNCQ1JTgqKy8BQWwuHxJLMVFzRjc4PS/8QAGwEBAAIDAQEAAAAAAAAAAAAAAAMEAQIFBgf/xAA6EQACAQIDAwoEBAUFAAAAAAAAAQIDEQQhMRJBsQUTMlFhcYGRodEUIsHwFUJy4SNSYpKiM4LC4vH/2gAMAwEAAhEDEQA/ANxQmMuNQi3yjXXNuSQ7YTc2OrQk5MaF9Dbiw03t4WVapiqNPpS+plprUkkKMGNja094SrMVDtQPbYaSonyhhkr7Xo+FjCzyQ+QkOPd9jxCOPP2PELPx1Lt/tl7G2yxdCQNSRrae8KLjyugOp47bjzClhiIzTcVJ26oS9iOcow6TS72ibQo6LHYnanNP4m/FOW1l9QJ6rFYeKprW6/2y9jZNS0fqOEJH+I9Fy4hxFjnZocM77J0HuWI4yi2o7Wb68uJtsscoQhWjUEIQgBCEIAQhCAEIQgBCEIAQhCAEIQgBCEIAQhCAEIQgBCEIDNMMHyLwdbZyOzMIsp2SWwad7B71C0gsapv2ZmnvkspCpf8AJxn0SO6y8viVaMv0r0k19SzjM5t/fWLfxCeULrkesfAKv8ep3B9Iaehx/NZcyl89WEf6l7lelq+4cYhi743WaRq2i6jn5Uyja32U3x2b5V3RYeCr9VU2UVfFV3Xnszdru2b6yZpJExiGVspY5t22cC02bpsRY2PUp/J6ibHTtErWm4znZwBsTpOvcNHYqLhMPHTsbsLtPqt0nyt2q25aYlxNG4A2dJyB28493mvccmU6kcLCM5Nym9rN3y0Xpn4nInNbc6r0irLi/Yl/4aik1CnPUWDyK5/leldzW26WyO+KxJ0qG1jhqc4dRIXd+HktJs5qx0JdKkvvwNu/llo5k07eqS/mE2qMk3OcHGocSNRc0E6NWkEXWRw49O3mzSDqe74p/T5Y1Y1VEnab+ahqYZzVptSXak+NyWOLpboNdza9jWP4asbqmif60Zb+lHH1jdcUL/Ve5v6gs8pcuqv72/W1h9ykocvqnbmHrZ8CE5qXVHhwJliae5yXjfjctP8ANzY5RFVxmBztLXOIdG8XtoeP2Nqnwb6lmONZRmrhMU8UZ2te3ODo3bHtNz/fUrjkRSPjoo2yOLtZbfWGE8kd2nqIUVWkox2tH1FjD4hzm4arr0fjuJ5CEKqXwQhCAEIQgBCEIAQhCAEIQgBCEIAQhCAEIQgBCEIDOgLVFWN7Wv7rO96cVh/07DucR5/BJSj/AFso+3Tn9IHuSshvSnof5/5Xm8bHKa/pn6STLWIzcX2LgiKdKrXgg5DfUHjpVQkV0w5tm9TWjuauNyar4mF9136MiSsmVnGZvlH+sfgq3WzqVxSe5J3knxUFnZz+rSez9hYwdB4isorWT4mteoqcHJ7i45DUGl0h2AMHXrcfJQnCTiufUNiB0RN0+s7SfCyuuExCmpAX6M1he/rtnO+CxzEq4yyvkdre4uPaV9Ow8U6ja0WS4cDz2Lk6dCNPe83x4iLpUnxiRfIuYrucGtFyTYDerjkkrs5sINuyHIkS0T1ecjsj2yCzwM0aDJmMcXP2hucDZo1fsq3R5AQDa7sbEPJi5X4ht5whddd7HoFyPsWVSok96s3bsMppnJ+wrTm5FQDbJ7TR5NSrckYBsef/AGO9xWPjKn8n+X7En4bS31H/AG/9ihYBh3HztYdDdbzqswa9PToHatT/AIlgFs5o6LgWUaMlqfawnrkk/wDpKNyapx9U3tLj5lQ1a1Wo9EvF+xaw+GoUU/mbv2JfUeHEIxrkZ7Tfik3YvCNcrPaCTGAU/wBzH7IPmlW4TCNUUfsN+Ci/idnqWP4Xb6CtNWMkF43tcN7SDbuSyzXLRj8OrY6un5MctmyMGhhe0aiBo5TR3sJ2rQsPrWzRMkZzXtDh2jUtadVyk4S1RtVoqMVUi7p+j6hwhCFOVwQhCAEIQgBCEIAQhCAEIQgBCEIAQhCAz+qFq+L0onN/UvYv+mk6M0/pRjGiqpnek9v770Qj5OobuB8C74LhYuN5NfrXnBP6Fmt0IPs+rIgaSBvIHeVcw+0bz0O8AqXh+maMem3zurbWutTPO8HxK4OAWzOcuqEjVaeJQ8TlXmTFFxs7b6i659VmnxNgmWKy6SrdkJQZrXPPQwHq0uPaT4Lt8hUbOVZ/lWXe8uFyji3tyjT63d9y+0K8IuKcVScWDypTm/hGl3uWRyyq08I+L8bVloPJiGYPW1u8dHYqTNKvbUY7FNeZwsTLnaze5ZeR1JMrlkVk26RwJ0OcLk/dRnb6zv3tVeyYwYzSBxbdodZrfvH7B1DWf8rcsn8GEEdtbjpe77TvgNi5OMrurLmY6fm9vc73J2FVCPxE1n+Vf8vbzJDD6NsbA1osGiwCkGvULj+Ox0kLpJDq1N2uOwBYnieXdXI9zhM9gcSQxpsGjcFSnXVJ7KR2MNgZ4q8r2XWz6GMg2pN1awa3tH4gvmWfH53c6eU/jd8UyfVuOtzj1knzWvxUnuL65GW+fp+59OTZSUzOdPEOt4TGXL6hbrqYz1G/kvm5rk7gT4ib6jf8JorWT9DfX8JdENUhd6rCUi7hNg+iyQ9gCx+kYrHgOCyVMgZEOlzjzWD7Tj+7rV1qjyRDPB0IZv1ZbsUx4YlE6lZA4mSxD84fJFpBEurQAfO21XLBMMFPTxwg34tobffvKTwLAY6WPNjF3HnyHnPPuG4f5UkrVOm09qbuzlVqsWtimrRvfxBCEKcrAhF14Hg6igPUIQgBCEIAQhCAEIQgBCEIAQhCAz/KXQ6B26e3fb4JWBvykzd4f4kn+pI5VH5AO3SMd3gpzAf9Q70h5sauRiV/EX6l6potVM6UfH79SBwf59nRnHuYVZcYktS9eb8VW8FH+ocPstf5ge9TGVcubA0dPk3+689hlalVl2RXmzRaIokpzpd9tPdqHfZaNC8UlEXO+rjLj0utfxcVScl6PjagX1Z2cepmr8xCk+FLFsynZCDpkOc71W/E+S9jybh9ihTp/wA3zP6enE5NSpZ1KvV8q++/gZhXVZc5znHS4knrJuU3oKN08gYNA1ud9hu09e5ISkucGtF3E2AGsk6gtQyAySAAc8XAILjslkH9DfE9q6OMxLgtiHSenZ2mnJ2DVR7c+ite3sLHkZk2ImNeW2ObZjPu2dPpHWf8q0Vla2GNz3kNa0XJQHBrbnQANe7pWQ8IWWRqHmKI/JMOk/eOG3qXHnJUY2Wv3meko0ZYqp1Jei6iJyzysdWTE6RG3QxnR9o9Kq8kq8mmTKSdVIwbzZ6DajTiox0Qu6Vc8YmweSbDSTqA037FYcJyPmmIGkOOqMNL323kCwb2kK3Tw86nRRhVb5kbGVI0jVbqDglnNrtf1ucyPwGeVYqHgoLec6NvtyHxIHgplhGulJLxvwuQVMXSWslx4EDknkzJVyZrBZotnykclg97tw92la/h1LT0cQY1zGga3Oc0Oebc5x2lQFJkOGsDDUTZg08WwiNlzrNmj3p7DkdSt1xZ53vLpO3lEqanSpQ33fccbEVoVH0nbqS/f6DyfLSkb9e1x3Nu49wSP84B3zNPPJ08WWg9rrBPqegjYLMja3qaB5JwFLtR3Lzf/hV2qa0j5v2sRIxWsfzKZkfTJIPJl16KWsfz6iNg3MjufacfcpYFegpznUkY522iS8L8bkV/Lmd87PPJvGeGD8gB8VnmXs0uFV1PNSPeI5WHOjc9z2OfG/lAhx2te3uK1nOVE4ZMN43DxIOdBKx/4X/JuHe9p/CpKNSW2k9CfD1pc4lJ3TytuLtg2KNqYI5mc2Rodbcdrew3HYnqqXBdG5uGRZ20vI9UvNlbVpViozcVuZBXgoVJRWibBCEKMhBCEIAQhCAEIQgBCEIDPsoG3o3dDYz3EBd08ny0Z+0xp72H4LrExelkHoO/K8n3JpRPuKd3/bYO64965OKykn+h/wCX7luX+j4v6CGDRWqZ+g5vfIfgu8uprMYOg+J/sl6CO1TP0yt/SXe9RmWkmdOxo2NBt030DvIXLw2HdTapr81RR8lcq1KnN09rqTH+RFDmsc/fyR1N1ntJPcs64Q8a46rkIPJZyG9TdZ77rUKycUlCSNbWWHS86L95JWPYThTqqfVnNDtX3j9eaegaz0da9kqkaalV3aL24HN5mVRwoLXV+/Elshcl3SvD3aC4Xv8Adxn6XrO1DoWz0NM2Nga0WAFgNwCjcCwkQR21k6XO+07f1blFZaZVcQzi4z8o4aT92Dt61y5z2b1amr+7I7tOltWo0tF9tsjOEDLDQYIXdEjx+gLKKqoT3FKzQblQcUEk7rRi9za+zq6T0BVKNOeInc7sVGhBU4CM9Sn2FZPSzkWBaDqNiXO9Vg0nr0BXXJbgxJIfN4gX7G6m9ZuegLUcHydjhHJaL7TrLus6yuvCjTp9LN9S08/bzKVTERjrm+paeft5lJyW4NM2xcM3ebgyHrdqaOhvetGwnA44QAxoFtOjfvO89KexMASoeFvOq5K27qWhz62InVyenVuFlyUnxwTeoxFjBd72t6yB5qNRb0K6hJ5JDu6M5VXEeESihvn1DbjY03Pcq3XcNUANoIpJTvtmjxspVQlvy78iZYapvVu/I04vXJlWRR8IuI1Ls2lpgOx0hHWGjR3qRpckMWqdNTU8S0623AdbcGsue9wW3NRj0mbcxCPSl5faNCqcYijF3yNb1kKGm4QaUHNY8yO2NjaXk9AzQU1w7gopWkOqHy1DvTcQ3uBzvzK3YdhcMAtBEyMei0AnrOs9qxtU1ormrlRjomyEp8TqpvmqVzAfpzkRi2/N0v8Ayp7/AMAfK0tqpGua7nRMbZp6C53OHYFNhy9zljnHuyI+ea6KscwQhjQ1oAAFgBqC7RdCjIdQQhCAEIQgBCEIAQhCAEIQgM8Nc10Ls67M9sjQ14zHXINm2O25TLDJbwQHdnDukGhXOWia7WB4KGdkhA25jbxZOgllgT1krn4mlKpH5dbfVP6FjnFsOPbf0YwfWMjq7ONi9wI12uY2tFzqFyFHYxYVrZHHkNc3OHUNB7Cb9ieYnki5+uUu0Wzn2c7quLJjiGFzHZf0idJsNZXMksTQnelH80nfJ6q3hkQuMaitPTIQ4RsS5LIWnZnut06G+89qb8GbYyJLCz4yAPUcL36y4OuepQ2K4PO46RqAaLm+hosAk8m5JKGcyyfNljmvF9J2st05wHeV6mrzXMra1Wfjv7Dn4Z1+flZZSy7bbu00bKXKNtLFfW92hjd5+0egLH8RxRz3F7zdzjclc49lC+okc83JOoAGzRsaFBSiR2ppXDnCdeV3puPWUnDDRtf5t4rJK18jQ/mlwB6ASAT0rYMncnYoQM1ovqzjr/sOgLFv+FSHWPArZ8LxtjaeN8rg27Gk3NuVmjO8broUVKMdhehVrVpVHaJboLBOhUALNsT4U4Y7iK8h8Pj5KnYrwkVM1wHZjd183+57VajRt03bj5ESw/8AO0uPl7m04llZBCDnyAEbL3Pds7VSMb4X2tuIW3O8/v4rLX1uebyynqaL+J+CcQ0AlDjTgu4toLmnS4gk8oWGnVqV3Dww8p7N/FrI2nOlRjeEdp9uXoS9fwkVstw2QsB2DQooMmqDeaoFvTla0fmPuTCy9C7f4ct8/JWKEuVqjySt2bvSxZMOyfoW6aitj6Wxsmmd35ob4lWigxrBafVHNMRtdHo9klre8FZoF0E/C6O9v09irLHVH2Gxs4ZaZgzYaaUNGpvyUbe5pK5dw0X5lL7UvwYskYnEbk/DMMvy+rIXXm95pr+F6oPNhhHXnu/qCbycKNa7U6NvVGP6iVRYpE8jeFn4OhHSCI3Vm95eMM4U6lh+WayYdXFu7C0W/KrdhfCXSy2Dy6F2545PttuO+yx8L2ygq4ChU0Vu4zGvOJ9DQVjXtzmOa5p1OaQ4HtGhKiRfPdHiMkLs6J7mHe1xbfrtrVpwvhOqGWEzWyjeeQ/2m6PBc6pyZUjnB39CxHExeprgeus9VHC+EWllsHudC7dIOT7bbjvsrNT1DXtDmODmnU5pDge0aFzp0p08pKxYjKMtGOQ5dJMLoFRmx0heXRdDB6hCEAIQhARrgk3NS5C5IWljI1fEkJKUFPnBJuCWMEXJh7dyj6/BI3jlMabari9lPPakHsR5m8cs0VKTJaLYwdyRdkwzYAra6FJOgWNlEqmyozZNNsdFukawqtimQGcbiWTqJBHktSfCms1KCpIPZ0N1UayuYvU5BSN1OJUdLkq9uxbXNQDcmUuFg7FMmuoypLqMaODuGxWng8hLah4I1xjwePirhLgDTsUBiWGSUkoniuWDQ9mwDR3Dp2FTU4Kq9hOz3d/UaVKijG9h/lTkFxrTNSt5et8Q1Sb3M9Lo29evO3REGxFiNY3Lc8nMVZNGHMOg6xtadrT0phljkC2pBlgAbNrI1Cbr3O6du3er+D5RlTfNVvPq7Gc+tRUvmgY4IkqyJOZqBzXFrgQ4GxaRYgjYQhtGV3XK5RscNjCUDEqyjSgpVpcCDU4hcV6KZKNgS5gVY5KXKSDCuhda2B1pXQXIcvc5ZNRRqdUVbJC7OhkfGd7HFt+u2vtTMFerRpPJmUXXC+E2ojsJgyYbzyH+00W/KrbhnCNSy6HuMLt0g5PttuO+yx0rnOVKpgKU9FbuJo15xPoqCoa9ocxwc06nNIcD2jQlLr59oKmeI50DpGH7Tc5t+vYe1XHB+EGtaQJWRzDaSWxyd7dB9lc6rydOOcWn6FiOJT1RqV17dV3CcuKeaTii7i5tAMTrXuRcAEaNNxa9rqwXXPnCUHaSsWE1LQ7QvAV6tDIzK4KWzV5mLBkbkJNwToxrwxIBk5q4LE+4lecQhkjzGuHRKSMC5NOhm5GOhSD6dTBp1w6nCyZuQclMm76ZT74E2lp1m5m5CGnXEtCHAggEEWIO3oUq6Bc8Ss3FzOZYJMNqM9lzA86W/wBPWNh26lpOC4myaNrmG4cNB/e1M8Qwts0bmPFw4WPxHSqRQVEuGVOY+7oXG994+230htH9lda+Lj/Wv8l7lZvm32cC55W5FMqm58dmzAaHbJAPov8AcdiyqpoXRvLJGlrmmxadYW6YbXNkYHNIIIuCNRB2qPynySjq2X5srRyJP6Xb2+XnnB450vknpwNKtHazjqYvxS9Easf8k1WcWmM3Gs3aB1gk6U8g4PJ3ay1v4r+DR712ni6K1kvMqKnJ7ipWXQcr5T8GR+nJ3MPvcpOn4M4hzi8+y3yaq8uUcOt9/A2VCb3GYg3XvFHd7vNbBBkFTt+rB6XOc7zKkafJiFnNjYOpjfgoJcq010YvgbrDS3sxOLDZHc1pPUC79N1IQZJVLtUTu0Zv6rLamYe0JRtK0bFDLlWb6MVxN1hVvZkdNwf1DtYa3rcPJoKlKbg3d9J47A4+9q0wRjcF7ZV5coV5b7eBusPBFEpuDeMc4uPYweYKlKfIaFv0T2vd5NICtCFBLE1payZIqcFuISDJSBuqOMfgBPeRdPW4W0Cw0dWjwT5eFQSblqzdJLQ+cuEJ5ixioLDYtdHYj/wRreckcXNTRQyu5zmWcd7mktJ7bX7VhHCS2+MVVvts/wBiNbFwfs4rD4WnXml1vWcSPCy7uOS+FpPfZcCpSvzsi3L26RZIlQ5cMtnlkZq9QsGTkhFl0iyA4siy6siyA4IXJCUXJQCZauC1LELghZAg5iRfGnZaknNQyMHxJMsT17Ei5iAbFii8ewJtREWu0HW121rt6m8xclizGTi7rUw0mrMzbJ/HX0M5hqNDL9jL/THoH++9arR1Qe0EG91UMrcmRUR5zdEjOad/oHoPgq/kZlS6nfxFRcNvmtJ+qdfmO6N27q1XqtNYmHO0+kukvqvv968ZOm9mWm41gQgm5CUDAkqaYOFwllzCwFkLy68Lwsg6QknVAGspGbE2NF3EAbybDvKAdr1V6py2pma5mX3NOee5l1F1PCRCOY2R3SG5oPa8hTRo1JdGL8jRzitWXW65LwqCMt6iX5ilc7pu53gxp8121uKy6o2xjpDR+txPgpPhZrpWXe0a87HdmXh1QBtSE+JsaLucAN5Nh3lVNmRVdJ89VZvQ17vJgYE4g4LYr3lle87wGjxdnFZ5qmulPyTfsNuT0iP6nLamb9cwnc0557mXUXVcIkY5jJHfhzAfbIU5S5CUjPqy71nuI7r28FKU2Dwx/NxRt9VjR4gLH8Bbm/Je4+d9RjEGTctbiElQ6NzWPcHatQDWttnaieT+9uq0FEWgC1gAAANgA0BTZiC84pZr4iVayeSSskIQUb9ojG1K2XYYvbKuSHKF6QhDIWXi9QgPEL1eIDyy8sukIDghckJQheZqASIXDmpfNXJYgGrmpF7U/MS5NOgI/NXmapD+EXopAgItzFS8tclc8GaJvLA5TR9YB7wtKFKNyHUjSLWCkpVZUpqcTScVJWZl2ReXAibxdS7ktHIkIJ0D6DrAm+4/szlTwlQjmiR3Uyw73lqmTwf0heXmMkuNyM5wbc69AIUlSZM00fMgiHTmAnvOlWKk8NKW0ovPdkkRxVRK10UX/mBNIbQUzndNy7wY0+a7bLi03NiEYO9oH+64+S0hrANAFhuC6WnO010aa8W2Z2JPWRnUeRmIS/PVWYNwe7yjDR4p1DwVRk3mmc89DR5vLir2hPiai6Nl3JIzzUd+ZWqbg9o2a2Of6z3eTbBS1LgNPH83BG3pDG377XT9CilVnLpNvxNlGK0R4AvUIUZsCEIQAhCEAIQhACEIQHi8KEIAQhCGQQhCA8KEIQAhCEAFCEIYBCEIZPUIQhgEIQsA9C9QhZAIQhACEIQAhCEAIQhACEIQAhCEAIQhACEIQ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Cando os datos son </a:t>
            </a:r>
            <a:r>
              <a:rPr lang="es-ES" sz="40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direccións</a:t>
            </a:r>
            <a:r>
              <a:rPr lang="es-ES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/>
            </a:r>
            <a:br>
              <a:rPr lang="es-ES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es-ES" sz="3200" b="1" dirty="0" smtClean="0">
                <a:solidFill>
                  <a:srgbClr val="6699FF"/>
                </a:solidFill>
                <a:latin typeface="Arial Narrow" panose="020B0606020202030204" pitchFamily="34" charset="0"/>
              </a:rPr>
              <a:t>… topando coa </a:t>
            </a:r>
            <a:r>
              <a:rPr lang="es-ES" sz="3200" b="1" dirty="0" err="1" smtClean="0">
                <a:solidFill>
                  <a:srgbClr val="6699FF"/>
                </a:solidFill>
                <a:latin typeface="Arial Narrow" panose="020B0606020202030204" pitchFamily="34" charset="0"/>
              </a:rPr>
              <a:t>xeometría</a:t>
            </a:r>
            <a:endParaRPr lang="es-ES" sz="3200" b="1" dirty="0">
              <a:solidFill>
                <a:srgbClr val="6699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485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6597352"/>
            <a:ext cx="9144000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72008" y="6597352"/>
            <a:ext cx="903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 Narrow" panose="020B0606020202030204" pitchFamily="34" charset="0"/>
              </a:rPr>
              <a:t>Rosa M. </a:t>
            </a:r>
            <a:r>
              <a:rPr lang="es-ES" sz="1400" dirty="0" err="1" smtClean="0">
                <a:latin typeface="Arial Narrow" panose="020B0606020202030204" pitchFamily="34" charset="0"/>
              </a:rPr>
              <a:t>Crujeiras</a:t>
            </a:r>
            <a:r>
              <a:rPr lang="es-ES" sz="1400" dirty="0" smtClean="0">
                <a:latin typeface="Arial Narrow" panose="020B0606020202030204" pitchFamily="34" charset="0"/>
              </a:rPr>
              <a:t> </a:t>
            </a:r>
            <a:r>
              <a:rPr lang="es-ES" sz="1400" dirty="0" err="1" smtClean="0">
                <a:latin typeface="Arial Narrow" panose="020B0606020202030204" pitchFamily="34" charset="0"/>
              </a:rPr>
              <a:t>Casais</a:t>
            </a:r>
            <a:r>
              <a:rPr lang="es-ES" sz="1400" dirty="0" smtClean="0">
                <a:latin typeface="Arial Narrow" panose="020B0606020202030204" pitchFamily="34" charset="0"/>
              </a:rPr>
              <a:t>						</a:t>
            </a:r>
            <a:r>
              <a:rPr lang="es-ES" sz="1400" dirty="0" err="1" smtClean="0">
                <a:latin typeface="Arial Narrow" panose="020B0606020202030204" pitchFamily="34" charset="0"/>
              </a:rPr>
              <a:t>Xornadas</a:t>
            </a:r>
            <a:r>
              <a:rPr lang="es-ES" sz="1400" dirty="0" smtClean="0">
                <a:latin typeface="Arial Narrow" panose="020B0606020202030204" pitchFamily="34" charset="0"/>
              </a:rPr>
              <a:t> do </a:t>
            </a:r>
            <a:r>
              <a:rPr lang="es-ES" sz="1400" dirty="0" err="1" smtClean="0">
                <a:latin typeface="Arial Narrow" panose="020B0606020202030204" pitchFamily="34" charset="0"/>
              </a:rPr>
              <a:t>Ensino</a:t>
            </a:r>
            <a:r>
              <a:rPr lang="es-ES" sz="1400" dirty="0" smtClean="0">
                <a:latin typeface="Arial Narrow" panose="020B0606020202030204" pitchFamily="34" charset="0"/>
              </a:rPr>
              <a:t> da </a:t>
            </a:r>
            <a:r>
              <a:rPr lang="es-ES" sz="1400" dirty="0" err="1" smtClean="0">
                <a:latin typeface="Arial Narrow" panose="020B0606020202030204" pitchFamily="34" charset="0"/>
              </a:rPr>
              <a:t>Estatística</a:t>
            </a:r>
            <a:endParaRPr lang="es-ES" sz="1400" dirty="0">
              <a:latin typeface="Arial Narrow" panose="020B0606020202030204" pitchFamily="34" charset="0"/>
            </a:endParaRPr>
          </a:p>
        </p:txBody>
      </p:sp>
      <p:sp>
        <p:nvSpPr>
          <p:cNvPr id="3" name="AutoShape 2" descr="data:image/jpeg;base64,/9j/4AAQSkZJRgABAQAAAQABAAD/2wCEAAkGBhQSEBUUEBMVFRQUFBUVFBAWFRUUFA8UFBAVFhQQFBQXGyYeFxkjGhUUHy8gJScpLCwsFR4xNTAqNSYrLCkBCQoKDgwOGg8PGjElHyQqKS0sKSksLCkpLCwsKSkrMCwvLTIuLiwqLDUsLCwsLCksLCwpKSktKSwsKSwvNCksLP/AABEIALEBHAMBIgACEQEDEQH/xAAcAAABBQEBAQAAAAAAAAAAAAAAAwQFBgcCAQj/xABHEAABAwIBBgoFCgUCBwAAAAABAAIDBBEFBhIhMUFRBxMiMmFxgZGhsWJyksHRIzNCQ1JTgqKy8BQWwuHxJLMVFzRjc4PS/8QAGwEBAAIDAQEAAAAAAAAAAAAAAAMEAQIFBgf/xAA6EQACAQIDAwoEBAUFAAAAAAAAAQIDEQQhMRJBsQUTMlFhcYGRodEUIsHwFUJy4SNSYpKiM4LC4vH/2gAMAwEAAhEDEQA/ANxQmMuNQi3yjXXNuSQ7YTc2OrQk5MaF9Dbiw03t4WVapiqNPpS+plprUkkKMGNja094SrMVDtQPbYaSonyhhkr7Xo+FjCzyQ+QkOPd9jxCOPP2PELPx1Lt/tl7G2yxdCQNSRrae8KLjyugOp47bjzClhiIzTcVJ26oS9iOcow6TS72ibQo6LHYnanNP4m/FOW1l9QJ6rFYeKprW6/2y9jZNS0fqOEJH+I9Fy4hxFjnZocM77J0HuWI4yi2o7Wb68uJtsscoQhWjUEIQgBCEIAQhCAEIQgBCEIAQhCAEIQgBCEIAQhCAEIQgBCEIDNMMHyLwdbZyOzMIsp2SWwad7B71C0gsapv2ZmnvkspCpf8AJxn0SO6y8viVaMv0r0k19SzjM5t/fWLfxCeULrkesfAKv8ep3B9Iaehx/NZcyl89WEf6l7lelq+4cYhi743WaRq2i6jn5Uyja32U3x2b5V3RYeCr9VU2UVfFV3Xnszdru2b6yZpJExiGVspY5t22cC02bpsRY2PUp/J6ibHTtErWm4znZwBsTpOvcNHYqLhMPHTsbsLtPqt0nyt2q25aYlxNG4A2dJyB28493mvccmU6kcLCM5Nym9rN3y0Xpn4nInNbc6r0irLi/Yl/4aik1CnPUWDyK5/leldzW26WyO+KxJ0qG1jhqc4dRIXd+HktJs5qx0JdKkvvwNu/llo5k07eqS/mE2qMk3OcHGocSNRc0E6NWkEXWRw49O3mzSDqe74p/T5Y1Y1VEnab+ahqYZzVptSXak+NyWOLpboNdza9jWP4asbqmif60Zb+lHH1jdcUL/Ve5v6gs8pcuqv72/W1h9ykocvqnbmHrZ8CE5qXVHhwJliae5yXjfjctP8ANzY5RFVxmBztLXOIdG8XtoeP2Nqnwb6lmONZRmrhMU8UZ2te3ODo3bHtNz/fUrjkRSPjoo2yOLtZbfWGE8kd2nqIUVWkox2tH1FjD4hzm4arr0fjuJ5CEKqXwQhCAEIQgBCEIAQhCAEIQgBCEIAQhCAEIQgBCEIDOgLVFWN7Wv7rO96cVh/07DucR5/BJSj/AFso+3Tn9IHuSshvSnof5/5Xm8bHKa/pn6STLWIzcX2LgiKdKrXgg5DfUHjpVQkV0w5tm9TWjuauNyar4mF9136MiSsmVnGZvlH+sfgq3WzqVxSe5J3knxUFnZz+rSez9hYwdB4isorWT4mteoqcHJ7i45DUGl0h2AMHXrcfJQnCTiufUNiB0RN0+s7SfCyuuExCmpAX6M1he/rtnO+CxzEq4yyvkdre4uPaV9Ow8U6ja0WS4cDz2Lk6dCNPe83x4iLpUnxiRfIuYrucGtFyTYDerjkkrs5sINuyHIkS0T1ecjsj2yCzwM0aDJmMcXP2hucDZo1fsq3R5AQDa7sbEPJi5X4ht5whddd7HoFyPsWVSok96s3bsMppnJ+wrTm5FQDbJ7TR5NSrckYBsef/AGO9xWPjKn8n+X7En4bS31H/AG/9ihYBh3HztYdDdbzqswa9PToHatT/AIlgFs5o6LgWUaMlqfawnrkk/wDpKNyapx9U3tLj5lQ1a1Wo9EvF+xaw+GoUU/mbv2JfUeHEIxrkZ7Tfik3YvCNcrPaCTGAU/wBzH7IPmlW4TCNUUfsN+Ci/idnqWP4Xb6CtNWMkF43tcN7SDbuSyzXLRj8OrY6un5MctmyMGhhe0aiBo5TR3sJ2rQsPrWzRMkZzXtDh2jUtadVyk4S1RtVoqMVUi7p+j6hwhCFOVwQhCAEIQgBCEIAQhCAEIQgBCEIAQhCAz+qFq+L0onN/UvYv+mk6M0/pRjGiqpnek9v770Qj5OobuB8C74LhYuN5NfrXnBP6Fmt0IPs+rIgaSBvIHeVcw+0bz0O8AqXh+maMem3zurbWutTPO8HxK4OAWzOcuqEjVaeJQ8TlXmTFFxs7b6i659VmnxNgmWKy6SrdkJQZrXPPQwHq0uPaT4Lt8hUbOVZ/lWXe8uFyji3tyjT63d9y+0K8IuKcVScWDypTm/hGl3uWRyyq08I+L8bVloPJiGYPW1u8dHYqTNKvbUY7FNeZwsTLnaze5ZeR1JMrlkVk26RwJ0OcLk/dRnb6zv3tVeyYwYzSBxbdodZrfvH7B1DWf8rcsn8GEEdtbjpe77TvgNi5OMrurLmY6fm9vc73J2FVCPxE1n+Vf8vbzJDD6NsbA1osGiwCkGvULj+Ox0kLpJDq1N2uOwBYnieXdXI9zhM9gcSQxpsGjcFSnXVJ7KR2MNgZ4q8r2XWz6GMg2pN1awa3tH4gvmWfH53c6eU/jd8UyfVuOtzj1knzWvxUnuL65GW+fp+59OTZSUzOdPEOt4TGXL6hbrqYz1G/kvm5rk7gT4ib6jf8JorWT9DfX8JdENUhd6rCUi7hNg+iyQ9gCx+kYrHgOCyVMgZEOlzjzWD7Tj+7rV1qjyRDPB0IZv1ZbsUx4YlE6lZA4mSxD84fJFpBEurQAfO21XLBMMFPTxwg34tobffvKTwLAY6WPNjF3HnyHnPPuG4f5UkrVOm09qbuzlVqsWtimrRvfxBCEKcrAhF14Hg6igPUIQgBCEIAQhCAEIQgBCEIAQhCAz/KXQ6B26e3fb4JWBvykzd4f4kn+pI5VH5AO3SMd3gpzAf9Q70h5sauRiV/EX6l6potVM6UfH79SBwf59nRnHuYVZcYktS9eb8VW8FH+ocPstf5ge9TGVcubA0dPk3+689hlalVl2RXmzRaIokpzpd9tPdqHfZaNC8UlEXO+rjLj0utfxcVScl6PjagX1Z2cepmr8xCk+FLFsynZCDpkOc71W/E+S9jybh9ihTp/wA3zP6enE5NSpZ1KvV8q++/gZhXVZc5znHS4knrJuU3oKN08gYNA1ud9hu09e5ISkucGtF3E2AGsk6gtQyAySAAc8XAILjslkH9DfE9q6OMxLgtiHSenZ2mnJ2DVR7c+ite3sLHkZk2ImNeW2ObZjPu2dPpHWf8q0Vla2GNz3kNa0XJQHBrbnQANe7pWQ8IWWRqHmKI/JMOk/eOG3qXHnJUY2Wv3meko0ZYqp1Jei6iJyzysdWTE6RG3QxnR9o9Kq8kq8mmTKSdVIwbzZ6DajTiox0Qu6Vc8YmweSbDSTqA037FYcJyPmmIGkOOqMNL323kCwb2kK3Tw86nRRhVb5kbGVI0jVbqDglnNrtf1ucyPwGeVYqHgoLec6NvtyHxIHgplhGulJLxvwuQVMXSWslx4EDknkzJVyZrBZotnykclg97tw92la/h1LT0cQY1zGga3Oc0Oebc5x2lQFJkOGsDDUTZg08WwiNlzrNmj3p7DkdSt1xZ53vLpO3lEqanSpQ33fccbEVoVH0nbqS/f6DyfLSkb9e1x3Nu49wSP84B3zNPPJ08WWg9rrBPqegjYLMja3qaB5JwFLtR3Lzf/hV2qa0j5v2sRIxWsfzKZkfTJIPJl16KWsfz6iNg3MjufacfcpYFegpznUkY522iS8L8bkV/Lmd87PPJvGeGD8gB8VnmXs0uFV1PNSPeI5WHOjc9z2OfG/lAhx2te3uK1nOVE4ZMN43DxIOdBKx/4X/JuHe9p/CpKNSW2k9CfD1pc4lJ3TytuLtg2KNqYI5mc2Rodbcdrew3HYnqqXBdG5uGRZ20vI9UvNlbVpViozcVuZBXgoVJRWibBCEKMhBCEIAQhCAEIQgBCEIDPsoG3o3dDYz3EBd08ny0Z+0xp72H4LrExelkHoO/K8n3JpRPuKd3/bYO64965OKykn+h/wCX7luX+j4v6CGDRWqZ+g5vfIfgu8uprMYOg+J/sl6CO1TP0yt/SXe9RmWkmdOxo2NBt030DvIXLw2HdTapr81RR8lcq1KnN09rqTH+RFDmsc/fyR1N1ntJPcs64Q8a46rkIPJZyG9TdZ77rUKycUlCSNbWWHS86L95JWPYThTqqfVnNDtX3j9eaegaz0da9kqkaalV3aL24HN5mVRwoLXV+/Elshcl3SvD3aC4Xv8Adxn6XrO1DoWz0NM2Nga0WAFgNwCjcCwkQR21k6XO+07f1blFZaZVcQzi4z8o4aT92Dt61y5z2b1amr+7I7tOltWo0tF9tsjOEDLDQYIXdEjx+gLKKqoT3FKzQblQcUEk7rRi9za+zq6T0BVKNOeInc7sVGhBU4CM9Sn2FZPSzkWBaDqNiXO9Vg0nr0BXXJbgxJIfN4gX7G6m9ZuegLUcHydjhHJaL7TrLus6yuvCjTp9LN9S08/bzKVTERjrm+paeft5lJyW4NM2xcM3ebgyHrdqaOhvetGwnA44QAxoFtOjfvO89KexMASoeFvOq5K27qWhz62InVyenVuFlyUnxwTeoxFjBd72t6yB5qNRb0K6hJ5JDu6M5VXEeESihvn1DbjY03Pcq3XcNUANoIpJTvtmjxspVQlvy78iZYapvVu/I04vXJlWRR8IuI1Ls2lpgOx0hHWGjR3qRpckMWqdNTU8S0623AdbcGsue9wW3NRj0mbcxCPSl5faNCqcYijF3yNb1kKGm4QaUHNY8yO2NjaXk9AzQU1w7gopWkOqHy1DvTcQ3uBzvzK3YdhcMAtBEyMei0AnrOs9qxtU1ormrlRjomyEp8TqpvmqVzAfpzkRi2/N0v8Ayp7/AMAfK0tqpGua7nRMbZp6C53OHYFNhy9zljnHuyI+ea6KscwQhjQ1oAAFgBqC7RdCjIdQQhCAEIQgBCEIAQhCAEIQgM8Nc10Ls67M9sjQ14zHXINm2O25TLDJbwQHdnDukGhXOWia7WB4KGdkhA25jbxZOgllgT1krn4mlKpH5dbfVP6FjnFsOPbf0YwfWMjq7ONi9wI12uY2tFzqFyFHYxYVrZHHkNc3OHUNB7Cb9ieYnki5+uUu0Wzn2c7quLJjiGFzHZf0idJsNZXMksTQnelH80nfJ6q3hkQuMaitPTIQ4RsS5LIWnZnut06G+89qb8GbYyJLCz4yAPUcL36y4OuepQ2K4PO46RqAaLm+hosAk8m5JKGcyyfNljmvF9J2st05wHeV6mrzXMra1Wfjv7Dn4Z1+flZZSy7bbu00bKXKNtLFfW92hjd5+0egLH8RxRz3F7zdzjclc49lC+okc83JOoAGzRsaFBSiR2ppXDnCdeV3puPWUnDDRtf5t4rJK18jQ/mlwB6ASAT0rYMncnYoQM1ovqzjr/sOgLFv+FSHWPArZ8LxtjaeN8rg27Gk3NuVmjO8broUVKMdhehVrVpVHaJboLBOhUALNsT4U4Y7iK8h8Pj5KnYrwkVM1wHZjd183+57VajRt03bj5ESw/8AO0uPl7m04llZBCDnyAEbL3Pds7VSMb4X2tuIW3O8/v4rLX1uebyynqaL+J+CcQ0AlDjTgu4toLmnS4gk8oWGnVqV3Dww8p7N/FrI2nOlRjeEdp9uXoS9fwkVstw2QsB2DQooMmqDeaoFvTla0fmPuTCy9C7f4ct8/JWKEuVqjySt2bvSxZMOyfoW6aitj6Wxsmmd35ob4lWigxrBafVHNMRtdHo9klre8FZoF0E/C6O9v09irLHVH2Gxs4ZaZgzYaaUNGpvyUbe5pK5dw0X5lL7UvwYskYnEbk/DMMvy+rIXXm95pr+F6oPNhhHXnu/qCbycKNa7U6NvVGP6iVRYpE8jeFn4OhHSCI3Vm95eMM4U6lh+WayYdXFu7C0W/KrdhfCXSy2Dy6F2545PttuO+yx8L2ygq4ChU0Vu4zGvOJ9DQVjXtzmOa5p1OaQ4HtGhKiRfPdHiMkLs6J7mHe1xbfrtrVpwvhOqGWEzWyjeeQ/2m6PBc6pyZUjnB39CxHExeprgeus9VHC+EWllsHudC7dIOT7bbjvsrNT1DXtDmODmnU5pDge0aFzp0p08pKxYjKMtGOQ5dJMLoFRmx0heXRdDB6hCEAIQhARrgk3NS5C5IWljI1fEkJKUFPnBJuCWMEXJh7dyj6/BI3jlMabari9lPPakHsR5m8cs0VKTJaLYwdyRdkwzYAra6FJOgWNlEqmyozZNNsdFukawqtimQGcbiWTqJBHktSfCms1KCpIPZ0N1UayuYvU5BSN1OJUdLkq9uxbXNQDcmUuFg7FMmuoypLqMaODuGxWng8hLah4I1xjwePirhLgDTsUBiWGSUkoniuWDQ9mwDR3Dp2FTU4Kq9hOz3d/UaVKijG9h/lTkFxrTNSt5et8Q1Sb3M9Lo29evO3REGxFiNY3Lc8nMVZNGHMOg6xtadrT0phljkC2pBlgAbNrI1Cbr3O6du3er+D5RlTfNVvPq7Gc+tRUvmgY4IkqyJOZqBzXFrgQ4GxaRYgjYQhtGV3XK5RscNjCUDEqyjSgpVpcCDU4hcV6KZKNgS5gVY5KXKSDCuhda2B1pXQXIcvc5ZNRRqdUVbJC7OhkfGd7HFt+u2vtTMFerRpPJmUXXC+E2ojsJgyYbzyH+00W/KrbhnCNSy6HuMLt0g5PttuO+yx0rnOVKpgKU9FbuJo15xPoqCoa9ocxwc06nNIcD2jQlLr59oKmeI50DpGH7Tc5t+vYe1XHB+EGtaQJWRzDaSWxyd7dB9lc6rydOOcWn6FiOJT1RqV17dV3CcuKeaTii7i5tAMTrXuRcAEaNNxa9rqwXXPnCUHaSsWE1LQ7QvAV6tDIzK4KWzV5mLBkbkJNwToxrwxIBk5q4LE+4lecQhkjzGuHRKSMC5NOhm5GOhSD6dTBp1w6nCyZuQclMm76ZT74E2lp1m5m5CGnXEtCHAggEEWIO3oUq6Bc8Ss3FzOZYJMNqM9lzA86W/wBPWNh26lpOC4myaNrmG4cNB/e1M8Qwts0bmPFw4WPxHSqRQVEuGVOY+7oXG994+230htH9lda+Lj/Wv8l7lZvm32cC55W5FMqm58dmzAaHbJAPov8AcdiyqpoXRvLJGlrmmxadYW6YbXNkYHNIIIuCNRB2qPynySjq2X5srRyJP6Xb2+XnnB450vknpwNKtHazjqYvxS9Easf8k1WcWmM3Gs3aB1gk6U8g4PJ3ay1v4r+DR712ni6K1kvMqKnJ7ipWXQcr5T8GR+nJ3MPvcpOn4M4hzi8+y3yaq8uUcOt9/A2VCb3GYg3XvFHd7vNbBBkFTt+rB6XOc7zKkafJiFnNjYOpjfgoJcq010YvgbrDS3sxOLDZHc1pPUC79N1IQZJVLtUTu0Zv6rLamYe0JRtK0bFDLlWb6MVxN1hVvZkdNwf1DtYa3rcPJoKlKbg3d9J47A4+9q0wRjcF7ZV5coV5b7eBusPBFEpuDeMc4uPYweYKlKfIaFv0T2vd5NICtCFBLE1payZIqcFuISDJSBuqOMfgBPeRdPW4W0Cw0dWjwT5eFQSblqzdJLQ+cuEJ5ixioLDYtdHYj/wRreckcXNTRQyu5zmWcd7mktJ7bX7VhHCS2+MVVvts/wBiNbFwfs4rD4WnXml1vWcSPCy7uOS+FpPfZcCpSvzsi3L26RZIlQ5cMtnlkZq9QsGTkhFl0iyA4siy6siyA4IXJCUXJQCZauC1LELghZAg5iRfGnZaknNQyMHxJMsT17Ei5iAbFii8ewJtREWu0HW121rt6m8xclizGTi7rUw0mrMzbJ/HX0M5hqNDL9jL/THoH++9arR1Qe0EG91UMrcmRUR5zdEjOad/oHoPgq/kZlS6nfxFRcNvmtJ+qdfmO6N27q1XqtNYmHO0+kukvqvv968ZOm9mWm41gQgm5CUDAkqaYOFwllzCwFkLy68Lwsg6QknVAGspGbE2NF3EAbybDvKAdr1V6py2pma5mX3NOee5l1F1PCRCOY2R3SG5oPa8hTRo1JdGL8jRzitWXW65LwqCMt6iX5ilc7pu53gxp8121uKy6o2xjpDR+txPgpPhZrpWXe0a87HdmXh1QBtSE+JsaLucAN5Nh3lVNmRVdJ89VZvQ17vJgYE4g4LYr3lle87wGjxdnFZ5qmulPyTfsNuT0iP6nLamb9cwnc0557mXUXVcIkY5jJHfhzAfbIU5S5CUjPqy71nuI7r28FKU2Dwx/NxRt9VjR4gLH8Bbm/Je4+d9RjEGTctbiElQ6NzWPcHatQDWttnaieT+9uq0FEWgC1gAAANgA0BTZiC84pZr4iVayeSSskIQUb9ojG1K2XYYvbKuSHKF6QhDIWXi9QgPEL1eIDyy8sukIDghckJQheZqASIXDmpfNXJYgGrmpF7U/MS5NOgI/NXmapD+EXopAgItzFS8tclc8GaJvLA5TR9YB7wtKFKNyHUjSLWCkpVZUpqcTScVJWZl2ReXAibxdS7ktHIkIJ0D6DrAm+4/szlTwlQjmiR3Uyw73lqmTwf0heXmMkuNyM5wbc69AIUlSZM00fMgiHTmAnvOlWKk8NKW0ovPdkkRxVRK10UX/mBNIbQUzndNy7wY0+a7bLi03NiEYO9oH+64+S0hrANAFhuC6WnO010aa8W2Z2JPWRnUeRmIS/PVWYNwe7yjDR4p1DwVRk3mmc89DR5vLir2hPiai6Nl3JIzzUd+ZWqbg9o2a2Of6z3eTbBS1LgNPH83BG3pDG377XT9CilVnLpNvxNlGK0R4AvUIUZsCEIQAhCEAIQhACEIQHi8KEIAQhCGQQhCA8KEIQAhCEAFCEIYBCEIZPUIQhgEIQsA9C9QhZAIQhACEIQAhCEAIQhACEIQAhCEAIQhACEI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data:image/jpeg;base64,/9j/4AAQSkZJRgABAQAAAQABAAD/2wCEAAkGBhQSEBUUEBMVFRQUFBUVFBAWFRUUFA8UFBAVFhQQFBQXGyYeFxkjGhUUHy8gJScpLCwsFR4xNTAqNSYrLCkBCQoKDgwOGg8PGjElHyQqKS0sKSksLCkpLCwsKSkrMCwvLTIuLiwqLDUsLCwsLCksLCwpKSktKSwsKSwvNCksLP/AABEIALEBHAMBIgACEQEDEQH/xAAcAAABBQEBAQAAAAAAAAAAAAAAAwQFBgcCAQj/xABHEAABAwIBBgoFCgUCBwAAAAABAAIDBBEFBhIhMUFRBxMiMmFxgZGhsWJyksHRIzNCQ1JTgqKy8BQWwuHxJLMVFzRjc4PS/8QAGwEBAAIDAQEAAAAAAAAAAAAAAAMEAQIFBgf/xAA6EQACAQIDAwoEBAUFAAAAAAAAAQIDEQQhMRJBsQUTMlFhcYGRodEUIsHwFUJy4SNSYpKiM4LC4vH/2gAMAwEAAhEDEQA/ANxQmMuNQi3yjXXNuSQ7YTc2OrQk5MaF9Dbiw03t4WVapiqNPpS+plprUkkKMGNja094SrMVDtQPbYaSonyhhkr7Xo+FjCzyQ+QkOPd9jxCOPP2PELPx1Lt/tl7G2yxdCQNSRrae8KLjyugOp47bjzClhiIzTcVJ26oS9iOcow6TS72ibQo6LHYnanNP4m/FOW1l9QJ6rFYeKprW6/2y9jZNS0fqOEJH+I9Fy4hxFjnZocM77J0HuWI4yi2o7Wb68uJtsscoQhWjUEIQgBCEIAQhCAEIQgBCEIAQhCAEIQgBCEIAQhCAEIQgBCEIDNMMHyLwdbZyOzMIsp2SWwad7B71C0gsapv2ZmnvkspCpf8AJxn0SO6y8viVaMv0r0k19SzjM5t/fWLfxCeULrkesfAKv8ep3B9Iaehx/NZcyl89WEf6l7lelq+4cYhi743WaRq2i6jn5Uyja32U3x2b5V3RYeCr9VU2UVfFV3Xnszdru2b6yZpJExiGVspY5t22cC02bpsRY2PUp/J6ibHTtErWm4znZwBsTpOvcNHYqLhMPHTsbsLtPqt0nyt2q25aYlxNG4A2dJyB28493mvccmU6kcLCM5Nym9rN3y0Xpn4nInNbc6r0irLi/Yl/4aik1CnPUWDyK5/leldzW26WyO+KxJ0qG1jhqc4dRIXd+HktJs5qx0JdKkvvwNu/llo5k07eqS/mE2qMk3OcHGocSNRc0E6NWkEXWRw49O3mzSDqe74p/T5Y1Y1VEnab+ahqYZzVptSXak+NyWOLpboNdza9jWP4asbqmif60Zb+lHH1jdcUL/Ve5v6gs8pcuqv72/W1h9ykocvqnbmHrZ8CE5qXVHhwJliae5yXjfjctP8ANzY5RFVxmBztLXOIdG8XtoeP2Nqnwb6lmONZRmrhMU8UZ2te3ODo3bHtNz/fUrjkRSPjoo2yOLtZbfWGE8kd2nqIUVWkox2tH1FjD4hzm4arr0fjuJ5CEKqXwQhCAEIQgBCEIAQhCAEIQgBCEIAQhCAEIQgBCEIDOgLVFWN7Wv7rO96cVh/07DucR5/BJSj/AFso+3Tn9IHuSshvSnof5/5Xm8bHKa/pn6STLWIzcX2LgiKdKrXgg5DfUHjpVQkV0w5tm9TWjuauNyar4mF9136MiSsmVnGZvlH+sfgq3WzqVxSe5J3knxUFnZz+rSez9hYwdB4isorWT4mteoqcHJ7i45DUGl0h2AMHXrcfJQnCTiufUNiB0RN0+s7SfCyuuExCmpAX6M1he/rtnO+CxzEq4yyvkdre4uPaV9Ow8U6ja0WS4cDz2Lk6dCNPe83x4iLpUnxiRfIuYrucGtFyTYDerjkkrs5sINuyHIkS0T1ecjsj2yCzwM0aDJmMcXP2hucDZo1fsq3R5AQDa7sbEPJi5X4ht5whddd7HoFyPsWVSok96s3bsMppnJ+wrTm5FQDbJ7TR5NSrckYBsef/AGO9xWPjKn8n+X7En4bS31H/AG/9ihYBh3HztYdDdbzqswa9PToHatT/AIlgFs5o6LgWUaMlqfawnrkk/wDpKNyapx9U3tLj5lQ1a1Wo9EvF+xaw+GoUU/mbv2JfUeHEIxrkZ7Tfik3YvCNcrPaCTGAU/wBzH7IPmlW4TCNUUfsN+Ci/idnqWP4Xb6CtNWMkF43tcN7SDbuSyzXLRj8OrY6un5MctmyMGhhe0aiBo5TR3sJ2rQsPrWzRMkZzXtDh2jUtadVyk4S1RtVoqMVUi7p+j6hwhCFOVwQhCAEIQgBCEIAQhCAEIQgBCEIAQhCAz+qFq+L0onN/UvYv+mk6M0/pRjGiqpnek9v770Qj5OobuB8C74LhYuN5NfrXnBP6Fmt0IPs+rIgaSBvIHeVcw+0bz0O8AqXh+maMem3zurbWutTPO8HxK4OAWzOcuqEjVaeJQ8TlXmTFFxs7b6i659VmnxNgmWKy6SrdkJQZrXPPQwHq0uPaT4Lt8hUbOVZ/lWXe8uFyji3tyjT63d9y+0K8IuKcVScWDypTm/hGl3uWRyyq08I+L8bVloPJiGYPW1u8dHYqTNKvbUY7FNeZwsTLnaze5ZeR1JMrlkVk26RwJ0OcLk/dRnb6zv3tVeyYwYzSBxbdodZrfvH7B1DWf8rcsn8GEEdtbjpe77TvgNi5OMrurLmY6fm9vc73J2FVCPxE1n+Vf8vbzJDD6NsbA1osGiwCkGvULj+Ox0kLpJDq1N2uOwBYnieXdXI9zhM9gcSQxpsGjcFSnXVJ7KR2MNgZ4q8r2XWz6GMg2pN1awa3tH4gvmWfH53c6eU/jd8UyfVuOtzj1knzWvxUnuL65GW+fp+59OTZSUzOdPEOt4TGXL6hbrqYz1G/kvm5rk7gT4ib6jf8JorWT9DfX8JdENUhd6rCUi7hNg+iyQ9gCx+kYrHgOCyVMgZEOlzjzWD7Tj+7rV1qjyRDPB0IZv1ZbsUx4YlE6lZA4mSxD84fJFpBEurQAfO21XLBMMFPTxwg34tobffvKTwLAY6WPNjF3HnyHnPPuG4f5UkrVOm09qbuzlVqsWtimrRvfxBCEKcrAhF14Hg6igPUIQgBCEIAQhCAEIQgBCEIAQhCAz/KXQ6B26e3fb4JWBvykzd4f4kn+pI5VH5AO3SMd3gpzAf9Q70h5sauRiV/EX6l6potVM6UfH79SBwf59nRnHuYVZcYktS9eb8VW8FH+ocPstf5ge9TGVcubA0dPk3+689hlalVl2RXmzRaIokpzpd9tPdqHfZaNC8UlEXO+rjLj0utfxcVScl6PjagX1Z2cepmr8xCk+FLFsynZCDpkOc71W/E+S9jybh9ihTp/wA3zP6enE5NSpZ1KvV8q++/gZhXVZc5znHS4knrJuU3oKN08gYNA1ud9hu09e5ISkucGtF3E2AGsk6gtQyAySAAc8XAILjslkH9DfE9q6OMxLgtiHSenZ2mnJ2DVR7c+ite3sLHkZk2ImNeW2ObZjPu2dPpHWf8q0Vla2GNz3kNa0XJQHBrbnQANe7pWQ8IWWRqHmKI/JMOk/eOG3qXHnJUY2Wv3meko0ZYqp1Jei6iJyzysdWTE6RG3QxnR9o9Kq8kq8mmTKSdVIwbzZ6DajTiox0Qu6Vc8YmweSbDSTqA037FYcJyPmmIGkOOqMNL323kCwb2kK3Tw86nRRhVb5kbGVI0jVbqDglnNrtf1ucyPwGeVYqHgoLec6NvtyHxIHgplhGulJLxvwuQVMXSWslx4EDknkzJVyZrBZotnykclg97tw92la/h1LT0cQY1zGga3Oc0Oebc5x2lQFJkOGsDDUTZg08WwiNlzrNmj3p7DkdSt1xZ53vLpO3lEqanSpQ33fccbEVoVH0nbqS/f6DyfLSkb9e1x3Nu49wSP84B3zNPPJ08WWg9rrBPqegjYLMja3qaB5JwFLtR3Lzf/hV2qa0j5v2sRIxWsfzKZkfTJIPJl16KWsfz6iNg3MjufacfcpYFegpznUkY522iS8L8bkV/Lmd87PPJvGeGD8gB8VnmXs0uFV1PNSPeI5WHOjc9z2OfG/lAhx2te3uK1nOVE4ZMN43DxIOdBKx/4X/JuHe9p/CpKNSW2k9CfD1pc4lJ3TytuLtg2KNqYI5mc2Rodbcdrew3HYnqqXBdG5uGRZ20vI9UvNlbVpViozcVuZBXgoVJRWibBCEKMhBCEIAQhCAEIQgBCEIDPsoG3o3dDYz3EBd08ny0Z+0xp72H4LrExelkHoO/K8n3JpRPuKd3/bYO64965OKykn+h/wCX7luX+j4v6CGDRWqZ+g5vfIfgu8uprMYOg+J/sl6CO1TP0yt/SXe9RmWkmdOxo2NBt030DvIXLw2HdTapr81RR8lcq1KnN09rqTH+RFDmsc/fyR1N1ntJPcs64Q8a46rkIPJZyG9TdZ77rUKycUlCSNbWWHS86L95JWPYThTqqfVnNDtX3j9eaegaz0da9kqkaalV3aL24HN5mVRwoLXV+/Elshcl3SvD3aC4Xv8Adxn6XrO1DoWz0NM2Nga0WAFgNwCjcCwkQR21k6XO+07f1blFZaZVcQzi4z8o4aT92Dt61y5z2b1amr+7I7tOltWo0tF9tsjOEDLDQYIXdEjx+gLKKqoT3FKzQblQcUEk7rRi9za+zq6T0BVKNOeInc7sVGhBU4CM9Sn2FZPSzkWBaDqNiXO9Vg0nr0BXXJbgxJIfN4gX7G6m9ZuegLUcHydjhHJaL7TrLus6yuvCjTp9LN9S08/bzKVTERjrm+paeft5lJyW4NM2xcM3ebgyHrdqaOhvetGwnA44QAxoFtOjfvO89KexMASoeFvOq5K27qWhz62InVyenVuFlyUnxwTeoxFjBd72t6yB5qNRb0K6hJ5JDu6M5VXEeESihvn1DbjY03Pcq3XcNUANoIpJTvtmjxspVQlvy78iZYapvVu/I04vXJlWRR8IuI1Ls2lpgOx0hHWGjR3qRpckMWqdNTU8S0623AdbcGsue9wW3NRj0mbcxCPSl5faNCqcYijF3yNb1kKGm4QaUHNY8yO2NjaXk9AzQU1w7gopWkOqHy1DvTcQ3uBzvzK3YdhcMAtBEyMei0AnrOs9qxtU1ormrlRjomyEp8TqpvmqVzAfpzkRi2/N0v8Ayp7/AMAfK0tqpGua7nRMbZp6C53OHYFNhy9zljnHuyI+ea6KscwQhjQ1oAAFgBqC7RdCjIdQQhCAEIQgBCEIAQhCAEIQgM8Nc10Ls67M9sjQ14zHXINm2O25TLDJbwQHdnDukGhXOWia7WB4KGdkhA25jbxZOgllgT1krn4mlKpH5dbfVP6FjnFsOPbf0YwfWMjq7ONi9wI12uY2tFzqFyFHYxYVrZHHkNc3OHUNB7Cb9ieYnki5+uUu0Wzn2c7quLJjiGFzHZf0idJsNZXMksTQnelH80nfJ6q3hkQuMaitPTIQ4RsS5LIWnZnut06G+89qb8GbYyJLCz4yAPUcL36y4OuepQ2K4PO46RqAaLm+hosAk8m5JKGcyyfNljmvF9J2st05wHeV6mrzXMra1Wfjv7Dn4Z1+flZZSy7bbu00bKXKNtLFfW92hjd5+0egLH8RxRz3F7zdzjclc49lC+okc83JOoAGzRsaFBSiR2ppXDnCdeV3puPWUnDDRtf5t4rJK18jQ/mlwB6ASAT0rYMncnYoQM1ovqzjr/sOgLFv+FSHWPArZ8LxtjaeN8rg27Gk3NuVmjO8broUVKMdhehVrVpVHaJboLBOhUALNsT4U4Y7iK8h8Pj5KnYrwkVM1wHZjd183+57VajRt03bj5ESw/8AO0uPl7m04llZBCDnyAEbL3Pds7VSMb4X2tuIW3O8/v4rLX1uebyynqaL+J+CcQ0AlDjTgu4toLmnS4gk8oWGnVqV3Dww8p7N/FrI2nOlRjeEdp9uXoS9fwkVstw2QsB2DQooMmqDeaoFvTla0fmPuTCy9C7f4ct8/JWKEuVqjySt2bvSxZMOyfoW6aitj6Wxsmmd35ob4lWigxrBafVHNMRtdHo9klre8FZoF0E/C6O9v09irLHVH2Gxs4ZaZgzYaaUNGpvyUbe5pK5dw0X5lL7UvwYskYnEbk/DMMvy+rIXXm95pr+F6oPNhhHXnu/qCbycKNa7U6NvVGP6iVRYpE8jeFn4OhHSCI3Vm95eMM4U6lh+WayYdXFu7C0W/KrdhfCXSy2Dy6F2545PttuO+yx8L2ygq4ChU0Vu4zGvOJ9DQVjXtzmOa5p1OaQ4HtGhKiRfPdHiMkLs6J7mHe1xbfrtrVpwvhOqGWEzWyjeeQ/2m6PBc6pyZUjnB39CxHExeprgeus9VHC+EWllsHudC7dIOT7bbjvsrNT1DXtDmODmnU5pDge0aFzp0p08pKxYjKMtGOQ5dJMLoFRmx0heXRdDB6hCEAIQhARrgk3NS5C5IWljI1fEkJKUFPnBJuCWMEXJh7dyj6/BI3jlMabari9lPPakHsR5m8cs0VKTJaLYwdyRdkwzYAra6FJOgWNlEqmyozZNNsdFukawqtimQGcbiWTqJBHktSfCms1KCpIPZ0N1UayuYvU5BSN1OJUdLkq9uxbXNQDcmUuFg7FMmuoypLqMaODuGxWng8hLah4I1xjwePirhLgDTsUBiWGSUkoniuWDQ9mwDR3Dp2FTU4Kq9hOz3d/UaVKijG9h/lTkFxrTNSt5et8Q1Sb3M9Lo29evO3REGxFiNY3Lc8nMVZNGHMOg6xtadrT0phljkC2pBlgAbNrI1Cbr3O6du3er+D5RlTfNVvPq7Gc+tRUvmgY4IkqyJOZqBzXFrgQ4GxaRYgjYQhtGV3XK5RscNjCUDEqyjSgpVpcCDU4hcV6KZKNgS5gVY5KXKSDCuhda2B1pXQXIcvc5ZNRRqdUVbJC7OhkfGd7HFt+u2vtTMFerRpPJmUXXC+E2ojsJgyYbzyH+00W/KrbhnCNSy6HuMLt0g5PttuO+yx0rnOVKpgKU9FbuJo15xPoqCoa9ocxwc06nNIcD2jQlLr59oKmeI50DpGH7Tc5t+vYe1XHB+EGtaQJWRzDaSWxyd7dB9lc6rydOOcWn6FiOJT1RqV17dV3CcuKeaTii7i5tAMTrXuRcAEaNNxa9rqwXXPnCUHaSsWE1LQ7QvAV6tDIzK4KWzV5mLBkbkJNwToxrwxIBk5q4LE+4lecQhkjzGuHRKSMC5NOhm5GOhSD6dTBp1w6nCyZuQclMm76ZT74E2lp1m5m5CGnXEtCHAggEEWIO3oUq6Bc8Ss3FzOZYJMNqM9lzA86W/wBPWNh26lpOC4myaNrmG4cNB/e1M8Qwts0bmPFw4WPxHSqRQVEuGVOY+7oXG994+230htH9lda+Lj/Wv8l7lZvm32cC55W5FMqm58dmzAaHbJAPov8AcdiyqpoXRvLJGlrmmxadYW6YbXNkYHNIIIuCNRB2qPynySjq2X5srRyJP6Xb2+XnnB450vknpwNKtHazjqYvxS9Easf8k1WcWmM3Gs3aB1gk6U8g4PJ3ay1v4r+DR712ni6K1kvMqKnJ7ipWXQcr5T8GR+nJ3MPvcpOn4M4hzi8+y3yaq8uUcOt9/A2VCb3GYg3XvFHd7vNbBBkFTt+rB6XOc7zKkafJiFnNjYOpjfgoJcq010YvgbrDS3sxOLDZHc1pPUC79N1IQZJVLtUTu0Zv6rLamYe0JRtK0bFDLlWb6MVxN1hVvZkdNwf1DtYa3rcPJoKlKbg3d9J47A4+9q0wRjcF7ZV5coV5b7eBusPBFEpuDeMc4uPYweYKlKfIaFv0T2vd5NICtCFBLE1payZIqcFuISDJSBuqOMfgBPeRdPW4W0Cw0dWjwT5eFQSblqzdJLQ+cuEJ5ixioLDYtdHYj/wRreckcXNTRQyu5zmWcd7mktJ7bX7VhHCS2+MVVvts/wBiNbFwfs4rD4WnXml1vWcSPCy7uOS+FpPfZcCpSvzsi3L26RZIlQ5cMtnlkZq9QsGTkhFl0iyA4siy6siyA4IXJCUXJQCZauC1LELghZAg5iRfGnZaknNQyMHxJMsT17Ei5iAbFii8ewJtREWu0HW121rt6m8xclizGTi7rUw0mrMzbJ/HX0M5hqNDL9jL/THoH++9arR1Qe0EG91UMrcmRUR5zdEjOad/oHoPgq/kZlS6nfxFRcNvmtJ+qdfmO6N27q1XqtNYmHO0+kukvqvv968ZOm9mWm41gQgm5CUDAkqaYOFwllzCwFkLy68Lwsg6QknVAGspGbE2NF3EAbybDvKAdr1V6py2pma5mX3NOee5l1F1PCRCOY2R3SG5oPa8hTRo1JdGL8jRzitWXW65LwqCMt6iX5ilc7pu53gxp8121uKy6o2xjpDR+txPgpPhZrpWXe0a87HdmXh1QBtSE+JsaLucAN5Nh3lVNmRVdJ89VZvQ17vJgYE4g4LYr3lle87wGjxdnFZ5qmulPyTfsNuT0iP6nLamb9cwnc0557mXUXVcIkY5jJHfhzAfbIU5S5CUjPqy71nuI7r28FKU2Dwx/NxRt9VjR4gLH8Bbm/Je4+d9RjEGTctbiElQ6NzWPcHatQDWttnaieT+9uq0FEWgC1gAAANgA0BTZiC84pZr4iVayeSSskIQUb9ojG1K2XYYvbKuSHKF6QhDIWXi9QgPEL1eIDyy8sukIDghckJQheZqASIXDmpfNXJYgGrmpF7U/MS5NOgI/NXmapD+EXopAgItzFS8tclc8GaJvLA5TR9YB7wtKFKNyHUjSLWCkpVZUpqcTScVJWZl2ReXAibxdS7ktHIkIJ0D6DrAm+4/szlTwlQjmiR3Uyw73lqmTwf0heXmMkuNyM5wbc69AIUlSZM00fMgiHTmAnvOlWKk8NKW0ovPdkkRxVRK10UX/mBNIbQUzndNy7wY0+a7bLi03NiEYO9oH+64+S0hrANAFhuC6WnO010aa8W2Z2JPWRnUeRmIS/PVWYNwe7yjDR4p1DwVRk3mmc89DR5vLir2hPiai6Nl3JIzzUd+ZWqbg9o2a2Of6z3eTbBS1LgNPH83BG3pDG377XT9CilVnLpNvxNlGK0R4AvUIUZsCEIQAhCEAIQhACEIQHi8KEIAQhCGQQhCA8KEIQAhCEAFCEIYBCEIZPUIQhgEIQsA9C9QhZAIQhACEIQAhCEAIQhACEIQAhCEAIQhACEIQ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18" name="17 Grupo"/>
          <p:cNvGrpSpPr/>
          <p:nvPr/>
        </p:nvGrpSpPr>
        <p:grpSpPr>
          <a:xfrm>
            <a:off x="307974" y="3769037"/>
            <a:ext cx="8666209" cy="2684299"/>
            <a:chOff x="307974" y="3291796"/>
            <a:chExt cx="8666209" cy="2684299"/>
          </a:xfrm>
        </p:grpSpPr>
        <p:pic>
          <p:nvPicPr>
            <p:cNvPr id="15" name="14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910" b="18794"/>
            <a:stretch/>
          </p:blipFill>
          <p:spPr>
            <a:xfrm>
              <a:off x="307974" y="3291796"/>
              <a:ext cx="2754189" cy="2684299"/>
            </a:xfrm>
            <a:prstGeom prst="rect">
              <a:avLst/>
            </a:prstGeom>
          </p:spPr>
        </p:pic>
        <p:pic>
          <p:nvPicPr>
            <p:cNvPr id="16" name="15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8794"/>
            <a:stretch/>
          </p:blipFill>
          <p:spPr>
            <a:xfrm>
              <a:off x="2847715" y="3291796"/>
              <a:ext cx="3314700" cy="2684299"/>
            </a:xfrm>
            <a:prstGeom prst="rect">
              <a:avLst/>
            </a:prstGeom>
          </p:spPr>
        </p:pic>
        <p:pic>
          <p:nvPicPr>
            <p:cNvPr id="17" name="16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8703" b="18794"/>
            <a:stretch/>
          </p:blipFill>
          <p:spPr>
            <a:xfrm>
              <a:off x="5947967" y="3291796"/>
              <a:ext cx="3026216" cy="2684299"/>
            </a:xfrm>
            <a:prstGeom prst="rect">
              <a:avLst/>
            </a:prstGeom>
          </p:spPr>
        </p:pic>
      </p:grpSp>
      <p:grpSp>
        <p:nvGrpSpPr>
          <p:cNvPr id="14" name="13 Grupo"/>
          <p:cNvGrpSpPr/>
          <p:nvPr/>
        </p:nvGrpSpPr>
        <p:grpSpPr>
          <a:xfrm>
            <a:off x="21784" y="1315454"/>
            <a:ext cx="8952399" cy="2761618"/>
            <a:chOff x="21784" y="1484784"/>
            <a:chExt cx="8952399" cy="2761618"/>
          </a:xfrm>
        </p:grpSpPr>
        <p:pic>
          <p:nvPicPr>
            <p:cNvPr id="9" name="8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276" r="-8276" b="16455"/>
            <a:stretch/>
          </p:blipFill>
          <p:spPr>
            <a:xfrm>
              <a:off x="21784" y="1484784"/>
              <a:ext cx="3314700" cy="2761618"/>
            </a:xfrm>
            <a:prstGeom prst="rect">
              <a:avLst/>
            </a:prstGeom>
          </p:spPr>
        </p:pic>
        <p:pic>
          <p:nvPicPr>
            <p:cNvPr id="11" name="10 Imagen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6455"/>
            <a:stretch/>
          </p:blipFill>
          <p:spPr>
            <a:xfrm>
              <a:off x="2847715" y="1484784"/>
              <a:ext cx="3314700" cy="2761618"/>
            </a:xfrm>
            <a:prstGeom prst="rect">
              <a:avLst/>
            </a:prstGeom>
          </p:spPr>
        </p:pic>
        <p:pic>
          <p:nvPicPr>
            <p:cNvPr id="12" name="11 Imagen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8703" b="16455"/>
            <a:stretch/>
          </p:blipFill>
          <p:spPr>
            <a:xfrm>
              <a:off x="5947967" y="1484784"/>
              <a:ext cx="3026216" cy="2761618"/>
            </a:xfrm>
            <a:prstGeom prst="rect">
              <a:avLst/>
            </a:prstGeom>
          </p:spPr>
        </p:pic>
      </p:grpSp>
      <p:sp>
        <p:nvSpPr>
          <p:cNvPr id="10" name="1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Cando os datos son </a:t>
            </a:r>
            <a:r>
              <a:rPr lang="es-ES" sz="40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direccións</a:t>
            </a:r>
            <a:r>
              <a:rPr lang="es-ES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/>
            </a:r>
            <a:br>
              <a:rPr lang="es-ES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es-ES" sz="3200" b="1" dirty="0" smtClean="0">
                <a:solidFill>
                  <a:srgbClr val="6699FF"/>
                </a:solidFill>
                <a:latin typeface="Arial Narrow" panose="020B0606020202030204" pitchFamily="34" charset="0"/>
              </a:rPr>
              <a:t>… topando coa </a:t>
            </a:r>
            <a:r>
              <a:rPr lang="es-ES" sz="3200" b="1" dirty="0" err="1" smtClean="0">
                <a:solidFill>
                  <a:srgbClr val="6699FF"/>
                </a:solidFill>
                <a:latin typeface="Arial Narrow" panose="020B0606020202030204" pitchFamily="34" charset="0"/>
              </a:rPr>
              <a:t>xeometría</a:t>
            </a:r>
            <a:endParaRPr lang="es-ES" sz="3200" b="1" dirty="0">
              <a:solidFill>
                <a:srgbClr val="6699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882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6597352"/>
            <a:ext cx="9144000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72008" y="6597352"/>
            <a:ext cx="903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 Narrow" panose="020B0606020202030204" pitchFamily="34" charset="0"/>
              </a:rPr>
              <a:t>Rosa M. </a:t>
            </a:r>
            <a:r>
              <a:rPr lang="es-ES" sz="1400" dirty="0" err="1" smtClean="0">
                <a:latin typeface="Arial Narrow" panose="020B0606020202030204" pitchFamily="34" charset="0"/>
              </a:rPr>
              <a:t>Crujeiras</a:t>
            </a:r>
            <a:r>
              <a:rPr lang="es-ES" sz="1400" dirty="0" smtClean="0">
                <a:latin typeface="Arial Narrow" panose="020B0606020202030204" pitchFamily="34" charset="0"/>
              </a:rPr>
              <a:t> </a:t>
            </a:r>
            <a:r>
              <a:rPr lang="es-ES" sz="1400" dirty="0" err="1" smtClean="0">
                <a:latin typeface="Arial Narrow" panose="020B0606020202030204" pitchFamily="34" charset="0"/>
              </a:rPr>
              <a:t>Casais</a:t>
            </a:r>
            <a:r>
              <a:rPr lang="es-ES" sz="1400" dirty="0" smtClean="0">
                <a:latin typeface="Arial Narrow" panose="020B0606020202030204" pitchFamily="34" charset="0"/>
              </a:rPr>
              <a:t>						</a:t>
            </a:r>
            <a:r>
              <a:rPr lang="es-ES" sz="1400" dirty="0" err="1" smtClean="0">
                <a:latin typeface="Arial Narrow" panose="020B0606020202030204" pitchFamily="34" charset="0"/>
              </a:rPr>
              <a:t>Xornadas</a:t>
            </a:r>
            <a:r>
              <a:rPr lang="es-ES" sz="1400" dirty="0" smtClean="0">
                <a:latin typeface="Arial Narrow" panose="020B0606020202030204" pitchFamily="34" charset="0"/>
              </a:rPr>
              <a:t> do </a:t>
            </a:r>
            <a:r>
              <a:rPr lang="es-ES" sz="1400" dirty="0" err="1" smtClean="0">
                <a:latin typeface="Arial Narrow" panose="020B0606020202030204" pitchFamily="34" charset="0"/>
              </a:rPr>
              <a:t>Ensino</a:t>
            </a:r>
            <a:r>
              <a:rPr lang="es-ES" sz="1400" dirty="0" smtClean="0">
                <a:latin typeface="Arial Narrow" panose="020B0606020202030204" pitchFamily="34" charset="0"/>
              </a:rPr>
              <a:t> da </a:t>
            </a:r>
            <a:r>
              <a:rPr lang="es-ES" sz="1400" dirty="0" err="1" smtClean="0">
                <a:latin typeface="Arial Narrow" panose="020B0606020202030204" pitchFamily="34" charset="0"/>
              </a:rPr>
              <a:t>Estatística</a:t>
            </a:r>
            <a:endParaRPr lang="es-ES" sz="1400" dirty="0">
              <a:latin typeface="Arial Narrow" panose="020B0606020202030204" pitchFamily="34" charset="0"/>
            </a:endParaRPr>
          </a:p>
        </p:txBody>
      </p:sp>
      <p:sp>
        <p:nvSpPr>
          <p:cNvPr id="3" name="AutoShape 2" descr="data:image/jpeg;base64,/9j/4AAQSkZJRgABAQAAAQABAAD/2wCEAAkGBhQSEBUUEBMVFRQUFBUVFBAWFRUUFA8UFBAVFhQQFBQXGyYeFxkjGhUUHy8gJScpLCwsFR4xNTAqNSYrLCkBCQoKDgwOGg8PGjElHyQqKS0sKSksLCkpLCwsKSkrMCwvLTIuLiwqLDUsLCwsLCksLCwpKSktKSwsKSwvNCksLP/AABEIALEBHAMBIgACEQEDEQH/xAAcAAABBQEBAQAAAAAAAAAAAAAAAwQFBgcCAQj/xABHEAABAwIBBgoFCgUCBwAAAAABAAIDBBEFBhIhMUFRBxMiMmFxgZGhsWJyksHRIzNCQ1JTgqKy8BQWwuHxJLMVFzRjc4PS/8QAGwEBAAIDAQEAAAAAAAAAAAAAAAMEAQIFBgf/xAA6EQACAQIDAwoEBAUFAAAAAAAAAQIDEQQhMRJBsQUTMlFhcYGRodEUIsHwFUJy4SNSYpKiM4LC4vH/2gAMAwEAAhEDEQA/ANxQmMuNQi3yjXXNuSQ7YTc2OrQk5MaF9Dbiw03t4WVapiqNPpS+plprUkkKMGNja094SrMVDtQPbYaSonyhhkr7Xo+FjCzyQ+QkOPd9jxCOPP2PELPx1Lt/tl7G2yxdCQNSRrae8KLjyugOp47bjzClhiIzTcVJ26oS9iOcow6TS72ibQo6LHYnanNP4m/FOW1l9QJ6rFYeKprW6/2y9jZNS0fqOEJH+I9Fy4hxFjnZocM77J0HuWI4yi2o7Wb68uJtsscoQhWjUEIQgBCEIAQhCAEIQgBCEIAQhCAEIQgBCEIAQhCAEIQgBCEIDNMMHyLwdbZyOzMIsp2SWwad7B71C0gsapv2ZmnvkspCpf8AJxn0SO6y8viVaMv0r0k19SzjM5t/fWLfxCeULrkesfAKv8ep3B9Iaehx/NZcyl89WEf6l7lelq+4cYhi743WaRq2i6jn5Uyja32U3x2b5V3RYeCr9VU2UVfFV3Xnszdru2b6yZpJExiGVspY5t22cC02bpsRY2PUp/J6ibHTtErWm4znZwBsTpOvcNHYqLhMPHTsbsLtPqt0nyt2q25aYlxNG4A2dJyB28493mvccmU6kcLCM5Nym9rN3y0Xpn4nInNbc6r0irLi/Yl/4aik1CnPUWDyK5/leldzW26WyO+KxJ0qG1jhqc4dRIXd+HktJs5qx0JdKkvvwNu/llo5k07eqS/mE2qMk3OcHGocSNRc0E6NWkEXWRw49O3mzSDqe74p/T5Y1Y1VEnab+ahqYZzVptSXak+NyWOLpboNdza9jWP4asbqmif60Zb+lHH1jdcUL/Ve5v6gs8pcuqv72/W1h9ykocvqnbmHrZ8CE5qXVHhwJliae5yXjfjctP8ANzY5RFVxmBztLXOIdG8XtoeP2Nqnwb6lmONZRmrhMU8UZ2te3ODo3bHtNz/fUrjkRSPjoo2yOLtZbfWGE8kd2nqIUVWkox2tH1FjD4hzm4arr0fjuJ5CEKqXwQhCAEIQgBCEIAQhCAEIQgBCEIAQhCAEIQgBCEIDOgLVFWN7Wv7rO96cVh/07DucR5/BJSj/AFso+3Tn9IHuSshvSnof5/5Xm8bHKa/pn6STLWIzcX2LgiKdKrXgg5DfUHjpVQkV0w5tm9TWjuauNyar4mF9136MiSsmVnGZvlH+sfgq3WzqVxSe5J3knxUFnZz+rSez9hYwdB4isorWT4mteoqcHJ7i45DUGl0h2AMHXrcfJQnCTiufUNiB0RN0+s7SfCyuuExCmpAX6M1he/rtnO+CxzEq4yyvkdre4uPaV9Ow8U6ja0WS4cDz2Lk6dCNPe83x4iLpUnxiRfIuYrucGtFyTYDerjkkrs5sINuyHIkS0T1ecjsj2yCzwM0aDJmMcXP2hucDZo1fsq3R5AQDa7sbEPJi5X4ht5whddd7HoFyPsWVSok96s3bsMppnJ+wrTm5FQDbJ7TR5NSrckYBsef/AGO9xWPjKn8n+X7En4bS31H/AG/9ihYBh3HztYdDdbzqswa9PToHatT/AIlgFs5o6LgWUaMlqfawnrkk/wDpKNyapx9U3tLj5lQ1a1Wo9EvF+xaw+GoUU/mbv2JfUeHEIxrkZ7Tfik3YvCNcrPaCTGAU/wBzH7IPmlW4TCNUUfsN+Ci/idnqWP4Xb6CtNWMkF43tcN7SDbuSyzXLRj8OrY6un5MctmyMGhhe0aiBo5TR3sJ2rQsPrWzRMkZzXtDh2jUtadVyk4S1RtVoqMVUi7p+j6hwhCFOVwQhCAEIQgBCEIAQhCAEIQgBCEIAQhCAz+qFq+L0onN/UvYv+mk6M0/pRjGiqpnek9v770Qj5OobuB8C74LhYuN5NfrXnBP6Fmt0IPs+rIgaSBvIHeVcw+0bz0O8AqXh+maMem3zurbWutTPO8HxK4OAWzOcuqEjVaeJQ8TlXmTFFxs7b6i659VmnxNgmWKy6SrdkJQZrXPPQwHq0uPaT4Lt8hUbOVZ/lWXe8uFyji3tyjT63d9y+0K8IuKcVScWDypTm/hGl3uWRyyq08I+L8bVloPJiGYPW1u8dHYqTNKvbUY7FNeZwsTLnaze5ZeR1JMrlkVk26RwJ0OcLk/dRnb6zv3tVeyYwYzSBxbdodZrfvH7B1DWf8rcsn8GEEdtbjpe77TvgNi5OMrurLmY6fm9vc73J2FVCPxE1n+Vf8vbzJDD6NsbA1osGiwCkGvULj+Ox0kLpJDq1N2uOwBYnieXdXI9zhM9gcSQxpsGjcFSnXVJ7KR2MNgZ4q8r2XWz6GMg2pN1awa3tH4gvmWfH53c6eU/jd8UyfVuOtzj1knzWvxUnuL65GW+fp+59OTZSUzOdPEOt4TGXL6hbrqYz1G/kvm5rk7gT4ib6jf8JorWT9DfX8JdENUhd6rCUi7hNg+iyQ9gCx+kYrHgOCyVMgZEOlzjzWD7Tj+7rV1qjyRDPB0IZv1ZbsUx4YlE6lZA4mSxD84fJFpBEurQAfO21XLBMMFPTxwg34tobffvKTwLAY6WPNjF3HnyHnPPuG4f5UkrVOm09qbuzlVqsWtimrRvfxBCEKcrAhF14Hg6igPUIQgBCEIAQhCAEIQgBCEIAQhCAz/KXQ6B26e3fb4JWBvykzd4f4kn+pI5VH5AO3SMd3gpzAf9Q70h5sauRiV/EX6l6potVM6UfH79SBwf59nRnHuYVZcYktS9eb8VW8FH+ocPstf5ge9TGVcubA0dPk3+689hlalVl2RXmzRaIokpzpd9tPdqHfZaNC8UlEXO+rjLj0utfxcVScl6PjagX1Z2cepmr8xCk+FLFsynZCDpkOc71W/E+S9jybh9ihTp/wA3zP6enE5NSpZ1KvV8q++/gZhXVZc5znHS4knrJuU3oKN08gYNA1ud9hu09e5ISkucGtF3E2AGsk6gtQyAySAAc8XAILjslkH9DfE9q6OMxLgtiHSenZ2mnJ2DVR7c+ite3sLHkZk2ImNeW2ObZjPu2dPpHWf8q0Vla2GNz3kNa0XJQHBrbnQANe7pWQ8IWWRqHmKI/JMOk/eOG3qXHnJUY2Wv3meko0ZYqp1Jei6iJyzysdWTE6RG3QxnR9o9Kq8kq8mmTKSdVIwbzZ6DajTiox0Qu6Vc8YmweSbDSTqA037FYcJyPmmIGkOOqMNL323kCwb2kK3Tw86nRRhVb5kbGVI0jVbqDglnNrtf1ucyPwGeVYqHgoLec6NvtyHxIHgplhGulJLxvwuQVMXSWslx4EDknkzJVyZrBZotnykclg97tw92la/h1LT0cQY1zGga3Oc0Oebc5x2lQFJkOGsDDUTZg08WwiNlzrNmj3p7DkdSt1xZ53vLpO3lEqanSpQ33fccbEVoVH0nbqS/f6DyfLSkb9e1x3Nu49wSP84B3zNPPJ08WWg9rrBPqegjYLMja3qaB5JwFLtR3Lzf/hV2qa0j5v2sRIxWsfzKZkfTJIPJl16KWsfz6iNg3MjufacfcpYFegpznUkY522iS8L8bkV/Lmd87PPJvGeGD8gB8VnmXs0uFV1PNSPeI5WHOjc9z2OfG/lAhx2te3uK1nOVE4ZMN43DxIOdBKx/4X/JuHe9p/CpKNSW2k9CfD1pc4lJ3TytuLtg2KNqYI5mc2Rodbcdrew3HYnqqXBdG5uGRZ20vI9UvNlbVpViozcVuZBXgoVJRWibBCEKMhBCEIAQhCAEIQgBCEIDPsoG3o3dDYz3EBd08ny0Z+0xp72H4LrExelkHoO/K8n3JpRPuKd3/bYO64965OKykn+h/wCX7luX+j4v6CGDRWqZ+g5vfIfgu8uprMYOg+J/sl6CO1TP0yt/SXe9RmWkmdOxo2NBt030DvIXLw2HdTapr81RR8lcq1KnN09rqTH+RFDmsc/fyR1N1ntJPcs64Q8a46rkIPJZyG9TdZ77rUKycUlCSNbWWHS86L95JWPYThTqqfVnNDtX3j9eaegaz0da9kqkaalV3aL24HN5mVRwoLXV+/Elshcl3SvD3aC4Xv8Adxn6XrO1DoWz0NM2Nga0WAFgNwCjcCwkQR21k6XO+07f1blFZaZVcQzi4z8o4aT92Dt61y5z2b1amr+7I7tOltWo0tF9tsjOEDLDQYIXdEjx+gLKKqoT3FKzQblQcUEk7rRi9za+zq6T0BVKNOeInc7sVGhBU4CM9Sn2FZPSzkWBaDqNiXO9Vg0nr0BXXJbgxJIfN4gX7G6m9ZuegLUcHydjhHJaL7TrLus6yuvCjTp9LN9S08/bzKVTERjrm+paeft5lJyW4NM2xcM3ebgyHrdqaOhvetGwnA44QAxoFtOjfvO89KexMASoeFvOq5K27qWhz62InVyenVuFlyUnxwTeoxFjBd72t6yB5qNRb0K6hJ5JDu6M5VXEeESihvn1DbjY03Pcq3XcNUANoIpJTvtmjxspVQlvy78iZYapvVu/I04vXJlWRR8IuI1Ls2lpgOx0hHWGjR3qRpckMWqdNTU8S0623AdbcGsue9wW3NRj0mbcxCPSl5faNCqcYijF3yNb1kKGm4QaUHNY8yO2NjaXk9AzQU1w7gopWkOqHy1DvTcQ3uBzvzK3YdhcMAtBEyMei0AnrOs9qxtU1ormrlRjomyEp8TqpvmqVzAfpzkRi2/N0v8Ayp7/AMAfK0tqpGua7nRMbZp6C53OHYFNhy9zljnHuyI+ea6KscwQhjQ1oAAFgBqC7RdCjIdQQhCAEIQgBCEIAQhCAEIQgM8Nc10Ls67M9sjQ14zHXINm2O25TLDJbwQHdnDukGhXOWia7WB4KGdkhA25jbxZOgllgT1krn4mlKpH5dbfVP6FjnFsOPbf0YwfWMjq7ONi9wI12uY2tFzqFyFHYxYVrZHHkNc3OHUNB7Cb9ieYnki5+uUu0Wzn2c7quLJjiGFzHZf0idJsNZXMksTQnelH80nfJ6q3hkQuMaitPTIQ4RsS5LIWnZnut06G+89qb8GbYyJLCz4yAPUcL36y4OuepQ2K4PO46RqAaLm+hosAk8m5JKGcyyfNljmvF9J2st05wHeV6mrzXMra1Wfjv7Dn4Z1+flZZSy7bbu00bKXKNtLFfW92hjd5+0egLH8RxRz3F7zdzjclc49lC+okc83JOoAGzRsaFBSiR2ppXDnCdeV3puPWUnDDRtf5t4rJK18jQ/mlwB6ASAT0rYMncnYoQM1ovqzjr/sOgLFv+FSHWPArZ8LxtjaeN8rg27Gk3NuVmjO8broUVKMdhehVrVpVHaJboLBOhUALNsT4U4Y7iK8h8Pj5KnYrwkVM1wHZjd183+57VajRt03bj5ESw/8AO0uPl7m04llZBCDnyAEbL3Pds7VSMb4X2tuIW3O8/v4rLX1uebyynqaL+J+CcQ0AlDjTgu4toLmnS4gk8oWGnVqV3Dww8p7N/FrI2nOlRjeEdp9uXoS9fwkVstw2QsB2DQooMmqDeaoFvTla0fmPuTCy9C7f4ct8/JWKEuVqjySt2bvSxZMOyfoW6aitj6Wxsmmd35ob4lWigxrBafVHNMRtdHo9klre8FZoF0E/C6O9v09irLHVH2Gxs4ZaZgzYaaUNGpvyUbe5pK5dw0X5lL7UvwYskYnEbk/DMMvy+rIXXm95pr+F6oPNhhHXnu/qCbycKNa7U6NvVGP6iVRYpE8jeFn4OhHSCI3Vm95eMM4U6lh+WayYdXFu7C0W/KrdhfCXSy2Dy6F2545PttuO+yx8L2ygq4ChU0Vu4zGvOJ9DQVjXtzmOa5p1OaQ4HtGhKiRfPdHiMkLs6J7mHe1xbfrtrVpwvhOqGWEzWyjeeQ/2m6PBc6pyZUjnB39CxHExeprgeus9VHC+EWllsHudC7dIOT7bbjvsrNT1DXtDmODmnU5pDge0aFzp0p08pKxYjKMtGOQ5dJMLoFRmx0heXRdDB6hCEAIQhARrgk3NS5C5IWljI1fEkJKUFPnBJuCWMEXJh7dyj6/BI3jlMabari9lPPakHsR5m8cs0VKTJaLYwdyRdkwzYAra6FJOgWNlEqmyozZNNsdFukawqtimQGcbiWTqJBHktSfCms1KCpIPZ0N1UayuYvU5BSN1OJUdLkq9uxbXNQDcmUuFg7FMmuoypLqMaODuGxWng8hLah4I1xjwePirhLgDTsUBiWGSUkoniuWDQ9mwDR3Dp2FTU4Kq9hOz3d/UaVKijG9h/lTkFxrTNSt5et8Q1Sb3M9Lo29evO3REGxFiNY3Lc8nMVZNGHMOg6xtadrT0phljkC2pBlgAbNrI1Cbr3O6du3er+D5RlTfNVvPq7Gc+tRUvmgY4IkqyJOZqBzXFrgQ4GxaRYgjYQhtGV3XK5RscNjCUDEqyjSgpVpcCDU4hcV6KZKNgS5gVY5KXKSDCuhda2B1pXQXIcvc5ZNRRqdUVbJC7OhkfGd7HFt+u2vtTMFerRpPJmUXXC+E2ojsJgyYbzyH+00W/KrbhnCNSy6HuMLt0g5PttuO+yx0rnOVKpgKU9FbuJo15xPoqCoa9ocxwc06nNIcD2jQlLr59oKmeI50DpGH7Tc5t+vYe1XHB+EGtaQJWRzDaSWxyd7dB9lc6rydOOcWn6FiOJT1RqV17dV3CcuKeaTii7i5tAMTrXuRcAEaNNxa9rqwXXPnCUHaSsWE1LQ7QvAV6tDIzK4KWzV5mLBkbkJNwToxrwxIBk5q4LE+4lecQhkjzGuHRKSMC5NOhm5GOhSD6dTBp1w6nCyZuQclMm76ZT74E2lp1m5m5CGnXEtCHAggEEWIO3oUq6Bc8Ss3FzOZYJMNqM9lzA86W/wBPWNh26lpOC4myaNrmG4cNB/e1M8Qwts0bmPFw4WPxHSqRQVEuGVOY+7oXG994+230htH9lda+Lj/Wv8l7lZvm32cC55W5FMqm58dmzAaHbJAPov8AcdiyqpoXRvLJGlrmmxadYW6YbXNkYHNIIIuCNRB2qPynySjq2X5srRyJP6Xb2+XnnB450vknpwNKtHazjqYvxS9Easf8k1WcWmM3Gs3aB1gk6U8g4PJ3ay1v4r+DR712ni6K1kvMqKnJ7ipWXQcr5T8GR+nJ3MPvcpOn4M4hzi8+y3yaq8uUcOt9/A2VCb3GYg3XvFHd7vNbBBkFTt+rB6XOc7zKkafJiFnNjYOpjfgoJcq010YvgbrDS3sxOLDZHc1pPUC79N1IQZJVLtUTu0Zv6rLamYe0JRtK0bFDLlWb6MVxN1hVvZkdNwf1DtYa3rcPJoKlKbg3d9J47A4+9q0wRjcF7ZV5coV5b7eBusPBFEpuDeMc4uPYweYKlKfIaFv0T2vd5NICtCFBLE1payZIqcFuISDJSBuqOMfgBPeRdPW4W0Cw0dWjwT5eFQSblqzdJLQ+cuEJ5ixioLDYtdHYj/wRreckcXNTRQyu5zmWcd7mktJ7bX7VhHCS2+MVVvts/wBiNbFwfs4rD4WnXml1vWcSPCy7uOS+FpPfZcCpSvzsi3L26RZIlQ5cMtnlkZq9QsGTkhFl0iyA4siy6siyA4IXJCUXJQCZauC1LELghZAg5iRfGnZaknNQyMHxJMsT17Ei5iAbFii8ewJtREWu0HW121rt6m8xclizGTi7rUw0mrMzbJ/HX0M5hqNDL9jL/THoH++9arR1Qe0EG91UMrcmRUR5zdEjOad/oHoPgq/kZlS6nfxFRcNvmtJ+qdfmO6N27q1XqtNYmHO0+kukvqvv968ZOm9mWm41gQgm5CUDAkqaYOFwllzCwFkLy68Lwsg6QknVAGspGbE2NF3EAbybDvKAdr1V6py2pma5mX3NOee5l1F1PCRCOY2R3SG5oPa8hTRo1JdGL8jRzitWXW65LwqCMt6iX5ilc7pu53gxp8121uKy6o2xjpDR+txPgpPhZrpWXe0a87HdmXh1QBtSE+JsaLucAN5Nh3lVNmRVdJ89VZvQ17vJgYE4g4LYr3lle87wGjxdnFZ5qmulPyTfsNuT0iP6nLamb9cwnc0557mXUXVcIkY5jJHfhzAfbIU5S5CUjPqy71nuI7r28FKU2Dwx/NxRt9VjR4gLH8Bbm/Je4+d9RjEGTctbiElQ6NzWPcHatQDWttnaieT+9uq0FEWgC1gAAANgA0BTZiC84pZr4iVayeSSskIQUb9ojG1K2XYYvbKuSHKF6QhDIWXi9QgPEL1eIDyy8sukIDghckJQheZqASIXDmpfNXJYgGrmpF7U/MS5NOgI/NXmapD+EXopAgItzFS8tclc8GaJvLA5TR9YB7wtKFKNyHUjSLWCkpVZUpqcTScVJWZl2ReXAibxdS7ktHIkIJ0D6DrAm+4/szlTwlQjmiR3Uyw73lqmTwf0heXmMkuNyM5wbc69AIUlSZM00fMgiHTmAnvOlWKk8NKW0ovPdkkRxVRK10UX/mBNIbQUzndNy7wY0+a7bLi03NiEYO9oH+64+S0hrANAFhuC6WnO010aa8W2Z2JPWRnUeRmIS/PVWYNwe7yjDR4p1DwVRk3mmc89DR5vLir2hPiai6Nl3JIzzUd+ZWqbg9o2a2Of6z3eTbBS1LgNPH83BG3pDG377XT9CilVnLpNvxNlGK0R4AvUIUZsCEIQAhCEAIQhACEIQHi8KEIAQhCGQQhCA8KEIQAhCEAFCEIYBCEIZPUIQhgEIQsA9C9QhZAIQhACEIQAhCEAIQhACEIQAhCEAIQhACEI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data:image/jpeg;base64,/9j/4AAQSkZJRgABAQAAAQABAAD/2wCEAAkGBhQSEBUUEBMVFRQUFBUVFBAWFRUUFA8UFBAVFhQQFBQXGyYeFxkjGhUUHy8gJScpLCwsFR4xNTAqNSYrLCkBCQoKDgwOGg8PGjElHyQqKS0sKSksLCkpLCwsKSkrMCwvLTIuLiwqLDUsLCwsLCksLCwpKSktKSwsKSwvNCksLP/AABEIALEBHAMBIgACEQEDEQH/xAAcAAABBQEBAQAAAAAAAAAAAAAAAwQFBgcCAQj/xABHEAABAwIBBgoFCgUCBwAAAAABAAIDBBEFBhIhMUFRBxMiMmFxgZGhsWJyksHRIzNCQ1JTgqKy8BQWwuHxJLMVFzRjc4PS/8QAGwEBAAIDAQEAAAAAAAAAAAAAAAMEAQIFBgf/xAA6EQACAQIDAwoEBAUFAAAAAAAAAQIDEQQhMRJBsQUTMlFhcYGRodEUIsHwFUJy4SNSYpKiM4LC4vH/2gAMAwEAAhEDEQA/ANxQmMuNQi3yjXXNuSQ7YTc2OrQk5MaF9Dbiw03t4WVapiqNPpS+plprUkkKMGNja094SrMVDtQPbYaSonyhhkr7Xo+FjCzyQ+QkOPd9jxCOPP2PELPx1Lt/tl7G2yxdCQNSRrae8KLjyugOp47bjzClhiIzTcVJ26oS9iOcow6TS72ibQo6LHYnanNP4m/FOW1l9QJ6rFYeKprW6/2y9jZNS0fqOEJH+I9Fy4hxFjnZocM77J0HuWI4yi2o7Wb68uJtsscoQhWjUEIQgBCEIAQhCAEIQgBCEIAQhCAEIQgBCEIAQhCAEIQgBCEIDNMMHyLwdbZyOzMIsp2SWwad7B71C0gsapv2ZmnvkspCpf8AJxn0SO6y8viVaMv0r0k19SzjM5t/fWLfxCeULrkesfAKv8ep3B9Iaehx/NZcyl89WEf6l7lelq+4cYhi743WaRq2i6jn5Uyja32U3x2b5V3RYeCr9VU2UVfFV3Xnszdru2b6yZpJExiGVspY5t22cC02bpsRY2PUp/J6ibHTtErWm4znZwBsTpOvcNHYqLhMPHTsbsLtPqt0nyt2q25aYlxNG4A2dJyB28493mvccmU6kcLCM5Nym9rN3y0Xpn4nInNbc6r0irLi/Yl/4aik1CnPUWDyK5/leldzW26WyO+KxJ0qG1jhqc4dRIXd+HktJs5qx0JdKkvvwNu/llo5k07eqS/mE2qMk3OcHGocSNRc0E6NWkEXWRw49O3mzSDqe74p/T5Y1Y1VEnab+ahqYZzVptSXak+NyWOLpboNdza9jWP4asbqmif60Zb+lHH1jdcUL/Ve5v6gs8pcuqv72/W1h9ykocvqnbmHrZ8CE5qXVHhwJliae5yXjfjctP8ANzY5RFVxmBztLXOIdG8XtoeP2Nqnwb6lmONZRmrhMU8UZ2te3ODo3bHtNz/fUrjkRSPjoo2yOLtZbfWGE8kd2nqIUVWkox2tH1FjD4hzm4arr0fjuJ5CEKqXwQhCAEIQgBCEIAQhCAEIQgBCEIAQhCAEIQgBCEIDOgLVFWN7Wv7rO96cVh/07DucR5/BJSj/AFso+3Tn9IHuSshvSnof5/5Xm8bHKa/pn6STLWIzcX2LgiKdKrXgg5DfUHjpVQkV0w5tm9TWjuauNyar4mF9136MiSsmVnGZvlH+sfgq3WzqVxSe5J3knxUFnZz+rSez9hYwdB4isorWT4mteoqcHJ7i45DUGl0h2AMHXrcfJQnCTiufUNiB0RN0+s7SfCyuuExCmpAX6M1he/rtnO+CxzEq4yyvkdre4uPaV9Ow8U6ja0WS4cDz2Lk6dCNPe83x4iLpUnxiRfIuYrucGtFyTYDerjkkrs5sINuyHIkS0T1ecjsj2yCzwM0aDJmMcXP2hucDZo1fsq3R5AQDa7sbEPJi5X4ht5whddd7HoFyPsWVSok96s3bsMppnJ+wrTm5FQDbJ7TR5NSrckYBsef/AGO9xWPjKn8n+X7En4bS31H/AG/9ihYBh3HztYdDdbzqswa9PToHatT/AIlgFs5o6LgWUaMlqfawnrkk/wDpKNyapx9U3tLj5lQ1a1Wo9EvF+xaw+GoUU/mbv2JfUeHEIxrkZ7Tfik3YvCNcrPaCTGAU/wBzH7IPmlW4TCNUUfsN+Ci/idnqWP4Xb6CtNWMkF43tcN7SDbuSyzXLRj8OrY6un5MctmyMGhhe0aiBo5TR3sJ2rQsPrWzRMkZzXtDh2jUtadVyk4S1RtVoqMVUi7p+j6hwhCFOVwQhCAEIQgBCEIAQhCAEIQgBCEIAQhCAz+qFq+L0onN/UvYv+mk6M0/pRjGiqpnek9v770Qj5OobuB8C74LhYuN5NfrXnBP6Fmt0IPs+rIgaSBvIHeVcw+0bz0O8AqXh+maMem3zurbWutTPO8HxK4OAWzOcuqEjVaeJQ8TlXmTFFxs7b6i659VmnxNgmWKy6SrdkJQZrXPPQwHq0uPaT4Lt8hUbOVZ/lWXe8uFyji3tyjT63d9y+0K8IuKcVScWDypTm/hGl3uWRyyq08I+L8bVloPJiGYPW1u8dHYqTNKvbUY7FNeZwsTLnaze5ZeR1JMrlkVk26RwJ0OcLk/dRnb6zv3tVeyYwYzSBxbdodZrfvH7B1DWf8rcsn8GEEdtbjpe77TvgNi5OMrurLmY6fm9vc73J2FVCPxE1n+Vf8vbzJDD6NsbA1osGiwCkGvULj+Ox0kLpJDq1N2uOwBYnieXdXI9zhM9gcSQxpsGjcFSnXVJ7KR2MNgZ4q8r2XWz6GMg2pN1awa3tH4gvmWfH53c6eU/jd8UyfVuOtzj1knzWvxUnuL65GW+fp+59OTZSUzOdPEOt4TGXL6hbrqYz1G/kvm5rk7gT4ib6jf8JorWT9DfX8JdENUhd6rCUi7hNg+iyQ9gCx+kYrHgOCyVMgZEOlzjzWD7Tj+7rV1qjyRDPB0IZv1ZbsUx4YlE6lZA4mSxD84fJFpBEurQAfO21XLBMMFPTxwg34tobffvKTwLAY6WPNjF3HnyHnPPuG4f5UkrVOm09qbuzlVqsWtimrRvfxBCEKcrAhF14Hg6igPUIQgBCEIAQhCAEIQgBCEIAQhCAz/KXQ6B26e3fb4JWBvykzd4f4kn+pI5VH5AO3SMd3gpzAf9Q70h5sauRiV/EX6l6potVM6UfH79SBwf59nRnHuYVZcYktS9eb8VW8FH+ocPstf5ge9TGVcubA0dPk3+689hlalVl2RXmzRaIokpzpd9tPdqHfZaNC8UlEXO+rjLj0utfxcVScl6PjagX1Z2cepmr8xCk+FLFsynZCDpkOc71W/E+S9jybh9ihTp/wA3zP6enE5NSpZ1KvV8q++/gZhXVZc5znHS4knrJuU3oKN08gYNA1ud9hu09e5ISkucGtF3E2AGsk6gtQyAySAAc8XAILjslkH9DfE9q6OMxLgtiHSenZ2mnJ2DVR7c+ite3sLHkZk2ImNeW2ObZjPu2dPpHWf8q0Vla2GNz3kNa0XJQHBrbnQANe7pWQ8IWWRqHmKI/JMOk/eOG3qXHnJUY2Wv3meko0ZYqp1Jei6iJyzysdWTE6RG3QxnR9o9Kq8kq8mmTKSdVIwbzZ6DajTiox0Qu6Vc8YmweSbDSTqA037FYcJyPmmIGkOOqMNL323kCwb2kK3Tw86nRRhVb5kbGVI0jVbqDglnNrtf1ucyPwGeVYqHgoLec6NvtyHxIHgplhGulJLxvwuQVMXSWslx4EDknkzJVyZrBZotnykclg97tw92la/h1LT0cQY1zGga3Oc0Oebc5x2lQFJkOGsDDUTZg08WwiNlzrNmj3p7DkdSt1xZ53vLpO3lEqanSpQ33fccbEVoVH0nbqS/f6DyfLSkb9e1x3Nu49wSP84B3zNPPJ08WWg9rrBPqegjYLMja3qaB5JwFLtR3Lzf/hV2qa0j5v2sRIxWsfzKZkfTJIPJl16KWsfz6iNg3MjufacfcpYFegpznUkY522iS8L8bkV/Lmd87PPJvGeGD8gB8VnmXs0uFV1PNSPeI5WHOjc9z2OfG/lAhx2te3uK1nOVE4ZMN43DxIOdBKx/4X/JuHe9p/CpKNSW2k9CfD1pc4lJ3TytuLtg2KNqYI5mc2Rodbcdrew3HYnqqXBdG5uGRZ20vI9UvNlbVpViozcVuZBXgoVJRWibBCEKMhBCEIAQhCAEIQgBCEIDPsoG3o3dDYz3EBd08ny0Z+0xp72H4LrExelkHoO/K8n3JpRPuKd3/bYO64965OKykn+h/wCX7luX+j4v6CGDRWqZ+g5vfIfgu8uprMYOg+J/sl6CO1TP0yt/SXe9RmWkmdOxo2NBt030DvIXLw2HdTapr81RR8lcq1KnN09rqTH+RFDmsc/fyR1N1ntJPcs64Q8a46rkIPJZyG9TdZ77rUKycUlCSNbWWHS86L95JWPYThTqqfVnNDtX3j9eaegaz0da9kqkaalV3aL24HN5mVRwoLXV+/Elshcl3SvD3aC4Xv8Adxn6XrO1DoWz0NM2Nga0WAFgNwCjcCwkQR21k6XO+07f1blFZaZVcQzi4z8o4aT92Dt61y5z2b1amr+7I7tOltWo0tF9tsjOEDLDQYIXdEjx+gLKKqoT3FKzQblQcUEk7rRi9za+zq6T0BVKNOeInc7sVGhBU4CM9Sn2FZPSzkWBaDqNiXO9Vg0nr0BXXJbgxJIfN4gX7G6m9ZuegLUcHydjhHJaL7TrLus6yuvCjTp9LN9S08/bzKVTERjrm+paeft5lJyW4NM2xcM3ebgyHrdqaOhvetGwnA44QAxoFtOjfvO89KexMASoeFvOq5K27qWhz62InVyenVuFlyUnxwTeoxFjBd72t6yB5qNRb0K6hJ5JDu6M5VXEeESihvn1DbjY03Pcq3XcNUANoIpJTvtmjxspVQlvy78iZYapvVu/I04vXJlWRR8IuI1Ls2lpgOx0hHWGjR3qRpckMWqdNTU8S0623AdbcGsue9wW3NRj0mbcxCPSl5faNCqcYijF3yNb1kKGm4QaUHNY8yO2NjaXk9AzQU1w7gopWkOqHy1DvTcQ3uBzvzK3YdhcMAtBEyMei0AnrOs9qxtU1ormrlRjomyEp8TqpvmqVzAfpzkRi2/N0v8Ayp7/AMAfK0tqpGua7nRMbZp6C53OHYFNhy9zljnHuyI+ea6KscwQhjQ1oAAFgBqC7RdCjIdQQhCAEIQgBCEIAQhCAEIQgM8Nc10Ls67M9sjQ14zHXINm2O25TLDJbwQHdnDukGhXOWia7WB4KGdkhA25jbxZOgllgT1krn4mlKpH5dbfVP6FjnFsOPbf0YwfWMjq7ONi9wI12uY2tFzqFyFHYxYVrZHHkNc3OHUNB7Cb9ieYnki5+uUu0Wzn2c7quLJjiGFzHZf0idJsNZXMksTQnelH80nfJ6q3hkQuMaitPTIQ4RsS5LIWnZnut06G+89qb8GbYyJLCz4yAPUcL36y4OuepQ2K4PO46RqAaLm+hosAk8m5JKGcyyfNljmvF9J2st05wHeV6mrzXMra1Wfjv7Dn4Z1+flZZSy7bbu00bKXKNtLFfW92hjd5+0egLH8RxRz3F7zdzjclc49lC+okc83JOoAGzRsaFBSiR2ppXDnCdeV3puPWUnDDRtf5t4rJK18jQ/mlwB6ASAT0rYMncnYoQM1ovqzjr/sOgLFv+FSHWPArZ8LxtjaeN8rg27Gk3NuVmjO8broUVKMdhehVrVpVHaJboLBOhUALNsT4U4Y7iK8h8Pj5KnYrwkVM1wHZjd183+57VajRt03bj5ESw/8AO0uPl7m04llZBCDnyAEbL3Pds7VSMb4X2tuIW3O8/v4rLX1uebyynqaL+J+CcQ0AlDjTgu4toLmnS4gk8oWGnVqV3Dww8p7N/FrI2nOlRjeEdp9uXoS9fwkVstw2QsB2DQooMmqDeaoFvTla0fmPuTCy9C7f4ct8/JWKEuVqjySt2bvSxZMOyfoW6aitj6Wxsmmd35ob4lWigxrBafVHNMRtdHo9klre8FZoF0E/C6O9v09irLHVH2Gxs4ZaZgzYaaUNGpvyUbe5pK5dw0X5lL7UvwYskYnEbk/DMMvy+rIXXm95pr+F6oPNhhHXnu/qCbycKNa7U6NvVGP6iVRYpE8jeFn4OhHSCI3Vm95eMM4U6lh+WayYdXFu7C0W/KrdhfCXSy2Dy6F2545PttuO+yx8L2ygq4ChU0Vu4zGvOJ9DQVjXtzmOa5p1OaQ4HtGhKiRfPdHiMkLs6J7mHe1xbfrtrVpwvhOqGWEzWyjeeQ/2m6PBc6pyZUjnB39CxHExeprgeus9VHC+EWllsHudC7dIOT7bbjvsrNT1DXtDmODmnU5pDge0aFzp0p08pKxYjKMtGOQ5dJMLoFRmx0heXRdDB6hCEAIQhARrgk3NS5C5IWljI1fEkJKUFPnBJuCWMEXJh7dyj6/BI3jlMabari9lPPakHsR5m8cs0VKTJaLYwdyRdkwzYAra6FJOgWNlEqmyozZNNsdFukawqtimQGcbiWTqJBHktSfCms1KCpIPZ0N1UayuYvU5BSN1OJUdLkq9uxbXNQDcmUuFg7FMmuoypLqMaODuGxWng8hLah4I1xjwePirhLgDTsUBiWGSUkoniuWDQ9mwDR3Dp2FTU4Kq9hOz3d/UaVKijG9h/lTkFxrTNSt5et8Q1Sb3M9Lo29evO3REGxFiNY3Lc8nMVZNGHMOg6xtadrT0phljkC2pBlgAbNrI1Cbr3O6du3er+D5RlTfNVvPq7Gc+tRUvmgY4IkqyJOZqBzXFrgQ4GxaRYgjYQhtGV3XK5RscNjCUDEqyjSgpVpcCDU4hcV6KZKNgS5gVY5KXKSDCuhda2B1pXQXIcvc5ZNRRqdUVbJC7OhkfGd7HFt+u2vtTMFerRpPJmUXXC+E2ojsJgyYbzyH+00W/KrbhnCNSy6HuMLt0g5PttuO+yx0rnOVKpgKU9FbuJo15xPoqCoa9ocxwc06nNIcD2jQlLr59oKmeI50DpGH7Tc5t+vYe1XHB+EGtaQJWRzDaSWxyd7dB9lc6rydOOcWn6FiOJT1RqV17dV3CcuKeaTii7i5tAMTrXuRcAEaNNxa9rqwXXPnCUHaSsWE1LQ7QvAV6tDIzK4KWzV5mLBkbkJNwToxrwxIBk5q4LE+4lecQhkjzGuHRKSMC5NOhm5GOhSD6dTBp1w6nCyZuQclMm76ZT74E2lp1m5m5CGnXEtCHAggEEWIO3oUq6Bc8Ss3FzOZYJMNqM9lzA86W/wBPWNh26lpOC4myaNrmG4cNB/e1M8Qwts0bmPFw4WPxHSqRQVEuGVOY+7oXG994+230htH9lda+Lj/Wv8l7lZvm32cC55W5FMqm58dmzAaHbJAPov8AcdiyqpoXRvLJGlrmmxadYW6YbXNkYHNIIIuCNRB2qPynySjq2X5srRyJP6Xb2+XnnB450vknpwNKtHazjqYvxS9Easf8k1WcWmM3Gs3aB1gk6U8g4PJ3ay1v4r+DR712ni6K1kvMqKnJ7ipWXQcr5T8GR+nJ3MPvcpOn4M4hzi8+y3yaq8uUcOt9/A2VCb3GYg3XvFHd7vNbBBkFTt+rB6XOc7zKkafJiFnNjYOpjfgoJcq010YvgbrDS3sxOLDZHc1pPUC79N1IQZJVLtUTu0Zv6rLamYe0JRtK0bFDLlWb6MVxN1hVvZkdNwf1DtYa3rcPJoKlKbg3d9J47A4+9q0wRjcF7ZV5coV5b7eBusPBFEpuDeMc4uPYweYKlKfIaFv0T2vd5NICtCFBLE1payZIqcFuISDJSBuqOMfgBPeRdPW4W0Cw0dWjwT5eFQSblqzdJLQ+cuEJ5ixioLDYtdHYj/wRreckcXNTRQyu5zmWcd7mktJ7bX7VhHCS2+MVVvts/wBiNbFwfs4rD4WnXml1vWcSPCy7uOS+FpPfZcCpSvzsi3L26RZIlQ5cMtnlkZq9QsGTkhFl0iyA4siy6siyA4IXJCUXJQCZauC1LELghZAg5iRfGnZaknNQyMHxJMsT17Ei5iAbFii8ewJtREWu0HW121rt6m8xclizGTi7rUw0mrMzbJ/HX0M5hqNDL9jL/THoH++9arR1Qe0EG91UMrcmRUR5zdEjOad/oHoPgq/kZlS6nfxFRcNvmtJ+qdfmO6N27q1XqtNYmHO0+kukvqvv968ZOm9mWm41gQgm5CUDAkqaYOFwllzCwFkLy68Lwsg6QknVAGspGbE2NF3EAbybDvKAdr1V6py2pma5mX3NOee5l1F1PCRCOY2R3SG5oPa8hTRo1JdGL8jRzitWXW65LwqCMt6iX5ilc7pu53gxp8121uKy6o2xjpDR+txPgpPhZrpWXe0a87HdmXh1QBtSE+JsaLucAN5Nh3lVNmRVdJ89VZvQ17vJgYE4g4LYr3lle87wGjxdnFZ5qmulPyTfsNuT0iP6nLamb9cwnc0557mXUXVcIkY5jJHfhzAfbIU5S5CUjPqy71nuI7r28FKU2Dwx/NxRt9VjR4gLH8Bbm/Je4+d9RjEGTctbiElQ6NzWPcHatQDWttnaieT+9uq0FEWgC1gAAANgA0BTZiC84pZr4iVayeSSskIQUb9ojG1K2XYYvbKuSHKF6QhDIWXi9QgPEL1eIDyy8sukIDghckJQheZqASIXDmpfNXJYgGrmpF7U/MS5NOgI/NXmapD+EXopAgItzFS8tclc8GaJvLA5TR9YB7wtKFKNyHUjSLWCkpVZUpqcTScVJWZl2ReXAibxdS7ktHIkIJ0D6DrAm+4/szlTwlQjmiR3Uyw73lqmTwf0heXmMkuNyM5wbc69AIUlSZM00fMgiHTmAnvOlWKk8NKW0ovPdkkRxVRK10UX/mBNIbQUzndNy7wY0+a7bLi03NiEYO9oH+64+S0hrANAFhuC6WnO010aa8W2Z2JPWRnUeRmIS/PVWYNwe7yjDR4p1DwVRk3mmc89DR5vLir2hPiai6Nl3JIzzUd+ZWqbg9o2a2Of6z3eTbBS1LgNPH83BG3pDG377XT9CilVnLpNvxNlGK0R4AvUIUZsCEIQAhCEAIQhACEIQHi8KEIAQhCGQQhCA8KEIQAhCEAFCEIYBCEIZPUIQhgEIQsA9C9QhZAIQhACEIQAhCEAIQhACEIQAhCEAIQhACEIQ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Cando os datos son </a:t>
            </a:r>
            <a:r>
              <a:rPr lang="es-ES" sz="40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direccións</a:t>
            </a:r>
            <a:r>
              <a:rPr lang="es-ES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/>
            </a:r>
            <a:br>
              <a:rPr lang="es-ES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es-ES" sz="3200" b="1" dirty="0" smtClean="0">
                <a:solidFill>
                  <a:srgbClr val="6699FF"/>
                </a:solidFill>
                <a:latin typeface="Arial Narrow" panose="020B0606020202030204" pitchFamily="34" charset="0"/>
              </a:rPr>
              <a:t>… topando coa </a:t>
            </a:r>
            <a:r>
              <a:rPr lang="es-ES" sz="3200" b="1" dirty="0" err="1" smtClean="0">
                <a:solidFill>
                  <a:srgbClr val="6699FF"/>
                </a:solidFill>
                <a:latin typeface="Arial Narrow" panose="020B0606020202030204" pitchFamily="34" charset="0"/>
              </a:rPr>
              <a:t>xeometría</a:t>
            </a:r>
            <a:endParaRPr lang="es-ES" sz="3200" b="1" dirty="0">
              <a:solidFill>
                <a:srgbClr val="6699FF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9" name="18 Grupo"/>
          <p:cNvGrpSpPr/>
          <p:nvPr/>
        </p:nvGrpSpPr>
        <p:grpSpPr>
          <a:xfrm>
            <a:off x="307974" y="3769037"/>
            <a:ext cx="8666209" cy="2684299"/>
            <a:chOff x="307974" y="3291796"/>
            <a:chExt cx="8666209" cy="2684299"/>
          </a:xfrm>
        </p:grpSpPr>
        <p:pic>
          <p:nvPicPr>
            <p:cNvPr id="20" name="19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910" b="18794"/>
            <a:stretch/>
          </p:blipFill>
          <p:spPr>
            <a:xfrm>
              <a:off x="307974" y="3291796"/>
              <a:ext cx="2754189" cy="2684299"/>
            </a:xfrm>
            <a:prstGeom prst="rect">
              <a:avLst/>
            </a:prstGeom>
          </p:spPr>
        </p:pic>
        <p:pic>
          <p:nvPicPr>
            <p:cNvPr id="21" name="20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8794"/>
            <a:stretch/>
          </p:blipFill>
          <p:spPr>
            <a:xfrm>
              <a:off x="2847715" y="3291796"/>
              <a:ext cx="3314700" cy="2684299"/>
            </a:xfrm>
            <a:prstGeom prst="rect">
              <a:avLst/>
            </a:prstGeom>
          </p:spPr>
        </p:pic>
        <p:pic>
          <p:nvPicPr>
            <p:cNvPr id="22" name="21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8703" b="18794"/>
            <a:stretch/>
          </p:blipFill>
          <p:spPr>
            <a:xfrm>
              <a:off x="5947967" y="3291796"/>
              <a:ext cx="3026216" cy="2684299"/>
            </a:xfrm>
            <a:prstGeom prst="rect">
              <a:avLst/>
            </a:prstGeom>
          </p:spPr>
        </p:pic>
      </p:grpSp>
      <p:grpSp>
        <p:nvGrpSpPr>
          <p:cNvPr id="13" name="12 Grupo"/>
          <p:cNvGrpSpPr/>
          <p:nvPr/>
        </p:nvGrpSpPr>
        <p:grpSpPr>
          <a:xfrm>
            <a:off x="18496" y="1335011"/>
            <a:ext cx="9097758" cy="3030093"/>
            <a:chOff x="18496" y="1229878"/>
            <a:chExt cx="9097758" cy="3030093"/>
          </a:xfrm>
        </p:grpSpPr>
        <p:pic>
          <p:nvPicPr>
            <p:cNvPr id="2" name="1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496" y="1229878"/>
              <a:ext cx="3038475" cy="3030093"/>
            </a:xfrm>
            <a:prstGeom prst="rect">
              <a:avLst/>
            </a:prstGeom>
          </p:spPr>
        </p:pic>
        <p:pic>
          <p:nvPicPr>
            <p:cNvPr id="4" name="3 Imagen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633"/>
            <a:stretch/>
          </p:blipFill>
          <p:spPr>
            <a:xfrm>
              <a:off x="3048138" y="1430852"/>
              <a:ext cx="3038475" cy="2829119"/>
            </a:xfrm>
            <a:prstGeom prst="rect">
              <a:avLst/>
            </a:prstGeom>
          </p:spPr>
        </p:pic>
        <p:pic>
          <p:nvPicPr>
            <p:cNvPr id="8" name="7 Imagen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633"/>
            <a:stretch/>
          </p:blipFill>
          <p:spPr>
            <a:xfrm>
              <a:off x="6077779" y="1430852"/>
              <a:ext cx="3038475" cy="2829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72470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700808"/>
            <a:ext cx="3357921" cy="4786630"/>
          </a:xfrm>
        </p:spPr>
      </p:pic>
      <p:sp>
        <p:nvSpPr>
          <p:cNvPr id="7" name="6 Rectángulo"/>
          <p:cNvSpPr/>
          <p:nvPr/>
        </p:nvSpPr>
        <p:spPr>
          <a:xfrm>
            <a:off x="0" y="6597352"/>
            <a:ext cx="9144000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72008" y="6597352"/>
            <a:ext cx="903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 Narrow" panose="020B0606020202030204" pitchFamily="34" charset="0"/>
              </a:rPr>
              <a:t>Rosa M. </a:t>
            </a:r>
            <a:r>
              <a:rPr lang="es-ES" sz="1400" dirty="0" err="1" smtClean="0">
                <a:latin typeface="Arial Narrow" panose="020B0606020202030204" pitchFamily="34" charset="0"/>
              </a:rPr>
              <a:t>Crujeiras</a:t>
            </a:r>
            <a:r>
              <a:rPr lang="es-ES" sz="1400" dirty="0" smtClean="0">
                <a:latin typeface="Arial Narrow" panose="020B0606020202030204" pitchFamily="34" charset="0"/>
              </a:rPr>
              <a:t> </a:t>
            </a:r>
            <a:r>
              <a:rPr lang="es-ES" sz="1400" dirty="0" err="1" smtClean="0">
                <a:latin typeface="Arial Narrow" panose="020B0606020202030204" pitchFamily="34" charset="0"/>
              </a:rPr>
              <a:t>Casais</a:t>
            </a:r>
            <a:r>
              <a:rPr lang="es-ES" sz="1400" dirty="0" smtClean="0">
                <a:latin typeface="Arial Narrow" panose="020B0606020202030204" pitchFamily="34" charset="0"/>
              </a:rPr>
              <a:t>						</a:t>
            </a:r>
            <a:r>
              <a:rPr lang="es-ES" sz="1400" dirty="0" err="1" smtClean="0">
                <a:latin typeface="Arial Narrow" panose="020B0606020202030204" pitchFamily="34" charset="0"/>
              </a:rPr>
              <a:t>Xornadas</a:t>
            </a:r>
            <a:r>
              <a:rPr lang="es-ES" sz="1400" dirty="0" smtClean="0">
                <a:latin typeface="Arial Narrow" panose="020B0606020202030204" pitchFamily="34" charset="0"/>
              </a:rPr>
              <a:t> do </a:t>
            </a:r>
            <a:r>
              <a:rPr lang="es-ES" sz="1400" dirty="0" err="1" smtClean="0">
                <a:latin typeface="Arial Narrow" panose="020B0606020202030204" pitchFamily="34" charset="0"/>
              </a:rPr>
              <a:t>Ensino</a:t>
            </a:r>
            <a:r>
              <a:rPr lang="es-ES" sz="1400" dirty="0" smtClean="0">
                <a:latin typeface="Arial Narrow" panose="020B0606020202030204" pitchFamily="34" charset="0"/>
              </a:rPr>
              <a:t> da </a:t>
            </a:r>
            <a:r>
              <a:rPr lang="es-ES" sz="1400" dirty="0" err="1" smtClean="0">
                <a:latin typeface="Arial Narrow" panose="020B0606020202030204" pitchFamily="34" charset="0"/>
              </a:rPr>
              <a:t>Estatística</a:t>
            </a:r>
            <a:endParaRPr lang="es-ES" sz="1400" dirty="0">
              <a:latin typeface="Arial Narrow" panose="020B0606020202030204" pitchFamily="34" charset="0"/>
            </a:endParaRPr>
          </a:p>
        </p:txBody>
      </p:sp>
      <p:sp>
        <p:nvSpPr>
          <p:cNvPr id="3" name="AutoShape 2" descr="data:image/jpeg;base64,/9j/4AAQSkZJRgABAQAAAQABAAD/2wCEAAkGBhQSEBUUEBMVFRQUFBUVFBAWFRUUFA8UFBAVFhQQFBQXGyYeFxkjGhUUHy8gJScpLCwsFR4xNTAqNSYrLCkBCQoKDgwOGg8PGjElHyQqKS0sKSksLCkpLCwsKSkrMCwvLTIuLiwqLDUsLCwsLCksLCwpKSktKSwsKSwvNCksLP/AABEIALEBHAMBIgACEQEDEQH/xAAcAAABBQEBAQAAAAAAAAAAAAAAAwQFBgcCAQj/xABHEAABAwIBBgoFCgUCBwAAAAABAAIDBBEFBhIhMUFRBxMiMmFxgZGhsWJyksHRIzNCQ1JTgqKy8BQWwuHxJLMVFzRjc4PS/8QAGwEBAAIDAQEAAAAAAAAAAAAAAAMEAQIFBgf/xAA6EQACAQIDAwoEBAUFAAAAAAAAAQIDEQQhMRJBsQUTMlFhcYGRodEUIsHwFUJy4SNSYpKiM4LC4vH/2gAMAwEAAhEDEQA/ANxQmMuNQi3yjXXNuSQ7YTc2OrQk5MaF9Dbiw03t4WVapiqNPpS+plprUkkKMGNja094SrMVDtQPbYaSonyhhkr7Xo+FjCzyQ+QkOPd9jxCOPP2PELPx1Lt/tl7G2yxdCQNSRrae8KLjyugOp47bjzClhiIzTcVJ26oS9iOcow6TS72ibQo6LHYnanNP4m/FOW1l9QJ6rFYeKprW6/2y9jZNS0fqOEJH+I9Fy4hxFjnZocM77J0HuWI4yi2o7Wb68uJtsscoQhWjUEIQgBCEIAQhCAEIQgBCEIAQhCAEIQgBCEIAQhCAEIQgBCEIDNMMHyLwdbZyOzMIsp2SWwad7B71C0gsapv2ZmnvkspCpf8AJxn0SO6y8viVaMv0r0k19SzjM5t/fWLfxCeULrkesfAKv8ep3B9Iaehx/NZcyl89WEf6l7lelq+4cYhi743WaRq2i6jn5Uyja32U3x2b5V3RYeCr9VU2UVfFV3Xnszdru2b6yZpJExiGVspY5t22cC02bpsRY2PUp/J6ibHTtErWm4znZwBsTpOvcNHYqLhMPHTsbsLtPqt0nyt2q25aYlxNG4A2dJyB28493mvccmU6kcLCM5Nym9rN3y0Xpn4nInNbc6r0irLi/Yl/4aik1CnPUWDyK5/leldzW26WyO+KxJ0qG1jhqc4dRIXd+HktJs5qx0JdKkvvwNu/llo5k07eqS/mE2qMk3OcHGocSNRc0E6NWkEXWRw49O3mzSDqe74p/T5Y1Y1VEnab+ahqYZzVptSXak+NyWOLpboNdza9jWP4asbqmif60Zb+lHH1jdcUL/Ve5v6gs8pcuqv72/W1h9ykocvqnbmHrZ8CE5qXVHhwJliae5yXjfjctP8ANzY5RFVxmBztLXOIdG8XtoeP2Nqnwb6lmONZRmrhMU8UZ2te3ODo3bHtNz/fUrjkRSPjoo2yOLtZbfWGE8kd2nqIUVWkox2tH1FjD4hzm4arr0fjuJ5CEKqXwQhCAEIQgBCEIAQhCAEIQgBCEIAQhCAEIQgBCEIDOgLVFWN7Wv7rO96cVh/07DucR5/BJSj/AFso+3Tn9IHuSshvSnof5/5Xm8bHKa/pn6STLWIzcX2LgiKdKrXgg5DfUHjpVQkV0w5tm9TWjuauNyar4mF9136MiSsmVnGZvlH+sfgq3WzqVxSe5J3knxUFnZz+rSez9hYwdB4isorWT4mteoqcHJ7i45DUGl0h2AMHXrcfJQnCTiufUNiB0RN0+s7SfCyuuExCmpAX6M1he/rtnO+CxzEq4yyvkdre4uPaV9Ow8U6ja0WS4cDz2Lk6dCNPe83x4iLpUnxiRfIuYrucGtFyTYDerjkkrs5sINuyHIkS0T1ecjsj2yCzwM0aDJmMcXP2hucDZo1fsq3R5AQDa7sbEPJi5X4ht5whddd7HoFyPsWVSok96s3bsMppnJ+wrTm5FQDbJ7TR5NSrckYBsef/AGO9xWPjKn8n+X7En4bS31H/AG/9ihYBh3HztYdDdbzqswa9PToHatT/AIlgFs5o6LgWUaMlqfawnrkk/wDpKNyapx9U3tLj5lQ1a1Wo9EvF+xaw+GoUU/mbv2JfUeHEIxrkZ7Tfik3YvCNcrPaCTGAU/wBzH7IPmlW4TCNUUfsN+Ci/idnqWP4Xb6CtNWMkF43tcN7SDbuSyzXLRj8OrY6un5MctmyMGhhe0aiBo5TR3sJ2rQsPrWzRMkZzXtDh2jUtadVyk4S1RtVoqMVUi7p+j6hwhCFOVwQhCAEIQgBCEIAQhCAEIQgBCEIAQhCAz+qFq+L0onN/UvYv+mk6M0/pRjGiqpnek9v770Qj5OobuB8C74LhYuN5NfrXnBP6Fmt0IPs+rIgaSBvIHeVcw+0bz0O8AqXh+maMem3zurbWutTPO8HxK4OAWzOcuqEjVaeJQ8TlXmTFFxs7b6i659VmnxNgmWKy6SrdkJQZrXPPQwHq0uPaT4Lt8hUbOVZ/lWXe8uFyji3tyjT63d9y+0K8IuKcVScWDypTm/hGl3uWRyyq08I+L8bVloPJiGYPW1u8dHYqTNKvbUY7FNeZwsTLnaze5ZeR1JMrlkVk26RwJ0OcLk/dRnb6zv3tVeyYwYzSBxbdodZrfvH7B1DWf8rcsn8GEEdtbjpe77TvgNi5OMrurLmY6fm9vc73J2FVCPxE1n+Vf8vbzJDD6NsbA1osGiwCkGvULj+Ox0kLpJDq1N2uOwBYnieXdXI9zhM9gcSQxpsGjcFSnXVJ7KR2MNgZ4q8r2XWz6GMg2pN1awa3tH4gvmWfH53c6eU/jd8UyfVuOtzj1knzWvxUnuL65GW+fp+59OTZSUzOdPEOt4TGXL6hbrqYz1G/kvm5rk7gT4ib6jf8JorWT9DfX8JdENUhd6rCUi7hNg+iyQ9gCx+kYrHgOCyVMgZEOlzjzWD7Tj+7rV1qjyRDPB0IZv1ZbsUx4YlE6lZA4mSxD84fJFpBEurQAfO21XLBMMFPTxwg34tobffvKTwLAY6WPNjF3HnyHnPPuG4f5UkrVOm09qbuzlVqsWtimrRvfxBCEKcrAhF14Hg6igPUIQgBCEIAQhCAEIQgBCEIAQhCAz/KXQ6B26e3fb4JWBvykzd4f4kn+pI5VH5AO3SMd3gpzAf9Q70h5sauRiV/EX6l6potVM6UfH79SBwf59nRnHuYVZcYktS9eb8VW8FH+ocPstf5ge9TGVcubA0dPk3+689hlalVl2RXmzRaIokpzpd9tPdqHfZaNC8UlEXO+rjLj0utfxcVScl6PjagX1Z2cepmr8xCk+FLFsynZCDpkOc71W/E+S9jybh9ihTp/wA3zP6enE5NSpZ1KvV8q++/gZhXVZc5znHS4knrJuU3oKN08gYNA1ud9hu09e5ISkucGtF3E2AGsk6gtQyAySAAc8XAILjslkH9DfE9q6OMxLgtiHSenZ2mnJ2DVR7c+ite3sLHkZk2ImNeW2ObZjPu2dPpHWf8q0Vla2GNz3kNa0XJQHBrbnQANe7pWQ8IWWRqHmKI/JMOk/eOG3qXHnJUY2Wv3meko0ZYqp1Jei6iJyzysdWTE6RG3QxnR9o9Kq8kq8mmTKSdVIwbzZ6DajTiox0Qu6Vc8YmweSbDSTqA037FYcJyPmmIGkOOqMNL323kCwb2kK3Tw86nRRhVb5kbGVI0jVbqDglnNrtf1ucyPwGeVYqHgoLec6NvtyHxIHgplhGulJLxvwuQVMXSWslx4EDknkzJVyZrBZotnykclg97tw92la/h1LT0cQY1zGga3Oc0Oebc5x2lQFJkOGsDDUTZg08WwiNlzrNmj3p7DkdSt1xZ53vLpO3lEqanSpQ33fccbEVoVH0nbqS/f6DyfLSkb9e1x3Nu49wSP84B3zNPPJ08WWg9rrBPqegjYLMja3qaB5JwFLtR3Lzf/hV2qa0j5v2sRIxWsfzKZkfTJIPJl16KWsfz6iNg3MjufacfcpYFegpznUkY522iS8L8bkV/Lmd87PPJvGeGD8gB8VnmXs0uFV1PNSPeI5WHOjc9z2OfG/lAhx2te3uK1nOVE4ZMN43DxIOdBKx/4X/JuHe9p/CpKNSW2k9CfD1pc4lJ3TytuLtg2KNqYI5mc2Rodbcdrew3HYnqqXBdG5uGRZ20vI9UvNlbVpViozcVuZBXgoVJRWibBCEKMhBCEIAQhCAEIQgBCEIDPsoG3o3dDYz3EBd08ny0Z+0xp72H4LrExelkHoO/K8n3JpRPuKd3/bYO64965OKykn+h/wCX7luX+j4v6CGDRWqZ+g5vfIfgu8uprMYOg+J/sl6CO1TP0yt/SXe9RmWkmdOxo2NBt030DvIXLw2HdTapr81RR8lcq1KnN09rqTH+RFDmsc/fyR1N1ntJPcs64Q8a46rkIPJZyG9TdZ77rUKycUlCSNbWWHS86L95JWPYThTqqfVnNDtX3j9eaegaz0da9kqkaalV3aL24HN5mVRwoLXV+/Elshcl3SvD3aC4Xv8Adxn6XrO1DoWz0NM2Nga0WAFgNwCjcCwkQR21k6XO+07f1blFZaZVcQzi4z8o4aT92Dt61y5z2b1amr+7I7tOltWo0tF9tsjOEDLDQYIXdEjx+gLKKqoT3FKzQblQcUEk7rRi9za+zq6T0BVKNOeInc7sVGhBU4CM9Sn2FZPSzkWBaDqNiXO9Vg0nr0BXXJbgxJIfN4gX7G6m9ZuegLUcHydjhHJaL7TrLus6yuvCjTp9LN9S08/bzKVTERjrm+paeft5lJyW4NM2xcM3ebgyHrdqaOhvetGwnA44QAxoFtOjfvO89KexMASoeFvOq5K27qWhz62InVyenVuFlyUnxwTeoxFjBd72t6yB5qNRb0K6hJ5JDu6M5VXEeESihvn1DbjY03Pcq3XcNUANoIpJTvtmjxspVQlvy78iZYapvVu/I04vXJlWRR8IuI1Ls2lpgOx0hHWGjR3qRpckMWqdNTU8S0623AdbcGsue9wW3NRj0mbcxCPSl5faNCqcYijF3yNb1kKGm4QaUHNY8yO2NjaXk9AzQU1w7gopWkOqHy1DvTcQ3uBzvzK3YdhcMAtBEyMei0AnrOs9qxtU1ormrlRjomyEp8TqpvmqVzAfpzkRi2/N0v8Ayp7/AMAfK0tqpGua7nRMbZp6C53OHYFNhy9zljnHuyI+ea6KscwQhjQ1oAAFgBqC7RdCjIdQQhCAEIQgBCEIAQhCAEIQgM8Nc10Ls67M9sjQ14zHXINm2O25TLDJbwQHdnDukGhXOWia7WB4KGdkhA25jbxZOgllgT1krn4mlKpH5dbfVP6FjnFsOPbf0YwfWMjq7ONi9wI12uY2tFzqFyFHYxYVrZHHkNc3OHUNB7Cb9ieYnki5+uUu0Wzn2c7quLJjiGFzHZf0idJsNZXMksTQnelH80nfJ6q3hkQuMaitPTIQ4RsS5LIWnZnut06G+89qb8GbYyJLCz4yAPUcL36y4OuepQ2K4PO46RqAaLm+hosAk8m5JKGcyyfNljmvF9J2st05wHeV6mrzXMra1Wfjv7Dn4Z1+flZZSy7bbu00bKXKNtLFfW92hjd5+0egLH8RxRz3F7zdzjclc49lC+okc83JOoAGzRsaFBSiR2ppXDnCdeV3puPWUnDDRtf5t4rJK18jQ/mlwB6ASAT0rYMncnYoQM1ovqzjr/sOgLFv+FSHWPArZ8LxtjaeN8rg27Gk3NuVmjO8broUVKMdhehVrVpVHaJboLBOhUALNsT4U4Y7iK8h8Pj5KnYrwkVM1wHZjd183+57VajRt03bj5ESw/8AO0uPl7m04llZBCDnyAEbL3Pds7VSMb4X2tuIW3O8/v4rLX1uebyynqaL+J+CcQ0AlDjTgu4toLmnS4gk8oWGnVqV3Dww8p7N/FrI2nOlRjeEdp9uXoS9fwkVstw2QsB2DQooMmqDeaoFvTla0fmPuTCy9C7f4ct8/JWKEuVqjySt2bvSxZMOyfoW6aitj6Wxsmmd35ob4lWigxrBafVHNMRtdHo9klre8FZoF0E/C6O9v09irLHVH2Gxs4ZaZgzYaaUNGpvyUbe5pK5dw0X5lL7UvwYskYnEbk/DMMvy+rIXXm95pr+F6oPNhhHXnu/qCbycKNa7U6NvVGP6iVRYpE8jeFn4OhHSCI3Vm95eMM4U6lh+WayYdXFu7C0W/KrdhfCXSy2Dy6F2545PttuO+yx8L2ygq4ChU0Vu4zGvOJ9DQVjXtzmOa5p1OaQ4HtGhKiRfPdHiMkLs6J7mHe1xbfrtrVpwvhOqGWEzWyjeeQ/2m6PBc6pyZUjnB39CxHExeprgeus9VHC+EWllsHudC7dIOT7bbjvsrNT1DXtDmODmnU5pDge0aFzp0p08pKxYjKMtGOQ5dJMLoFRmx0heXRdDB6hCEAIQhARrgk3NS5C5IWljI1fEkJKUFPnBJuCWMEXJh7dyj6/BI3jlMabari9lPPakHsR5m8cs0VKTJaLYwdyRdkwzYAra6FJOgWNlEqmyozZNNsdFukawqtimQGcbiWTqJBHktSfCms1KCpIPZ0N1UayuYvU5BSN1OJUdLkq9uxbXNQDcmUuFg7FMmuoypLqMaODuGxWng8hLah4I1xjwePirhLgDTsUBiWGSUkoniuWDQ9mwDR3Dp2FTU4Kq9hOz3d/UaVKijG9h/lTkFxrTNSt5et8Q1Sb3M9Lo29evO3REGxFiNY3Lc8nMVZNGHMOg6xtadrT0phljkC2pBlgAbNrI1Cbr3O6du3er+D5RlTfNVvPq7Gc+tRUvmgY4IkqyJOZqBzXFrgQ4GxaRYgjYQhtGV3XK5RscNjCUDEqyjSgpVpcCDU4hcV6KZKNgS5gVY5KXKSDCuhda2B1pXQXIcvc5ZNRRqdUVbJC7OhkfGd7HFt+u2vtTMFerRpPJmUXXC+E2ojsJgyYbzyH+00W/KrbhnCNSy6HuMLt0g5PttuO+yx0rnOVKpgKU9FbuJo15xPoqCoa9ocxwc06nNIcD2jQlLr59oKmeI50DpGH7Tc5t+vYe1XHB+EGtaQJWRzDaSWxyd7dB9lc6rydOOcWn6FiOJT1RqV17dV3CcuKeaTii7i5tAMTrXuRcAEaNNxa9rqwXXPnCUHaSsWE1LQ7QvAV6tDIzK4KWzV5mLBkbkJNwToxrwxIBk5q4LE+4lecQhkjzGuHRKSMC5NOhm5GOhSD6dTBp1w6nCyZuQclMm76ZT74E2lp1m5m5CGnXEtCHAggEEWIO3oUq6Bc8Ss3FzOZYJMNqM9lzA86W/wBPWNh26lpOC4myaNrmG4cNB/e1M8Qwts0bmPFw4WPxHSqRQVEuGVOY+7oXG994+230htH9lda+Lj/Wv8l7lZvm32cC55W5FMqm58dmzAaHbJAPov8AcdiyqpoXRvLJGlrmmxadYW6YbXNkYHNIIIuCNRB2qPynySjq2X5srRyJP6Xb2+XnnB450vknpwNKtHazjqYvxS9Easf8k1WcWmM3Gs3aB1gk6U8g4PJ3ay1v4r+DR712ni6K1kvMqKnJ7ipWXQcr5T8GR+nJ3MPvcpOn4M4hzi8+y3yaq8uUcOt9/A2VCb3GYg3XvFHd7vNbBBkFTt+rB6XOc7zKkafJiFnNjYOpjfgoJcq010YvgbrDS3sxOLDZHc1pPUC79N1IQZJVLtUTu0Zv6rLamYe0JRtK0bFDLlWb6MVxN1hVvZkdNwf1DtYa3rcPJoKlKbg3d9J47A4+9q0wRjcF7ZV5coV5b7eBusPBFEpuDeMc4uPYweYKlKfIaFv0T2vd5NICtCFBLE1payZIqcFuISDJSBuqOMfgBPeRdPW4W0Cw0dWjwT5eFQSblqzdJLQ+cuEJ5ixioLDYtdHYj/wRreckcXNTRQyu5zmWcd7mktJ7bX7VhHCS2+MVVvts/wBiNbFwfs4rD4WnXml1vWcSPCy7uOS+FpPfZcCpSvzsi3L26RZIlQ5cMtnlkZq9QsGTkhFl0iyA4siy6siyA4IXJCUXJQCZauC1LELghZAg5iRfGnZaknNQyMHxJMsT17Ei5iAbFii8ewJtREWu0HW121rt6m8xclizGTi7rUw0mrMzbJ/HX0M5hqNDL9jL/THoH++9arR1Qe0EG91UMrcmRUR5zdEjOad/oHoPgq/kZlS6nfxFRcNvmtJ+qdfmO6N27q1XqtNYmHO0+kukvqvv968ZOm9mWm41gQgm5CUDAkqaYOFwllzCwFkLy68Lwsg6QknVAGspGbE2NF3EAbybDvKAdr1V6py2pma5mX3NOee5l1F1PCRCOY2R3SG5oPa8hTRo1JdGL8jRzitWXW65LwqCMt6iX5ilc7pu53gxp8121uKy6o2xjpDR+txPgpPhZrpWXe0a87HdmXh1QBtSE+JsaLucAN5Nh3lVNmRVdJ89VZvQ17vJgYE4g4LYr3lle87wGjxdnFZ5qmulPyTfsNuT0iP6nLamb9cwnc0557mXUXVcIkY5jJHfhzAfbIU5S5CUjPqy71nuI7r28FKU2Dwx/NxRt9VjR4gLH8Bbm/Je4+d9RjEGTctbiElQ6NzWPcHatQDWttnaieT+9uq0FEWgC1gAAANgA0BTZiC84pZr4iVayeSSskIQUb9ojG1K2XYYvbKuSHKF6QhDIWXi9QgPEL1eIDyy8sukIDghckJQheZqASIXDmpfNXJYgGrmpF7U/MS5NOgI/NXmapD+EXopAgItzFS8tclc8GaJvLA5TR9YB7wtKFKNyHUjSLWCkpVZUpqcTScVJWZl2ReXAibxdS7ktHIkIJ0D6DrAm+4/szlTwlQjmiR3Uyw73lqmTwf0heXmMkuNyM5wbc69AIUlSZM00fMgiHTmAnvOlWKk8NKW0ovPdkkRxVRK10UX/mBNIbQUzndNy7wY0+a7bLi03NiEYO9oH+64+S0hrANAFhuC6WnO010aa8W2Z2JPWRnUeRmIS/PVWYNwe7yjDR4p1DwVRk3mmc89DR5vLir2hPiai6Nl3JIzzUd+ZWqbg9o2a2Of6z3eTbBS1LgNPH83BG3pDG377XT9CilVnLpNvxNlGK0R4AvUIUZsCEIQAhCEAIQhACEIQHi8KEIAQhCGQQhCA8KEIQAhCEAFCEIYBCEIZPUIQhgEIQsA9C9QhZAIQhACEIQAhCEAIQhACEIQAhCEAIQhACEI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data:image/jpeg;base64,/9j/4AAQSkZJRgABAQAAAQABAAD/2wCEAAkGBhQSEBUUEBMVFRQUFBUVFBAWFRUUFA8UFBAVFhQQFBQXGyYeFxkjGhUUHy8gJScpLCwsFR4xNTAqNSYrLCkBCQoKDgwOGg8PGjElHyQqKS0sKSksLCkpLCwsKSkrMCwvLTIuLiwqLDUsLCwsLCksLCwpKSktKSwsKSwvNCksLP/AABEIALEBHAMBIgACEQEDEQH/xAAcAAABBQEBAQAAAAAAAAAAAAAAAwQFBgcCAQj/xABHEAABAwIBBgoFCgUCBwAAAAABAAIDBBEFBhIhMUFRBxMiMmFxgZGhsWJyksHRIzNCQ1JTgqKy8BQWwuHxJLMVFzRjc4PS/8QAGwEBAAIDAQEAAAAAAAAAAAAAAAMEAQIFBgf/xAA6EQACAQIDAwoEBAUFAAAAAAAAAQIDEQQhMRJBsQUTMlFhcYGRodEUIsHwFUJy4SNSYpKiM4LC4vH/2gAMAwEAAhEDEQA/ANxQmMuNQi3yjXXNuSQ7YTc2OrQk5MaF9Dbiw03t4WVapiqNPpS+plprUkkKMGNja094SrMVDtQPbYaSonyhhkr7Xo+FjCzyQ+QkOPd9jxCOPP2PELPx1Lt/tl7G2yxdCQNSRrae8KLjyugOp47bjzClhiIzTcVJ26oS9iOcow6TS72ibQo6LHYnanNP4m/FOW1l9QJ6rFYeKprW6/2y9jZNS0fqOEJH+I9Fy4hxFjnZocM77J0HuWI4yi2o7Wb68uJtsscoQhWjUEIQgBCEIAQhCAEIQgBCEIAQhCAEIQgBCEIAQhCAEIQgBCEIDNMMHyLwdbZyOzMIsp2SWwad7B71C0gsapv2ZmnvkspCpf8AJxn0SO6y8viVaMv0r0k19SzjM5t/fWLfxCeULrkesfAKv8ep3B9Iaehx/NZcyl89WEf6l7lelq+4cYhi743WaRq2i6jn5Uyja32U3x2b5V3RYeCr9VU2UVfFV3Xnszdru2b6yZpJExiGVspY5t22cC02bpsRY2PUp/J6ibHTtErWm4znZwBsTpOvcNHYqLhMPHTsbsLtPqt0nyt2q25aYlxNG4A2dJyB28493mvccmU6kcLCM5Nym9rN3y0Xpn4nInNbc6r0irLi/Yl/4aik1CnPUWDyK5/leldzW26WyO+KxJ0qG1jhqc4dRIXd+HktJs5qx0JdKkvvwNu/llo5k07eqS/mE2qMk3OcHGocSNRc0E6NWkEXWRw49O3mzSDqe74p/T5Y1Y1VEnab+ahqYZzVptSXak+NyWOLpboNdza9jWP4asbqmif60Zb+lHH1jdcUL/Ve5v6gs8pcuqv72/W1h9ykocvqnbmHrZ8CE5qXVHhwJliae5yXjfjctP8ANzY5RFVxmBztLXOIdG8XtoeP2Nqnwb6lmONZRmrhMU8UZ2te3ODo3bHtNz/fUrjkRSPjoo2yOLtZbfWGE8kd2nqIUVWkox2tH1FjD4hzm4arr0fjuJ5CEKqXwQhCAEIQgBCEIAQhCAEIQgBCEIAQhCAEIQgBCEIDOgLVFWN7Wv7rO96cVh/07DucR5/BJSj/AFso+3Tn9IHuSshvSnof5/5Xm8bHKa/pn6STLWIzcX2LgiKdKrXgg5DfUHjpVQkV0w5tm9TWjuauNyar4mF9136MiSsmVnGZvlH+sfgq3WzqVxSe5J3knxUFnZz+rSez9hYwdB4isorWT4mteoqcHJ7i45DUGl0h2AMHXrcfJQnCTiufUNiB0RN0+s7SfCyuuExCmpAX6M1he/rtnO+CxzEq4yyvkdre4uPaV9Ow8U6ja0WS4cDz2Lk6dCNPe83x4iLpUnxiRfIuYrucGtFyTYDerjkkrs5sINuyHIkS0T1ecjsj2yCzwM0aDJmMcXP2hucDZo1fsq3R5AQDa7sbEPJi5X4ht5whddd7HoFyPsWVSok96s3bsMppnJ+wrTm5FQDbJ7TR5NSrckYBsef/AGO9xWPjKn8n+X7En4bS31H/AG/9ihYBh3HztYdDdbzqswa9PToHatT/AIlgFs5o6LgWUaMlqfawnrkk/wDpKNyapx9U3tLj5lQ1a1Wo9EvF+xaw+GoUU/mbv2JfUeHEIxrkZ7Tfik3YvCNcrPaCTGAU/wBzH7IPmlW4TCNUUfsN+Ci/idnqWP4Xb6CtNWMkF43tcN7SDbuSyzXLRj8OrY6un5MctmyMGhhe0aiBo5TR3sJ2rQsPrWzRMkZzXtDh2jUtadVyk4S1RtVoqMVUi7p+j6hwhCFOVwQhCAEIQgBCEIAQhCAEIQgBCEIAQhCAz+qFq+L0onN/UvYv+mk6M0/pRjGiqpnek9v770Qj5OobuB8C74LhYuN5NfrXnBP6Fmt0IPs+rIgaSBvIHeVcw+0bz0O8AqXh+maMem3zurbWutTPO8HxK4OAWzOcuqEjVaeJQ8TlXmTFFxs7b6i659VmnxNgmWKy6SrdkJQZrXPPQwHq0uPaT4Lt8hUbOVZ/lWXe8uFyji3tyjT63d9y+0K8IuKcVScWDypTm/hGl3uWRyyq08I+L8bVloPJiGYPW1u8dHYqTNKvbUY7FNeZwsTLnaze5ZeR1JMrlkVk26RwJ0OcLk/dRnb6zv3tVeyYwYzSBxbdodZrfvH7B1DWf8rcsn8GEEdtbjpe77TvgNi5OMrurLmY6fm9vc73J2FVCPxE1n+Vf8vbzJDD6NsbA1osGiwCkGvULj+Ox0kLpJDq1N2uOwBYnieXdXI9zhM9gcSQxpsGjcFSnXVJ7KR2MNgZ4q8r2XWz6GMg2pN1awa3tH4gvmWfH53c6eU/jd8UyfVuOtzj1knzWvxUnuL65GW+fp+59OTZSUzOdPEOt4TGXL6hbrqYz1G/kvm5rk7gT4ib6jf8JorWT9DfX8JdENUhd6rCUi7hNg+iyQ9gCx+kYrHgOCyVMgZEOlzjzWD7Tj+7rV1qjyRDPB0IZv1ZbsUx4YlE6lZA4mSxD84fJFpBEurQAfO21XLBMMFPTxwg34tobffvKTwLAY6WPNjF3HnyHnPPuG4f5UkrVOm09qbuzlVqsWtimrRvfxBCEKcrAhF14Hg6igPUIQgBCEIAQhCAEIQgBCEIAQhCAz/KXQ6B26e3fb4JWBvykzd4f4kn+pI5VH5AO3SMd3gpzAf9Q70h5sauRiV/EX6l6potVM6UfH79SBwf59nRnHuYVZcYktS9eb8VW8FH+ocPstf5ge9TGVcubA0dPk3+689hlalVl2RXmzRaIokpzpd9tPdqHfZaNC8UlEXO+rjLj0utfxcVScl6PjagX1Z2cepmr8xCk+FLFsynZCDpkOc71W/E+S9jybh9ihTp/wA3zP6enE5NSpZ1KvV8q++/gZhXVZc5znHS4knrJuU3oKN08gYNA1ud9hu09e5ISkucGtF3E2AGsk6gtQyAySAAc8XAILjslkH9DfE9q6OMxLgtiHSenZ2mnJ2DVR7c+ite3sLHkZk2ImNeW2ObZjPu2dPpHWf8q0Vla2GNz3kNa0XJQHBrbnQANe7pWQ8IWWRqHmKI/JMOk/eOG3qXHnJUY2Wv3meko0ZYqp1Jei6iJyzysdWTE6RG3QxnR9o9Kq8kq8mmTKSdVIwbzZ6DajTiox0Qu6Vc8YmweSbDSTqA037FYcJyPmmIGkOOqMNL323kCwb2kK3Tw86nRRhVb5kbGVI0jVbqDglnNrtf1ucyPwGeVYqHgoLec6NvtyHxIHgplhGulJLxvwuQVMXSWslx4EDknkzJVyZrBZotnykclg97tw92la/h1LT0cQY1zGga3Oc0Oebc5x2lQFJkOGsDDUTZg08WwiNlzrNmj3p7DkdSt1xZ53vLpO3lEqanSpQ33fccbEVoVH0nbqS/f6DyfLSkb9e1x3Nu49wSP84B3zNPPJ08WWg9rrBPqegjYLMja3qaB5JwFLtR3Lzf/hV2qa0j5v2sRIxWsfzKZkfTJIPJl16KWsfz6iNg3MjufacfcpYFegpznUkY522iS8L8bkV/Lmd87PPJvGeGD8gB8VnmXs0uFV1PNSPeI5WHOjc9z2OfG/lAhx2te3uK1nOVE4ZMN43DxIOdBKx/4X/JuHe9p/CpKNSW2k9CfD1pc4lJ3TytuLtg2KNqYI5mc2Rodbcdrew3HYnqqXBdG5uGRZ20vI9UvNlbVpViozcVuZBXgoVJRWibBCEKMhBCEIAQhCAEIQgBCEIDPsoG3o3dDYz3EBd08ny0Z+0xp72H4LrExelkHoO/K8n3JpRPuKd3/bYO64965OKykn+h/wCX7luX+j4v6CGDRWqZ+g5vfIfgu8uprMYOg+J/sl6CO1TP0yt/SXe9RmWkmdOxo2NBt030DvIXLw2HdTapr81RR8lcq1KnN09rqTH+RFDmsc/fyR1N1ntJPcs64Q8a46rkIPJZyG9TdZ77rUKycUlCSNbWWHS86L95JWPYThTqqfVnNDtX3j9eaegaz0da9kqkaalV3aL24HN5mVRwoLXV+/Elshcl3SvD3aC4Xv8Adxn6XrO1DoWz0NM2Nga0WAFgNwCjcCwkQR21k6XO+07f1blFZaZVcQzi4z8o4aT92Dt61y5z2b1amr+7I7tOltWo0tF9tsjOEDLDQYIXdEjx+gLKKqoT3FKzQblQcUEk7rRi9za+zq6T0BVKNOeInc7sVGhBU4CM9Sn2FZPSzkWBaDqNiXO9Vg0nr0BXXJbgxJIfN4gX7G6m9ZuegLUcHydjhHJaL7TrLus6yuvCjTp9LN9S08/bzKVTERjrm+paeft5lJyW4NM2xcM3ebgyHrdqaOhvetGwnA44QAxoFtOjfvO89KexMASoeFvOq5K27qWhz62InVyenVuFlyUnxwTeoxFjBd72t6yB5qNRb0K6hJ5JDu6M5VXEeESihvn1DbjY03Pcq3XcNUANoIpJTvtmjxspVQlvy78iZYapvVu/I04vXJlWRR8IuI1Ls2lpgOx0hHWGjR3qRpckMWqdNTU8S0623AdbcGsue9wW3NRj0mbcxCPSl5faNCqcYijF3yNb1kKGm4QaUHNY8yO2NjaXk9AzQU1w7gopWkOqHy1DvTcQ3uBzvzK3YdhcMAtBEyMei0AnrOs9qxtU1ormrlRjomyEp8TqpvmqVzAfpzkRi2/N0v8Ayp7/AMAfK0tqpGua7nRMbZp6C53OHYFNhy9zljnHuyI+ea6KscwQhjQ1oAAFgBqC7RdCjIdQQhCAEIQgBCEIAQhCAEIQgM8Nc10Ls67M9sjQ14zHXINm2O25TLDJbwQHdnDukGhXOWia7WB4KGdkhA25jbxZOgllgT1krn4mlKpH5dbfVP6FjnFsOPbf0YwfWMjq7ONi9wI12uY2tFzqFyFHYxYVrZHHkNc3OHUNB7Cb9ieYnki5+uUu0Wzn2c7quLJjiGFzHZf0idJsNZXMksTQnelH80nfJ6q3hkQuMaitPTIQ4RsS5LIWnZnut06G+89qb8GbYyJLCz4yAPUcL36y4OuepQ2K4PO46RqAaLm+hosAk8m5JKGcyyfNljmvF9J2st05wHeV6mrzXMra1Wfjv7Dn4Z1+flZZSy7bbu00bKXKNtLFfW92hjd5+0egLH8RxRz3F7zdzjclc49lC+okc83JOoAGzRsaFBSiR2ppXDnCdeV3puPWUnDDRtf5t4rJK18jQ/mlwB6ASAT0rYMncnYoQM1ovqzjr/sOgLFv+FSHWPArZ8LxtjaeN8rg27Gk3NuVmjO8broUVKMdhehVrVpVHaJboLBOhUALNsT4U4Y7iK8h8Pj5KnYrwkVM1wHZjd183+57VajRt03bj5ESw/8AO0uPl7m04llZBCDnyAEbL3Pds7VSMb4X2tuIW3O8/v4rLX1uebyynqaL+J+CcQ0AlDjTgu4toLmnS4gk8oWGnVqV3Dww8p7N/FrI2nOlRjeEdp9uXoS9fwkVstw2QsB2DQooMmqDeaoFvTla0fmPuTCy9C7f4ct8/JWKEuVqjySt2bvSxZMOyfoW6aitj6Wxsmmd35ob4lWigxrBafVHNMRtdHo9klre8FZoF0E/C6O9v09irLHVH2Gxs4ZaZgzYaaUNGpvyUbe5pK5dw0X5lL7UvwYskYnEbk/DMMvy+rIXXm95pr+F6oPNhhHXnu/qCbycKNa7U6NvVGP6iVRYpE8jeFn4OhHSCI3Vm95eMM4U6lh+WayYdXFu7C0W/KrdhfCXSy2Dy6F2545PttuO+yx8L2ygq4ChU0Vu4zGvOJ9DQVjXtzmOa5p1OaQ4HtGhKiRfPdHiMkLs6J7mHe1xbfrtrVpwvhOqGWEzWyjeeQ/2m6PBc6pyZUjnB39CxHExeprgeus9VHC+EWllsHudC7dIOT7bbjvsrNT1DXtDmODmnU5pDge0aFzp0p08pKxYjKMtGOQ5dJMLoFRmx0heXRdDB6hCEAIQhARrgk3NS5C5IWljI1fEkJKUFPnBJuCWMEXJh7dyj6/BI3jlMabari9lPPakHsR5m8cs0VKTJaLYwdyRdkwzYAra6FJOgWNlEqmyozZNNsdFukawqtimQGcbiWTqJBHktSfCms1KCpIPZ0N1UayuYvU5BSN1OJUdLkq9uxbXNQDcmUuFg7FMmuoypLqMaODuGxWng8hLah4I1xjwePirhLgDTsUBiWGSUkoniuWDQ9mwDR3Dp2FTU4Kq9hOz3d/UaVKijG9h/lTkFxrTNSt5et8Q1Sb3M9Lo29evO3REGxFiNY3Lc8nMVZNGHMOg6xtadrT0phljkC2pBlgAbNrI1Cbr3O6du3er+D5RlTfNVvPq7Gc+tRUvmgY4IkqyJOZqBzXFrgQ4GxaRYgjYQhtGV3XK5RscNjCUDEqyjSgpVpcCDU4hcV6KZKNgS5gVY5KXKSDCuhda2B1pXQXIcvc5ZNRRqdUVbJC7OhkfGd7HFt+u2vtTMFerRpPJmUXXC+E2ojsJgyYbzyH+00W/KrbhnCNSy6HuMLt0g5PttuO+yx0rnOVKpgKU9FbuJo15xPoqCoa9ocxwc06nNIcD2jQlLr59oKmeI50DpGH7Tc5t+vYe1XHB+EGtaQJWRzDaSWxyd7dB9lc6rydOOcWn6FiOJT1RqV17dV3CcuKeaTii7i5tAMTrXuRcAEaNNxa9rqwXXPnCUHaSsWE1LQ7QvAV6tDIzK4KWzV5mLBkbkJNwToxrwxIBk5q4LE+4lecQhkjzGuHRKSMC5NOhm5GOhSD6dTBp1w6nCyZuQclMm76ZT74E2lp1m5m5CGnXEtCHAggEEWIO3oUq6Bc8Ss3FzOZYJMNqM9lzA86W/wBPWNh26lpOC4myaNrmG4cNB/e1M8Qwts0bmPFw4WPxHSqRQVEuGVOY+7oXG994+230htH9lda+Lj/Wv8l7lZvm32cC55W5FMqm58dmzAaHbJAPov8AcdiyqpoXRvLJGlrmmxadYW6YbXNkYHNIIIuCNRB2qPynySjq2X5srRyJP6Xb2+XnnB450vknpwNKtHazjqYvxS9Easf8k1WcWmM3Gs3aB1gk6U8g4PJ3ay1v4r+DR712ni6K1kvMqKnJ7ipWXQcr5T8GR+nJ3MPvcpOn4M4hzi8+y3yaq8uUcOt9/A2VCb3GYg3XvFHd7vNbBBkFTt+rB6XOc7zKkafJiFnNjYOpjfgoJcq010YvgbrDS3sxOLDZHc1pPUC79N1IQZJVLtUTu0Zv6rLamYe0JRtK0bFDLlWb6MVxN1hVvZkdNwf1DtYa3rcPJoKlKbg3d9J47A4+9q0wRjcF7ZV5coV5b7eBusPBFEpuDeMc4uPYweYKlKfIaFv0T2vd5NICtCFBLE1payZIqcFuISDJSBuqOMfgBPeRdPW4W0Cw0dWjwT5eFQSblqzdJLQ+cuEJ5ixioLDYtdHYj/wRreckcXNTRQyu5zmWcd7mktJ7bX7VhHCS2+MVVvts/wBiNbFwfs4rD4WnXml1vWcSPCy7uOS+FpPfZcCpSvzsi3L26RZIlQ5cMtnlkZq9QsGTkhFl0iyA4siy6siyA4IXJCUXJQCZauC1LELghZAg5iRfGnZaknNQyMHxJMsT17Ei5iAbFii8ewJtREWu0HW121rt6m8xclizGTi7rUw0mrMzbJ/HX0M5hqNDL9jL/THoH++9arR1Qe0EG91UMrcmRUR5zdEjOad/oHoPgq/kZlS6nfxFRcNvmtJ+qdfmO6N27q1XqtNYmHO0+kukvqvv968ZOm9mWm41gQgm5CUDAkqaYOFwllzCwFkLy68Lwsg6QknVAGspGbE2NF3EAbybDvKAdr1V6py2pma5mX3NOee5l1F1PCRCOY2R3SG5oPa8hTRo1JdGL8jRzitWXW65LwqCMt6iX5ilc7pu53gxp8121uKy6o2xjpDR+txPgpPhZrpWXe0a87HdmXh1QBtSE+JsaLucAN5Nh3lVNmRVdJ89VZvQ17vJgYE4g4LYr3lle87wGjxdnFZ5qmulPyTfsNuT0iP6nLamb9cwnc0557mXUXVcIkY5jJHfhzAfbIU5S5CUjPqy71nuI7r28FKU2Dwx/NxRt9VjR4gLH8Bbm/Je4+d9RjEGTctbiElQ6NzWPcHatQDWttnaieT+9uq0FEWgC1gAAANgA0BTZiC84pZr4iVayeSSskIQUb9ojG1K2XYYvbKuSHKF6QhDIWXi9QgPEL1eIDyy8sukIDghckJQheZqASIXDmpfNXJYgGrmpF7U/MS5NOgI/NXmapD+EXopAgItzFS8tclc8GaJvLA5TR9YB7wtKFKNyHUjSLWCkpVZUpqcTScVJWZl2ReXAibxdS7ktHIkIJ0D6DrAm+4/szlTwlQjmiR3Uyw73lqmTwf0heXmMkuNyM5wbc69AIUlSZM00fMgiHTmAnvOlWKk8NKW0ovPdkkRxVRK10UX/mBNIbQUzndNy7wY0+a7bLi03NiEYO9oH+64+S0hrANAFhuC6WnO010aa8W2Z2JPWRnUeRmIS/PVWYNwe7yjDR4p1DwVRk3mmc89DR5vLir2hPiai6Nl3JIzzUd+ZWqbg9o2a2Of6z3eTbBS1LgNPH83BG3pDG377XT9CilVnLpNvxNlGK0R4AvUIUZsCEIQAhCEAIQhACEIQHi8KEIAQhCGQQhCA8KEIQAhCEAFCEIYBCEIZPUIQhgEIQsA9C9QhZAIQhACEIQAhCEAIQhACEIQAhCEAIQhACEIQ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Cando os datos son </a:t>
            </a:r>
            <a:r>
              <a:rPr lang="es-ES" sz="40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direccións</a:t>
            </a:r>
            <a:r>
              <a:rPr lang="es-ES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/>
            </a:r>
            <a:br>
              <a:rPr lang="es-ES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es-ES" sz="3200" b="1" dirty="0" smtClean="0">
                <a:solidFill>
                  <a:srgbClr val="6699FF"/>
                </a:solidFill>
                <a:latin typeface="Arial Narrow" panose="020B0606020202030204" pitchFamily="34" charset="0"/>
              </a:rPr>
              <a:t>… topando coa </a:t>
            </a:r>
            <a:r>
              <a:rPr lang="es-ES" sz="3200" b="1" dirty="0" err="1" smtClean="0">
                <a:solidFill>
                  <a:srgbClr val="6699FF"/>
                </a:solidFill>
                <a:latin typeface="Arial Narrow" panose="020B0606020202030204" pitchFamily="34" charset="0"/>
              </a:rPr>
              <a:t>xeometría</a:t>
            </a:r>
            <a:endParaRPr lang="es-ES" sz="3200" b="1" dirty="0">
              <a:solidFill>
                <a:srgbClr val="6699FF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5520" y="1573902"/>
            <a:ext cx="3471863" cy="250317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4044310"/>
            <a:ext cx="2939867" cy="255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734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6597352"/>
            <a:ext cx="9144000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72008" y="6597352"/>
            <a:ext cx="903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 Narrow" panose="020B0606020202030204" pitchFamily="34" charset="0"/>
              </a:rPr>
              <a:t>Rosa M. </a:t>
            </a:r>
            <a:r>
              <a:rPr lang="es-ES" sz="1400" dirty="0" err="1" smtClean="0">
                <a:latin typeface="Arial Narrow" panose="020B0606020202030204" pitchFamily="34" charset="0"/>
              </a:rPr>
              <a:t>Crujeiras</a:t>
            </a:r>
            <a:r>
              <a:rPr lang="es-ES" sz="1400" dirty="0" smtClean="0">
                <a:latin typeface="Arial Narrow" panose="020B0606020202030204" pitchFamily="34" charset="0"/>
              </a:rPr>
              <a:t> </a:t>
            </a:r>
            <a:r>
              <a:rPr lang="es-ES" sz="1400" dirty="0" err="1" smtClean="0">
                <a:latin typeface="Arial Narrow" panose="020B0606020202030204" pitchFamily="34" charset="0"/>
              </a:rPr>
              <a:t>Casais</a:t>
            </a:r>
            <a:r>
              <a:rPr lang="es-ES" sz="1400" dirty="0" smtClean="0">
                <a:latin typeface="Arial Narrow" panose="020B0606020202030204" pitchFamily="34" charset="0"/>
              </a:rPr>
              <a:t>						</a:t>
            </a:r>
            <a:r>
              <a:rPr lang="es-ES" sz="1400" dirty="0" err="1" smtClean="0">
                <a:latin typeface="Arial Narrow" panose="020B0606020202030204" pitchFamily="34" charset="0"/>
              </a:rPr>
              <a:t>Xornadas</a:t>
            </a:r>
            <a:r>
              <a:rPr lang="es-ES" sz="1400" dirty="0" smtClean="0">
                <a:latin typeface="Arial Narrow" panose="020B0606020202030204" pitchFamily="34" charset="0"/>
              </a:rPr>
              <a:t> do </a:t>
            </a:r>
            <a:r>
              <a:rPr lang="es-ES" sz="1400" dirty="0" err="1" smtClean="0">
                <a:latin typeface="Arial Narrow" panose="020B0606020202030204" pitchFamily="34" charset="0"/>
              </a:rPr>
              <a:t>Ensino</a:t>
            </a:r>
            <a:r>
              <a:rPr lang="es-ES" sz="1400" dirty="0" smtClean="0">
                <a:latin typeface="Arial Narrow" panose="020B0606020202030204" pitchFamily="34" charset="0"/>
              </a:rPr>
              <a:t> da </a:t>
            </a:r>
            <a:r>
              <a:rPr lang="es-ES" sz="1400" dirty="0" err="1" smtClean="0">
                <a:latin typeface="Arial Narrow" panose="020B0606020202030204" pitchFamily="34" charset="0"/>
              </a:rPr>
              <a:t>Estatística</a:t>
            </a:r>
            <a:endParaRPr lang="es-ES" sz="1400" dirty="0">
              <a:latin typeface="Arial Narrow" panose="020B0606020202030204" pitchFamily="34" charset="0"/>
            </a:endParaRPr>
          </a:p>
        </p:txBody>
      </p:sp>
      <p:sp>
        <p:nvSpPr>
          <p:cNvPr id="3" name="AutoShape 2" descr="data:image/jpeg;base64,/9j/4AAQSkZJRgABAQAAAQABAAD/2wCEAAkGBhQSEBUUEBMVFRQUFBUVFBAWFRUUFA8UFBAVFhQQFBQXGyYeFxkjGhUUHy8gJScpLCwsFR4xNTAqNSYrLCkBCQoKDgwOGg8PGjElHyQqKS0sKSksLCkpLCwsKSkrMCwvLTIuLiwqLDUsLCwsLCksLCwpKSktKSwsKSwvNCksLP/AABEIALEBHAMBIgACEQEDEQH/xAAcAAABBQEBAQAAAAAAAAAAAAAAAwQFBgcCAQj/xABHEAABAwIBBgoFCgUCBwAAAAABAAIDBBEFBhIhMUFRBxMiMmFxgZGhsWJyksHRIzNCQ1JTgqKy8BQWwuHxJLMVFzRjc4PS/8QAGwEBAAIDAQEAAAAAAAAAAAAAAAMEAQIFBgf/xAA6EQACAQIDAwoEBAUFAAAAAAAAAQIDEQQhMRJBsQUTMlFhcYGRodEUIsHwFUJy4SNSYpKiM4LC4vH/2gAMAwEAAhEDEQA/ANxQmMuNQi3yjXXNuSQ7YTc2OrQk5MaF9Dbiw03t4WVapiqNPpS+plprUkkKMGNja094SrMVDtQPbYaSonyhhkr7Xo+FjCzyQ+QkOPd9jxCOPP2PELPx1Lt/tl7G2yxdCQNSRrae8KLjyugOp47bjzClhiIzTcVJ26oS9iOcow6TS72ibQo6LHYnanNP4m/FOW1l9QJ6rFYeKprW6/2y9jZNS0fqOEJH+I9Fy4hxFjnZocM77J0HuWI4yi2o7Wb68uJtsscoQhWjUEIQgBCEIAQhCAEIQgBCEIAQhCAEIQgBCEIAQhCAEIQgBCEIDNMMHyLwdbZyOzMIsp2SWwad7B71C0gsapv2ZmnvkspCpf8AJxn0SO6y8viVaMv0r0k19SzjM5t/fWLfxCeULrkesfAKv8ep3B9Iaehx/NZcyl89WEf6l7lelq+4cYhi743WaRq2i6jn5Uyja32U3x2b5V3RYeCr9VU2UVfFV3Xnszdru2b6yZpJExiGVspY5t22cC02bpsRY2PUp/J6ibHTtErWm4znZwBsTpOvcNHYqLhMPHTsbsLtPqt0nyt2q25aYlxNG4A2dJyB28493mvccmU6kcLCM5Nym9rN3y0Xpn4nInNbc6r0irLi/Yl/4aik1CnPUWDyK5/leldzW26WyO+KxJ0qG1jhqc4dRIXd+HktJs5qx0JdKkvvwNu/llo5k07eqS/mE2qMk3OcHGocSNRc0E6NWkEXWRw49O3mzSDqe74p/T5Y1Y1VEnab+ahqYZzVptSXak+NyWOLpboNdza9jWP4asbqmif60Zb+lHH1jdcUL/Ve5v6gs8pcuqv72/W1h9ykocvqnbmHrZ8CE5qXVHhwJliae5yXjfjctP8ANzY5RFVxmBztLXOIdG8XtoeP2Nqnwb6lmONZRmrhMU8UZ2te3ODo3bHtNz/fUrjkRSPjoo2yOLtZbfWGE8kd2nqIUVWkox2tH1FjD4hzm4arr0fjuJ5CEKqXwQhCAEIQgBCEIAQhCAEIQgBCEIAQhCAEIQgBCEIDOgLVFWN7Wv7rO96cVh/07DucR5/BJSj/AFso+3Tn9IHuSshvSnof5/5Xm8bHKa/pn6STLWIzcX2LgiKdKrXgg5DfUHjpVQkV0w5tm9TWjuauNyar4mF9136MiSsmVnGZvlH+sfgq3WzqVxSe5J3knxUFnZz+rSez9hYwdB4isorWT4mteoqcHJ7i45DUGl0h2AMHXrcfJQnCTiufUNiB0RN0+s7SfCyuuExCmpAX6M1he/rtnO+CxzEq4yyvkdre4uPaV9Ow8U6ja0WS4cDz2Lk6dCNPe83x4iLpUnxiRfIuYrucGtFyTYDerjkkrs5sINuyHIkS0T1ecjsj2yCzwM0aDJmMcXP2hucDZo1fsq3R5AQDa7sbEPJi5X4ht5whddd7HoFyPsWVSok96s3bsMppnJ+wrTm5FQDbJ7TR5NSrckYBsef/AGO9xWPjKn8n+X7En4bS31H/AG/9ihYBh3HztYdDdbzqswa9PToHatT/AIlgFs5o6LgWUaMlqfawnrkk/wDpKNyapx9U3tLj5lQ1a1Wo9EvF+xaw+GoUU/mbv2JfUeHEIxrkZ7Tfik3YvCNcrPaCTGAU/wBzH7IPmlW4TCNUUfsN+Ci/idnqWP4Xb6CtNWMkF43tcN7SDbuSyzXLRj8OrY6un5MctmyMGhhe0aiBo5TR3sJ2rQsPrWzRMkZzXtDh2jUtadVyk4S1RtVoqMVUi7p+j6hwhCFOVwQhCAEIQgBCEIAQhCAEIQgBCEIAQhCAz+qFq+L0onN/UvYv+mk6M0/pRjGiqpnek9v770Qj5OobuB8C74LhYuN5NfrXnBP6Fmt0IPs+rIgaSBvIHeVcw+0bz0O8AqXh+maMem3zurbWutTPO8HxK4OAWzOcuqEjVaeJQ8TlXmTFFxs7b6i659VmnxNgmWKy6SrdkJQZrXPPQwHq0uPaT4Lt8hUbOVZ/lWXe8uFyji3tyjT63d9y+0K8IuKcVScWDypTm/hGl3uWRyyq08I+L8bVloPJiGYPW1u8dHYqTNKvbUY7FNeZwsTLnaze5ZeR1JMrlkVk26RwJ0OcLk/dRnb6zv3tVeyYwYzSBxbdodZrfvH7B1DWf8rcsn8GEEdtbjpe77TvgNi5OMrurLmY6fm9vc73J2FVCPxE1n+Vf8vbzJDD6NsbA1osGiwCkGvULj+Ox0kLpJDq1N2uOwBYnieXdXI9zhM9gcSQxpsGjcFSnXVJ7KR2MNgZ4q8r2XWz6GMg2pN1awa3tH4gvmWfH53c6eU/jd8UyfVuOtzj1knzWvxUnuL65GW+fp+59OTZSUzOdPEOt4TGXL6hbrqYz1G/kvm5rk7gT4ib6jf8JorWT9DfX8JdENUhd6rCUi7hNg+iyQ9gCx+kYrHgOCyVMgZEOlzjzWD7Tj+7rV1qjyRDPB0IZv1ZbsUx4YlE6lZA4mSxD84fJFpBEurQAfO21XLBMMFPTxwg34tobffvKTwLAY6WPNjF3HnyHnPPuG4f5UkrVOm09qbuzlVqsWtimrRvfxBCEKcrAhF14Hg6igPUIQgBCEIAQhCAEIQgBCEIAQhCAz/KXQ6B26e3fb4JWBvykzd4f4kn+pI5VH5AO3SMd3gpzAf9Q70h5sauRiV/EX6l6potVM6UfH79SBwf59nRnHuYVZcYktS9eb8VW8FH+ocPstf5ge9TGVcubA0dPk3+689hlalVl2RXmzRaIokpzpd9tPdqHfZaNC8UlEXO+rjLj0utfxcVScl6PjagX1Z2cepmr8xCk+FLFsynZCDpkOc71W/E+S9jybh9ihTp/wA3zP6enE5NSpZ1KvV8q++/gZhXVZc5znHS4knrJuU3oKN08gYNA1ud9hu09e5ISkucGtF3E2AGsk6gtQyAySAAc8XAILjslkH9DfE9q6OMxLgtiHSenZ2mnJ2DVR7c+ite3sLHkZk2ImNeW2ObZjPu2dPpHWf8q0Vla2GNz3kNa0XJQHBrbnQANe7pWQ8IWWRqHmKI/JMOk/eOG3qXHnJUY2Wv3meko0ZYqp1Jei6iJyzysdWTE6RG3QxnR9o9Kq8kq8mmTKSdVIwbzZ6DajTiox0Qu6Vc8YmweSbDSTqA037FYcJyPmmIGkOOqMNL323kCwb2kK3Tw86nRRhVb5kbGVI0jVbqDglnNrtf1ucyPwGeVYqHgoLec6NvtyHxIHgplhGulJLxvwuQVMXSWslx4EDknkzJVyZrBZotnykclg97tw92la/h1LT0cQY1zGga3Oc0Oebc5x2lQFJkOGsDDUTZg08WwiNlzrNmj3p7DkdSt1xZ53vLpO3lEqanSpQ33fccbEVoVH0nbqS/f6DyfLSkb9e1x3Nu49wSP84B3zNPPJ08WWg9rrBPqegjYLMja3qaB5JwFLtR3Lzf/hV2qa0j5v2sRIxWsfzKZkfTJIPJl16KWsfz6iNg3MjufacfcpYFegpznUkY522iS8L8bkV/Lmd87PPJvGeGD8gB8VnmXs0uFV1PNSPeI5WHOjc9z2OfG/lAhx2te3uK1nOVE4ZMN43DxIOdBKx/4X/JuHe9p/CpKNSW2k9CfD1pc4lJ3TytuLtg2KNqYI5mc2Rodbcdrew3HYnqqXBdG5uGRZ20vI9UvNlbVpViozcVuZBXgoVJRWibBCEKMhBCEIAQhCAEIQgBCEIDPsoG3o3dDYz3EBd08ny0Z+0xp72H4LrExelkHoO/K8n3JpRPuKd3/bYO64965OKykn+h/wCX7luX+j4v6CGDRWqZ+g5vfIfgu8uprMYOg+J/sl6CO1TP0yt/SXe9RmWkmdOxo2NBt030DvIXLw2HdTapr81RR8lcq1KnN09rqTH+RFDmsc/fyR1N1ntJPcs64Q8a46rkIPJZyG9TdZ77rUKycUlCSNbWWHS86L95JWPYThTqqfVnNDtX3j9eaegaz0da9kqkaalV3aL24HN5mVRwoLXV+/Elshcl3SvD3aC4Xv8Adxn6XrO1DoWz0NM2Nga0WAFgNwCjcCwkQR21k6XO+07f1blFZaZVcQzi4z8o4aT92Dt61y5z2b1amr+7I7tOltWo0tF9tsjOEDLDQYIXdEjx+gLKKqoT3FKzQblQcUEk7rRi9za+zq6T0BVKNOeInc7sVGhBU4CM9Sn2FZPSzkWBaDqNiXO9Vg0nr0BXXJbgxJIfN4gX7G6m9ZuegLUcHydjhHJaL7TrLus6yuvCjTp9LN9S08/bzKVTERjrm+paeft5lJyW4NM2xcM3ebgyHrdqaOhvetGwnA44QAxoFtOjfvO89KexMASoeFvOq5K27qWhz62InVyenVuFlyUnxwTeoxFjBd72t6yB5qNRb0K6hJ5JDu6M5VXEeESihvn1DbjY03Pcq3XcNUANoIpJTvtmjxspVQlvy78iZYapvVu/I04vXJlWRR8IuI1Ls2lpgOx0hHWGjR3qRpckMWqdNTU8S0623AdbcGsue9wW3NRj0mbcxCPSl5faNCqcYijF3yNb1kKGm4QaUHNY8yO2NjaXk9AzQU1w7gopWkOqHy1DvTcQ3uBzvzK3YdhcMAtBEyMei0AnrOs9qxtU1ormrlRjomyEp8TqpvmqVzAfpzkRi2/N0v8Ayp7/AMAfK0tqpGua7nRMbZp6C53OHYFNhy9zljnHuyI+ea6KscwQhjQ1oAAFgBqC7RdCjIdQQhCAEIQgBCEIAQhCAEIQgM8Nc10Ls67M9sjQ14zHXINm2O25TLDJbwQHdnDukGhXOWia7WB4KGdkhA25jbxZOgllgT1krn4mlKpH5dbfVP6FjnFsOPbf0YwfWMjq7ONi9wI12uY2tFzqFyFHYxYVrZHHkNc3OHUNB7Cb9ieYnki5+uUu0Wzn2c7quLJjiGFzHZf0idJsNZXMksTQnelH80nfJ6q3hkQuMaitPTIQ4RsS5LIWnZnut06G+89qb8GbYyJLCz4yAPUcL36y4OuepQ2K4PO46RqAaLm+hosAk8m5JKGcyyfNljmvF9J2st05wHeV6mrzXMra1Wfjv7Dn4Z1+flZZSy7bbu00bKXKNtLFfW92hjd5+0egLH8RxRz3F7zdzjclc49lC+okc83JOoAGzRsaFBSiR2ppXDnCdeV3puPWUnDDRtf5t4rJK18jQ/mlwB6ASAT0rYMncnYoQM1ovqzjr/sOgLFv+FSHWPArZ8LxtjaeN8rg27Gk3NuVmjO8broUVKMdhehVrVpVHaJboLBOhUALNsT4U4Y7iK8h8Pj5KnYrwkVM1wHZjd183+57VajRt03bj5ESw/8AO0uPl7m04llZBCDnyAEbL3Pds7VSMb4X2tuIW3O8/v4rLX1uebyynqaL+J+CcQ0AlDjTgu4toLmnS4gk8oWGnVqV3Dww8p7N/FrI2nOlRjeEdp9uXoS9fwkVstw2QsB2DQooMmqDeaoFvTla0fmPuTCy9C7f4ct8/JWKEuVqjySt2bvSxZMOyfoW6aitj6Wxsmmd35ob4lWigxrBafVHNMRtdHo9klre8FZoF0E/C6O9v09irLHVH2Gxs4ZaZgzYaaUNGpvyUbe5pK5dw0X5lL7UvwYskYnEbk/DMMvy+rIXXm95pr+F6oPNhhHXnu/qCbycKNa7U6NvVGP6iVRYpE8jeFn4OhHSCI3Vm95eMM4U6lh+WayYdXFu7C0W/KrdhfCXSy2Dy6F2545PttuO+yx8L2ygq4ChU0Vu4zGvOJ9DQVjXtzmOa5p1OaQ4HtGhKiRfPdHiMkLs6J7mHe1xbfrtrVpwvhOqGWEzWyjeeQ/2m6PBc6pyZUjnB39CxHExeprgeus9VHC+EWllsHudC7dIOT7bbjvsrNT1DXtDmODmnU5pDge0aFzp0p08pKxYjKMtGOQ5dJMLoFRmx0heXRdDB6hCEAIQhARrgk3NS5C5IWljI1fEkJKUFPnBJuCWMEXJh7dyj6/BI3jlMabari9lPPakHsR5m8cs0VKTJaLYwdyRdkwzYAra6FJOgWNlEqmyozZNNsdFukawqtimQGcbiWTqJBHktSfCms1KCpIPZ0N1UayuYvU5BSN1OJUdLkq9uxbXNQDcmUuFg7FMmuoypLqMaODuGxWng8hLah4I1xjwePirhLgDTsUBiWGSUkoniuWDQ9mwDR3Dp2FTU4Kq9hOz3d/UaVKijG9h/lTkFxrTNSt5et8Q1Sb3M9Lo29evO3REGxFiNY3Lc8nMVZNGHMOg6xtadrT0phljkC2pBlgAbNrI1Cbr3O6du3er+D5RlTfNVvPq7Gc+tRUvmgY4IkqyJOZqBzXFrgQ4GxaRYgjYQhtGV3XK5RscNjCUDEqyjSgpVpcCDU4hcV6KZKNgS5gVY5KXKSDCuhda2B1pXQXIcvc5ZNRRqdUVbJC7OhkfGd7HFt+u2vtTMFerRpPJmUXXC+E2ojsJgyYbzyH+00W/KrbhnCNSy6HuMLt0g5PttuO+yx0rnOVKpgKU9FbuJo15xPoqCoa9ocxwc06nNIcD2jQlLr59oKmeI50DpGH7Tc5t+vYe1XHB+EGtaQJWRzDaSWxyd7dB9lc6rydOOcWn6FiOJT1RqV17dV3CcuKeaTii7i5tAMTrXuRcAEaNNxa9rqwXXPnCUHaSsWE1LQ7QvAV6tDIzK4KWzV5mLBkbkJNwToxrwxIBk5q4LE+4lecQhkjzGuHRKSMC5NOhm5GOhSD6dTBp1w6nCyZuQclMm76ZT74E2lp1m5m5CGnXEtCHAggEEWIO3oUq6Bc8Ss3FzOZYJMNqM9lzA86W/wBPWNh26lpOC4myaNrmG4cNB/e1M8Qwts0bmPFw4WPxHSqRQVEuGVOY+7oXG994+230htH9lda+Lj/Wv8l7lZvm32cC55W5FMqm58dmzAaHbJAPov8AcdiyqpoXRvLJGlrmmxadYW6YbXNkYHNIIIuCNRB2qPynySjq2X5srRyJP6Xb2+XnnB450vknpwNKtHazjqYvxS9Easf8k1WcWmM3Gs3aB1gk6U8g4PJ3ay1v4r+DR712ni6K1kvMqKnJ7ipWXQcr5T8GR+nJ3MPvcpOn4M4hzi8+y3yaq8uUcOt9/A2VCb3GYg3XvFHd7vNbBBkFTt+rB6XOc7zKkafJiFnNjYOpjfgoJcq010YvgbrDS3sxOLDZHc1pPUC79N1IQZJVLtUTu0Zv6rLamYe0JRtK0bFDLlWb6MVxN1hVvZkdNwf1DtYa3rcPJoKlKbg3d9J47A4+9q0wRjcF7ZV5coV5b7eBusPBFEpuDeMc4uPYweYKlKfIaFv0T2vd5NICtCFBLE1payZIqcFuISDJSBuqOMfgBPeRdPW4W0Cw0dWjwT5eFQSblqzdJLQ+cuEJ5ixioLDYtdHYj/wRreckcXNTRQyu5zmWcd7mktJ7bX7VhHCS2+MVVvts/wBiNbFwfs4rD4WnXml1vWcSPCy7uOS+FpPfZcCpSvzsi3L26RZIlQ5cMtnlkZq9QsGTkhFl0iyA4siy6siyA4IXJCUXJQCZauC1LELghZAg5iRfGnZaknNQyMHxJMsT17Ei5iAbFii8ewJtREWu0HW121rt6m8xclizGTi7rUw0mrMzbJ/HX0M5hqNDL9jL/THoH++9arR1Qe0EG91UMrcmRUR5zdEjOad/oHoPgq/kZlS6nfxFRcNvmtJ+qdfmO6N27q1XqtNYmHO0+kukvqvv968ZOm9mWm41gQgm5CUDAkqaYOFwllzCwFkLy68Lwsg6QknVAGspGbE2NF3EAbybDvKAdr1V6py2pma5mX3NOee5l1F1PCRCOY2R3SG5oPa8hTRo1JdGL8jRzitWXW65LwqCMt6iX5ilc7pu53gxp8121uKy6o2xjpDR+txPgpPhZrpWXe0a87HdmXh1QBtSE+JsaLucAN5Nh3lVNmRVdJ89VZvQ17vJgYE4g4LYr3lle87wGjxdnFZ5qmulPyTfsNuT0iP6nLamb9cwnc0557mXUXVcIkY5jJHfhzAfbIU5S5CUjPqy71nuI7r28FKU2Dwx/NxRt9VjR4gLH8Bbm/Je4+d9RjEGTctbiElQ6NzWPcHatQDWttnaieT+9uq0FEWgC1gAAANgA0BTZiC84pZr4iVayeSSskIQUb9ojG1K2XYYvbKuSHKF6QhDIWXi9QgPEL1eIDyy8sukIDghckJQheZqASIXDmpfNXJYgGrmpF7U/MS5NOgI/NXmapD+EXopAgItzFS8tclc8GaJvLA5TR9YB7wtKFKNyHUjSLWCkpVZUpqcTScVJWZl2ReXAibxdS7ktHIkIJ0D6DrAm+4/szlTwlQjmiR3Uyw73lqmTwf0heXmMkuNyM5wbc69AIUlSZM00fMgiHTmAnvOlWKk8NKW0ovPdkkRxVRK10UX/mBNIbQUzndNy7wY0+a7bLi03NiEYO9oH+64+S0hrANAFhuC6WnO010aa8W2Z2JPWRnUeRmIS/PVWYNwe7yjDR4p1DwVRk3mmc89DR5vLir2hPiai6Nl3JIzzUd+ZWqbg9o2a2Of6z3eTbBS1LgNPH83BG3pDG377XT9CilVnLpNvxNlGK0R4AvUIUZsCEIQAhCEAIQhACEIQHi8KEIAQhCGQQhCA8KEIQAhCEAFCEIYBCEIZPUIQhgEIQsA9C9QhZAIQhACEIQAhCEAIQhACEIQAhCEAIQhACEI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data:image/jpeg;base64,/9j/4AAQSkZJRgABAQAAAQABAAD/2wCEAAkGBhQSEBUUEBMVFRQUFBUVFBAWFRUUFA8UFBAVFhQQFBQXGyYeFxkjGhUUHy8gJScpLCwsFR4xNTAqNSYrLCkBCQoKDgwOGg8PGjElHyQqKS0sKSksLCkpLCwsKSkrMCwvLTIuLiwqLDUsLCwsLCksLCwpKSktKSwsKSwvNCksLP/AABEIALEBHAMBIgACEQEDEQH/xAAcAAABBQEBAQAAAAAAAAAAAAAAAwQFBgcCAQj/xABHEAABAwIBBgoFCgUCBwAAAAABAAIDBBEFBhIhMUFRBxMiMmFxgZGhsWJyksHRIzNCQ1JTgqKy8BQWwuHxJLMVFzRjc4PS/8QAGwEBAAIDAQEAAAAAAAAAAAAAAAMEAQIFBgf/xAA6EQACAQIDAwoEBAUFAAAAAAAAAQIDEQQhMRJBsQUTMlFhcYGRodEUIsHwFUJy4SNSYpKiM4LC4vH/2gAMAwEAAhEDEQA/ANxQmMuNQi3yjXXNuSQ7YTc2OrQk5MaF9Dbiw03t4WVapiqNPpS+plprUkkKMGNja094SrMVDtQPbYaSonyhhkr7Xo+FjCzyQ+QkOPd9jxCOPP2PELPx1Lt/tl7G2yxdCQNSRrae8KLjyugOp47bjzClhiIzTcVJ26oS9iOcow6TS72ibQo6LHYnanNP4m/FOW1l9QJ6rFYeKprW6/2y9jZNS0fqOEJH+I9Fy4hxFjnZocM77J0HuWI4yi2o7Wb68uJtsscoQhWjUEIQgBCEIAQhCAEIQgBCEIAQhCAEIQgBCEIAQhCAEIQgBCEIDNMMHyLwdbZyOzMIsp2SWwad7B71C0gsapv2ZmnvkspCpf8AJxn0SO6y8viVaMv0r0k19SzjM5t/fWLfxCeULrkesfAKv8ep3B9Iaehx/NZcyl89WEf6l7lelq+4cYhi743WaRq2i6jn5Uyja32U3x2b5V3RYeCr9VU2UVfFV3Xnszdru2b6yZpJExiGVspY5t22cC02bpsRY2PUp/J6ibHTtErWm4znZwBsTpOvcNHYqLhMPHTsbsLtPqt0nyt2q25aYlxNG4A2dJyB28493mvccmU6kcLCM5Nym9rN3y0Xpn4nInNbc6r0irLi/Yl/4aik1CnPUWDyK5/leldzW26WyO+KxJ0qG1jhqc4dRIXd+HktJs5qx0JdKkvvwNu/llo5k07eqS/mE2qMk3OcHGocSNRc0E6NWkEXWRw49O3mzSDqe74p/T5Y1Y1VEnab+ahqYZzVptSXak+NyWOLpboNdza9jWP4asbqmif60Zb+lHH1jdcUL/Ve5v6gs8pcuqv72/W1h9ykocvqnbmHrZ8CE5qXVHhwJliae5yXjfjctP8ANzY5RFVxmBztLXOIdG8XtoeP2Nqnwb6lmONZRmrhMU8UZ2te3ODo3bHtNz/fUrjkRSPjoo2yOLtZbfWGE8kd2nqIUVWkox2tH1FjD4hzm4arr0fjuJ5CEKqXwQhCAEIQgBCEIAQhCAEIQgBCEIAQhCAEIQgBCEIDOgLVFWN7Wv7rO96cVh/07DucR5/BJSj/AFso+3Tn9IHuSshvSnof5/5Xm8bHKa/pn6STLWIzcX2LgiKdKrXgg5DfUHjpVQkV0w5tm9TWjuauNyar4mF9136MiSsmVnGZvlH+sfgq3WzqVxSe5J3knxUFnZz+rSez9hYwdB4isorWT4mteoqcHJ7i45DUGl0h2AMHXrcfJQnCTiufUNiB0RN0+s7SfCyuuExCmpAX6M1he/rtnO+CxzEq4yyvkdre4uPaV9Ow8U6ja0WS4cDz2Lk6dCNPe83x4iLpUnxiRfIuYrucGtFyTYDerjkkrs5sINuyHIkS0T1ecjsj2yCzwM0aDJmMcXP2hucDZo1fsq3R5AQDa7sbEPJi5X4ht5whddd7HoFyPsWVSok96s3bsMppnJ+wrTm5FQDbJ7TR5NSrckYBsef/AGO9xWPjKn8n+X7En4bS31H/AG/9ihYBh3HztYdDdbzqswa9PToHatT/AIlgFs5o6LgWUaMlqfawnrkk/wDpKNyapx9U3tLj5lQ1a1Wo9EvF+xaw+GoUU/mbv2JfUeHEIxrkZ7Tfik3YvCNcrPaCTGAU/wBzH7IPmlW4TCNUUfsN+Ci/idnqWP4Xb6CtNWMkF43tcN7SDbuSyzXLRj8OrY6un5MctmyMGhhe0aiBo5TR3sJ2rQsPrWzRMkZzXtDh2jUtadVyk4S1RtVoqMVUi7p+j6hwhCFOVwQhCAEIQgBCEIAQhCAEIQgBCEIAQhCAz+qFq+L0onN/UvYv+mk6M0/pRjGiqpnek9v770Qj5OobuB8C74LhYuN5NfrXnBP6Fmt0IPs+rIgaSBvIHeVcw+0bz0O8AqXh+maMem3zurbWutTPO8HxK4OAWzOcuqEjVaeJQ8TlXmTFFxs7b6i659VmnxNgmWKy6SrdkJQZrXPPQwHq0uPaT4Lt8hUbOVZ/lWXe8uFyji3tyjT63d9y+0K8IuKcVScWDypTm/hGl3uWRyyq08I+L8bVloPJiGYPW1u8dHYqTNKvbUY7FNeZwsTLnaze5ZeR1JMrlkVk26RwJ0OcLk/dRnb6zv3tVeyYwYzSBxbdodZrfvH7B1DWf8rcsn8GEEdtbjpe77TvgNi5OMrurLmY6fm9vc73J2FVCPxE1n+Vf8vbzJDD6NsbA1osGiwCkGvULj+Ox0kLpJDq1N2uOwBYnieXdXI9zhM9gcSQxpsGjcFSnXVJ7KR2MNgZ4q8r2XWz6GMg2pN1awa3tH4gvmWfH53c6eU/jd8UyfVuOtzj1knzWvxUnuL65GW+fp+59OTZSUzOdPEOt4TGXL6hbrqYz1G/kvm5rk7gT4ib6jf8JorWT9DfX8JdENUhd6rCUi7hNg+iyQ9gCx+kYrHgOCyVMgZEOlzjzWD7Tj+7rV1qjyRDPB0IZv1ZbsUx4YlE6lZA4mSxD84fJFpBEurQAfO21XLBMMFPTxwg34tobffvKTwLAY6WPNjF3HnyHnPPuG4f5UkrVOm09qbuzlVqsWtimrRvfxBCEKcrAhF14Hg6igPUIQgBCEIAQhCAEIQgBCEIAQhCAz/KXQ6B26e3fb4JWBvykzd4f4kn+pI5VH5AO3SMd3gpzAf9Q70h5sauRiV/EX6l6potVM6UfH79SBwf59nRnHuYVZcYktS9eb8VW8FH+ocPstf5ge9TGVcubA0dPk3+689hlalVl2RXmzRaIokpzpd9tPdqHfZaNC8UlEXO+rjLj0utfxcVScl6PjagX1Z2cepmr8xCk+FLFsynZCDpkOc71W/E+S9jybh9ihTp/wA3zP6enE5NSpZ1KvV8q++/gZhXVZc5znHS4knrJuU3oKN08gYNA1ud9hu09e5ISkucGtF3E2AGsk6gtQyAySAAc8XAILjslkH9DfE9q6OMxLgtiHSenZ2mnJ2DVR7c+ite3sLHkZk2ImNeW2ObZjPu2dPpHWf8q0Vla2GNz3kNa0XJQHBrbnQANe7pWQ8IWWRqHmKI/JMOk/eOG3qXHnJUY2Wv3meko0ZYqp1Jei6iJyzysdWTE6RG3QxnR9o9Kq8kq8mmTKSdVIwbzZ6DajTiox0Qu6Vc8YmweSbDSTqA037FYcJyPmmIGkOOqMNL323kCwb2kK3Tw86nRRhVb5kbGVI0jVbqDglnNrtf1ucyPwGeVYqHgoLec6NvtyHxIHgplhGulJLxvwuQVMXSWslx4EDknkzJVyZrBZotnykclg97tw92la/h1LT0cQY1zGga3Oc0Oebc5x2lQFJkOGsDDUTZg08WwiNlzrNmj3p7DkdSt1xZ53vLpO3lEqanSpQ33fccbEVoVH0nbqS/f6DyfLSkb9e1x3Nu49wSP84B3zNPPJ08WWg9rrBPqegjYLMja3qaB5JwFLtR3Lzf/hV2qa0j5v2sRIxWsfzKZkfTJIPJl16KWsfz6iNg3MjufacfcpYFegpznUkY522iS8L8bkV/Lmd87PPJvGeGD8gB8VnmXs0uFV1PNSPeI5WHOjc9z2OfG/lAhx2te3uK1nOVE4ZMN43DxIOdBKx/4X/JuHe9p/CpKNSW2k9CfD1pc4lJ3TytuLtg2KNqYI5mc2Rodbcdrew3HYnqqXBdG5uGRZ20vI9UvNlbVpViozcVuZBXgoVJRWibBCEKMhBCEIAQhCAEIQgBCEIDPsoG3o3dDYz3EBd08ny0Z+0xp72H4LrExelkHoO/K8n3JpRPuKd3/bYO64965OKykn+h/wCX7luX+j4v6CGDRWqZ+g5vfIfgu8uprMYOg+J/sl6CO1TP0yt/SXe9RmWkmdOxo2NBt030DvIXLw2HdTapr81RR8lcq1KnN09rqTH+RFDmsc/fyR1N1ntJPcs64Q8a46rkIPJZyG9TdZ77rUKycUlCSNbWWHS86L95JWPYThTqqfVnNDtX3j9eaegaz0da9kqkaalV3aL24HN5mVRwoLXV+/Elshcl3SvD3aC4Xv8Adxn6XrO1DoWz0NM2Nga0WAFgNwCjcCwkQR21k6XO+07f1blFZaZVcQzi4z8o4aT92Dt61y5z2b1amr+7I7tOltWo0tF9tsjOEDLDQYIXdEjx+gLKKqoT3FKzQblQcUEk7rRi9za+zq6T0BVKNOeInc7sVGhBU4CM9Sn2FZPSzkWBaDqNiXO9Vg0nr0BXXJbgxJIfN4gX7G6m9ZuegLUcHydjhHJaL7TrLus6yuvCjTp9LN9S08/bzKVTERjrm+paeft5lJyW4NM2xcM3ebgyHrdqaOhvetGwnA44QAxoFtOjfvO89KexMASoeFvOq5K27qWhz62InVyenVuFlyUnxwTeoxFjBd72t6yB5qNRb0K6hJ5JDu6M5VXEeESihvn1DbjY03Pcq3XcNUANoIpJTvtmjxspVQlvy78iZYapvVu/I04vXJlWRR8IuI1Ls2lpgOx0hHWGjR3qRpckMWqdNTU8S0623AdbcGsue9wW3NRj0mbcxCPSl5faNCqcYijF3yNb1kKGm4QaUHNY8yO2NjaXk9AzQU1w7gopWkOqHy1DvTcQ3uBzvzK3YdhcMAtBEyMei0AnrOs9qxtU1ormrlRjomyEp8TqpvmqVzAfpzkRi2/N0v8Ayp7/AMAfK0tqpGua7nRMbZp6C53OHYFNhy9zljnHuyI+ea6KscwQhjQ1oAAFgBqC7RdCjIdQQhCAEIQgBCEIAQhCAEIQgM8Nc10Ls67M9sjQ14zHXINm2O25TLDJbwQHdnDukGhXOWia7WB4KGdkhA25jbxZOgllgT1krn4mlKpH5dbfVP6FjnFsOPbf0YwfWMjq7ONi9wI12uY2tFzqFyFHYxYVrZHHkNc3OHUNB7Cb9ieYnki5+uUu0Wzn2c7quLJjiGFzHZf0idJsNZXMksTQnelH80nfJ6q3hkQuMaitPTIQ4RsS5LIWnZnut06G+89qb8GbYyJLCz4yAPUcL36y4OuepQ2K4PO46RqAaLm+hosAk8m5JKGcyyfNljmvF9J2st05wHeV6mrzXMra1Wfjv7Dn4Z1+flZZSy7bbu00bKXKNtLFfW92hjd5+0egLH8RxRz3F7zdzjclc49lC+okc83JOoAGzRsaFBSiR2ppXDnCdeV3puPWUnDDRtf5t4rJK18jQ/mlwB6ASAT0rYMncnYoQM1ovqzjr/sOgLFv+FSHWPArZ8LxtjaeN8rg27Gk3NuVmjO8broUVKMdhehVrVpVHaJboLBOhUALNsT4U4Y7iK8h8Pj5KnYrwkVM1wHZjd183+57VajRt03bj5ESw/8AO0uPl7m04llZBCDnyAEbL3Pds7VSMb4X2tuIW3O8/v4rLX1uebyynqaL+J+CcQ0AlDjTgu4toLmnS4gk8oWGnVqV3Dww8p7N/FrI2nOlRjeEdp9uXoS9fwkVstw2QsB2DQooMmqDeaoFvTla0fmPuTCy9C7f4ct8/JWKEuVqjySt2bvSxZMOyfoW6aitj6Wxsmmd35ob4lWigxrBafVHNMRtdHo9klre8FZoF0E/C6O9v09irLHVH2Gxs4ZaZgzYaaUNGpvyUbe5pK5dw0X5lL7UvwYskYnEbk/DMMvy+rIXXm95pr+F6oPNhhHXnu/qCbycKNa7U6NvVGP6iVRYpE8jeFn4OhHSCI3Vm95eMM4U6lh+WayYdXFu7C0W/KrdhfCXSy2Dy6F2545PttuO+yx8L2ygq4ChU0Vu4zGvOJ9DQVjXtzmOa5p1OaQ4HtGhKiRfPdHiMkLs6J7mHe1xbfrtrVpwvhOqGWEzWyjeeQ/2m6PBc6pyZUjnB39CxHExeprgeus9VHC+EWllsHudC7dIOT7bbjvsrNT1DXtDmODmnU5pDge0aFzp0p08pKxYjKMtGOQ5dJMLoFRmx0heXRdDB6hCEAIQhARrgk3NS5C5IWljI1fEkJKUFPnBJuCWMEXJh7dyj6/BI3jlMabari9lPPakHsR5m8cs0VKTJaLYwdyRdkwzYAra6FJOgWNlEqmyozZNNsdFukawqtimQGcbiWTqJBHktSfCms1KCpIPZ0N1UayuYvU5BSN1OJUdLkq9uxbXNQDcmUuFg7FMmuoypLqMaODuGxWng8hLah4I1xjwePirhLgDTsUBiWGSUkoniuWDQ9mwDR3Dp2FTU4Kq9hOz3d/UaVKijG9h/lTkFxrTNSt5et8Q1Sb3M9Lo29evO3REGxFiNY3Lc8nMVZNGHMOg6xtadrT0phljkC2pBlgAbNrI1Cbr3O6du3er+D5RlTfNVvPq7Gc+tRUvmgY4IkqyJOZqBzXFrgQ4GxaRYgjYQhtGV3XK5RscNjCUDEqyjSgpVpcCDU4hcV6KZKNgS5gVY5KXKSDCuhda2B1pXQXIcvc5ZNRRqdUVbJC7OhkfGd7HFt+u2vtTMFerRpPJmUXXC+E2ojsJgyYbzyH+00W/KrbhnCNSy6HuMLt0g5PttuO+yx0rnOVKpgKU9FbuJo15xPoqCoa9ocxwc06nNIcD2jQlLr59oKmeI50DpGH7Tc5t+vYe1XHB+EGtaQJWRzDaSWxyd7dB9lc6rydOOcWn6FiOJT1RqV17dV3CcuKeaTii7i5tAMTrXuRcAEaNNxa9rqwXXPnCUHaSsWE1LQ7QvAV6tDIzK4KWzV5mLBkbkJNwToxrwxIBk5q4LE+4lecQhkjzGuHRKSMC5NOhm5GOhSD6dTBp1w6nCyZuQclMm76ZT74E2lp1m5m5CGnXEtCHAggEEWIO3oUq6Bc8Ss3FzOZYJMNqM9lzA86W/wBPWNh26lpOC4myaNrmG4cNB/e1M8Qwts0bmPFw4WPxHSqRQVEuGVOY+7oXG994+230htH9lda+Lj/Wv8l7lZvm32cC55W5FMqm58dmzAaHbJAPov8AcdiyqpoXRvLJGlrmmxadYW6YbXNkYHNIIIuCNRB2qPynySjq2X5srRyJP6Xb2+XnnB450vknpwNKtHazjqYvxS9Easf8k1WcWmM3Gs3aB1gk6U8g4PJ3ay1v4r+DR712ni6K1kvMqKnJ7ipWXQcr5T8GR+nJ3MPvcpOn4M4hzi8+y3yaq8uUcOt9/A2VCb3GYg3XvFHd7vNbBBkFTt+rB6XOc7zKkafJiFnNjYOpjfgoJcq010YvgbrDS3sxOLDZHc1pPUC79N1IQZJVLtUTu0Zv6rLamYe0JRtK0bFDLlWb6MVxN1hVvZkdNwf1DtYa3rcPJoKlKbg3d9J47A4+9q0wRjcF7ZV5coV5b7eBusPBFEpuDeMc4uPYweYKlKfIaFv0T2vd5NICtCFBLE1payZIqcFuISDJSBuqOMfgBPeRdPW4W0Cw0dWjwT5eFQSblqzdJLQ+cuEJ5ixioLDYtdHYj/wRreckcXNTRQyu5zmWcd7mktJ7bX7VhHCS2+MVVvts/wBiNbFwfs4rD4WnXml1vWcSPCy7uOS+FpPfZcCpSvzsi3L26RZIlQ5cMtnlkZq9QsGTkhFl0iyA4siy6siyA4IXJCUXJQCZauC1LELghZAg5iRfGnZaknNQyMHxJMsT17Ei5iAbFii8ewJtREWu0HW121rt6m8xclizGTi7rUw0mrMzbJ/HX0M5hqNDL9jL/THoH++9arR1Qe0EG91UMrcmRUR5zdEjOad/oHoPgq/kZlS6nfxFRcNvmtJ+qdfmO6N27q1XqtNYmHO0+kukvqvv968ZOm9mWm41gQgm5CUDAkqaYOFwllzCwFkLy68Lwsg6QknVAGspGbE2NF3EAbybDvKAdr1V6py2pma5mX3NOee5l1F1PCRCOY2R3SG5oPa8hTRo1JdGL8jRzitWXW65LwqCMt6iX5ilc7pu53gxp8121uKy6o2xjpDR+txPgpPhZrpWXe0a87HdmXh1QBtSE+JsaLucAN5Nh3lVNmRVdJ89VZvQ17vJgYE4g4LYr3lle87wGjxdnFZ5qmulPyTfsNuT0iP6nLamb9cwnc0557mXUXVcIkY5jJHfhzAfbIU5S5CUjPqy71nuI7r28FKU2Dwx/NxRt9VjR4gLH8Bbm/Je4+d9RjEGTctbiElQ6NzWPcHatQDWttnaieT+9uq0FEWgC1gAAANgA0BTZiC84pZr4iVayeSSskIQUb9ojG1K2XYYvbKuSHKF6QhDIWXi9QgPEL1eIDyy8sukIDghckJQheZqASIXDmpfNXJYgGrmpF7U/MS5NOgI/NXmapD+EXopAgItzFS8tclc8GaJvLA5TR9YB7wtKFKNyHUjSLWCkpVZUpqcTScVJWZl2ReXAibxdS7ktHIkIJ0D6DrAm+4/szlTwlQjmiR3Uyw73lqmTwf0heXmMkuNyM5wbc69AIUlSZM00fMgiHTmAnvOlWKk8NKW0ovPdkkRxVRK10UX/mBNIbQUzndNy7wY0+a7bLi03NiEYO9oH+64+S0hrANAFhuC6WnO010aa8W2Z2JPWRnUeRmIS/PVWYNwe7yjDR4p1DwVRk3mmc89DR5vLir2hPiai6Nl3JIzzUd+ZWqbg9o2a2Of6z3eTbBS1LgNPH83BG3pDG377XT9CilVnLpNvxNlGK0R4AvUIUZsCEIQAhCEAIQhACEIQHi8KEIAQhCGQQhCA8KEIQAhCEAFCEIYBCEIZPUIQhgEIQsA9C9QhZAIQhACEIQAhCEAIQhACEIQAhCEAIQhACEIQ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Cando os datos son </a:t>
            </a:r>
            <a:r>
              <a:rPr lang="es-ES" sz="40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direccións</a:t>
            </a:r>
            <a:r>
              <a:rPr lang="es-ES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/>
            </a:r>
            <a:br>
              <a:rPr lang="es-ES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es-ES" sz="3200" b="1" dirty="0" smtClean="0">
                <a:solidFill>
                  <a:srgbClr val="6699FF"/>
                </a:solidFill>
                <a:latin typeface="Arial Narrow" panose="020B0606020202030204" pitchFamily="34" charset="0"/>
              </a:rPr>
              <a:t>… topando coa </a:t>
            </a:r>
            <a:r>
              <a:rPr lang="es-ES" sz="3200" b="1" dirty="0" err="1" smtClean="0">
                <a:solidFill>
                  <a:srgbClr val="6699FF"/>
                </a:solidFill>
                <a:latin typeface="Arial Narrow" panose="020B0606020202030204" pitchFamily="34" charset="0"/>
              </a:rPr>
              <a:t>xeometría</a:t>
            </a:r>
            <a:endParaRPr lang="es-ES" sz="3200" b="1" dirty="0">
              <a:solidFill>
                <a:srgbClr val="6699FF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4" name="13 Grupo"/>
          <p:cNvGrpSpPr>
            <a:grpSpLocks noChangeAspect="1"/>
          </p:cNvGrpSpPr>
          <p:nvPr/>
        </p:nvGrpSpPr>
        <p:grpSpPr>
          <a:xfrm>
            <a:off x="1187624" y="3411454"/>
            <a:ext cx="6748802" cy="3185900"/>
            <a:chOff x="2029166" y="3066535"/>
            <a:chExt cx="5112728" cy="2413562"/>
          </a:xfrm>
        </p:grpSpPr>
        <p:pic>
          <p:nvPicPr>
            <p:cNvPr id="2" name="1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767" b="17706"/>
            <a:stretch/>
          </p:blipFill>
          <p:spPr>
            <a:xfrm>
              <a:off x="4374881" y="3066535"/>
              <a:ext cx="2767013" cy="2086252"/>
            </a:xfrm>
            <a:prstGeom prst="rect">
              <a:avLst/>
            </a:prstGeom>
          </p:spPr>
        </p:pic>
        <p:pic>
          <p:nvPicPr>
            <p:cNvPr id="11" name="10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811" b="16661"/>
            <a:stretch/>
          </p:blipFill>
          <p:spPr>
            <a:xfrm>
              <a:off x="2029166" y="3393846"/>
              <a:ext cx="2767013" cy="2086251"/>
            </a:xfrm>
            <a:prstGeom prst="rect">
              <a:avLst/>
            </a:prstGeom>
          </p:spPr>
        </p:pic>
      </p:grpSp>
      <p:grpSp>
        <p:nvGrpSpPr>
          <p:cNvPr id="18" name="17 Grupo"/>
          <p:cNvGrpSpPr/>
          <p:nvPr/>
        </p:nvGrpSpPr>
        <p:grpSpPr>
          <a:xfrm>
            <a:off x="1353644" y="1551544"/>
            <a:ext cx="6286251" cy="2309504"/>
            <a:chOff x="1353644" y="1570038"/>
            <a:chExt cx="6286251" cy="2309504"/>
          </a:xfrm>
        </p:grpSpPr>
        <p:pic>
          <p:nvPicPr>
            <p:cNvPr id="19" name="18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7241" b="13084"/>
            <a:stretch/>
          </p:blipFill>
          <p:spPr>
            <a:xfrm>
              <a:off x="1353644" y="1570038"/>
              <a:ext cx="3320415" cy="2309504"/>
            </a:xfrm>
            <a:prstGeom prst="rect">
              <a:avLst/>
            </a:prstGeom>
          </p:spPr>
        </p:pic>
        <p:pic>
          <p:nvPicPr>
            <p:cNvPr id="20" name="19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7241" b="18516"/>
            <a:stretch/>
          </p:blipFill>
          <p:spPr>
            <a:xfrm>
              <a:off x="4319480" y="1570038"/>
              <a:ext cx="3320415" cy="21294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3378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2008" y="6597352"/>
            <a:ext cx="903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 Narrow" panose="020B0606020202030204" pitchFamily="34" charset="0"/>
              </a:rPr>
              <a:t>Rosa M. </a:t>
            </a:r>
            <a:r>
              <a:rPr lang="es-ES" sz="1400" dirty="0" err="1" smtClean="0">
                <a:latin typeface="Arial Narrow" panose="020B0606020202030204" pitchFamily="34" charset="0"/>
              </a:rPr>
              <a:t>Crujeiras</a:t>
            </a:r>
            <a:r>
              <a:rPr lang="es-ES" sz="1400" dirty="0" smtClean="0">
                <a:latin typeface="Arial Narrow" panose="020B0606020202030204" pitchFamily="34" charset="0"/>
              </a:rPr>
              <a:t> </a:t>
            </a:r>
            <a:r>
              <a:rPr lang="es-ES" sz="1400" dirty="0" err="1" smtClean="0">
                <a:latin typeface="Arial Narrow" panose="020B0606020202030204" pitchFamily="34" charset="0"/>
              </a:rPr>
              <a:t>Casais</a:t>
            </a:r>
            <a:r>
              <a:rPr lang="es-ES" sz="1400" dirty="0" smtClean="0">
                <a:latin typeface="Arial Narrow" panose="020B0606020202030204" pitchFamily="34" charset="0"/>
              </a:rPr>
              <a:t>						</a:t>
            </a:r>
            <a:r>
              <a:rPr lang="es-ES" sz="1400" dirty="0" err="1" smtClean="0">
                <a:latin typeface="Arial Narrow" panose="020B0606020202030204" pitchFamily="34" charset="0"/>
              </a:rPr>
              <a:t>Xornadas</a:t>
            </a:r>
            <a:r>
              <a:rPr lang="es-ES" sz="1400" dirty="0" smtClean="0">
                <a:latin typeface="Arial Narrow" panose="020B0606020202030204" pitchFamily="34" charset="0"/>
              </a:rPr>
              <a:t> do </a:t>
            </a:r>
            <a:r>
              <a:rPr lang="es-ES" sz="1400" dirty="0" err="1" smtClean="0">
                <a:latin typeface="Arial Narrow" panose="020B0606020202030204" pitchFamily="34" charset="0"/>
              </a:rPr>
              <a:t>Ensino</a:t>
            </a:r>
            <a:r>
              <a:rPr lang="es-ES" sz="1400" dirty="0" smtClean="0">
                <a:latin typeface="Arial Narrow" panose="020B0606020202030204" pitchFamily="34" charset="0"/>
              </a:rPr>
              <a:t> da </a:t>
            </a:r>
            <a:r>
              <a:rPr lang="es-ES" sz="1400" dirty="0" err="1" smtClean="0">
                <a:latin typeface="Arial Narrow" panose="020B0606020202030204" pitchFamily="34" charset="0"/>
              </a:rPr>
              <a:t>Estatística</a:t>
            </a:r>
            <a:endParaRPr lang="es-ES" sz="1400" dirty="0">
              <a:latin typeface="Arial Narrow" panose="020B060602020203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597352"/>
            <a:ext cx="9144000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14" t="12431" r="5143" b="11792"/>
          <a:stretch/>
        </p:blipFill>
        <p:spPr>
          <a:xfrm>
            <a:off x="107504" y="2228030"/>
            <a:ext cx="8949045" cy="3361210"/>
          </a:xfrm>
          <a:prstGeom prst="rect">
            <a:avLst/>
          </a:prstGeom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s-ES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Contidos</a:t>
            </a:r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de </a:t>
            </a:r>
            <a:r>
              <a:rPr lang="es-ES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Estatística</a:t>
            </a:r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en </a:t>
            </a:r>
            <a:b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ESO e </a:t>
            </a:r>
            <a:r>
              <a:rPr lang="es-ES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Bacharelato</a:t>
            </a:r>
            <a:endParaRPr lang="es-ES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54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6597352"/>
            <a:ext cx="9144000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72008" y="6597352"/>
            <a:ext cx="903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 Narrow" panose="020B0606020202030204" pitchFamily="34" charset="0"/>
              </a:rPr>
              <a:t>Rosa M. </a:t>
            </a:r>
            <a:r>
              <a:rPr lang="es-ES" sz="1400" dirty="0" err="1" smtClean="0">
                <a:latin typeface="Arial Narrow" panose="020B0606020202030204" pitchFamily="34" charset="0"/>
              </a:rPr>
              <a:t>Crujeiras</a:t>
            </a:r>
            <a:r>
              <a:rPr lang="es-ES" sz="1400" dirty="0" smtClean="0">
                <a:latin typeface="Arial Narrow" panose="020B0606020202030204" pitchFamily="34" charset="0"/>
              </a:rPr>
              <a:t> </a:t>
            </a:r>
            <a:r>
              <a:rPr lang="es-ES" sz="1400" dirty="0" err="1" smtClean="0">
                <a:latin typeface="Arial Narrow" panose="020B0606020202030204" pitchFamily="34" charset="0"/>
              </a:rPr>
              <a:t>Casais</a:t>
            </a:r>
            <a:r>
              <a:rPr lang="es-ES" sz="1400" dirty="0" smtClean="0">
                <a:latin typeface="Arial Narrow" panose="020B0606020202030204" pitchFamily="34" charset="0"/>
              </a:rPr>
              <a:t>						</a:t>
            </a:r>
            <a:r>
              <a:rPr lang="es-ES" sz="1400" dirty="0" err="1" smtClean="0">
                <a:latin typeface="Arial Narrow" panose="020B0606020202030204" pitchFamily="34" charset="0"/>
              </a:rPr>
              <a:t>Xornadas</a:t>
            </a:r>
            <a:r>
              <a:rPr lang="es-ES" sz="1400" dirty="0" smtClean="0">
                <a:latin typeface="Arial Narrow" panose="020B0606020202030204" pitchFamily="34" charset="0"/>
              </a:rPr>
              <a:t> do </a:t>
            </a:r>
            <a:r>
              <a:rPr lang="es-ES" sz="1400" dirty="0" err="1" smtClean="0">
                <a:latin typeface="Arial Narrow" panose="020B0606020202030204" pitchFamily="34" charset="0"/>
              </a:rPr>
              <a:t>Ensino</a:t>
            </a:r>
            <a:r>
              <a:rPr lang="es-ES" sz="1400" dirty="0" smtClean="0">
                <a:latin typeface="Arial Narrow" panose="020B0606020202030204" pitchFamily="34" charset="0"/>
              </a:rPr>
              <a:t> da </a:t>
            </a:r>
            <a:r>
              <a:rPr lang="es-ES" sz="1400" dirty="0" err="1" smtClean="0">
                <a:latin typeface="Arial Narrow" panose="020B0606020202030204" pitchFamily="34" charset="0"/>
              </a:rPr>
              <a:t>Estatística</a:t>
            </a:r>
            <a:endParaRPr lang="es-ES" sz="1400" dirty="0">
              <a:latin typeface="Arial Narrow" panose="020B0606020202030204" pitchFamily="34" charset="0"/>
            </a:endParaRPr>
          </a:p>
        </p:txBody>
      </p:sp>
      <p:sp>
        <p:nvSpPr>
          <p:cNvPr id="3" name="AutoShape 2" descr="data:image/jpeg;base64,/9j/4AAQSkZJRgABAQAAAQABAAD/2wCEAAkGBhQSEBUUEBMVFRQUFBUVFBAWFRUUFA8UFBAVFhQQFBQXGyYeFxkjGhUUHy8gJScpLCwsFR4xNTAqNSYrLCkBCQoKDgwOGg8PGjElHyQqKS0sKSksLCkpLCwsKSkrMCwvLTIuLiwqLDUsLCwsLCksLCwpKSktKSwsKSwvNCksLP/AABEIALEBHAMBIgACEQEDEQH/xAAcAAABBQEBAQAAAAAAAAAAAAAAAwQFBgcCAQj/xABHEAABAwIBBgoFCgUCBwAAAAABAAIDBBEFBhIhMUFRBxMiMmFxgZGhsWJyksHRIzNCQ1JTgqKy8BQWwuHxJLMVFzRjc4PS/8QAGwEBAAIDAQEAAAAAAAAAAAAAAAMEAQIFBgf/xAA6EQACAQIDAwoEBAUFAAAAAAAAAQIDEQQhMRJBsQUTMlFhcYGRodEUIsHwFUJy4SNSYpKiM4LC4vH/2gAMAwEAAhEDEQA/ANxQmMuNQi3yjXXNuSQ7YTc2OrQk5MaF9Dbiw03t4WVapiqNPpS+plprUkkKMGNja094SrMVDtQPbYaSonyhhkr7Xo+FjCzyQ+QkOPd9jxCOPP2PELPx1Lt/tl7G2yxdCQNSRrae8KLjyugOp47bjzClhiIzTcVJ26oS9iOcow6TS72ibQo6LHYnanNP4m/FOW1l9QJ6rFYeKprW6/2y9jZNS0fqOEJH+I9Fy4hxFjnZocM77J0HuWI4yi2o7Wb68uJtsscoQhWjUEIQgBCEIAQhCAEIQgBCEIAQhCAEIQgBCEIAQhCAEIQgBCEIDNMMHyLwdbZyOzMIsp2SWwad7B71C0gsapv2ZmnvkspCpf8AJxn0SO6y8viVaMv0r0k19SzjM5t/fWLfxCeULrkesfAKv8ep3B9Iaehx/NZcyl89WEf6l7lelq+4cYhi743WaRq2i6jn5Uyja32U3x2b5V3RYeCr9VU2UVfFV3Xnszdru2b6yZpJExiGVspY5t22cC02bpsRY2PUp/J6ibHTtErWm4znZwBsTpOvcNHYqLhMPHTsbsLtPqt0nyt2q25aYlxNG4A2dJyB28493mvccmU6kcLCM5Nym9rN3y0Xpn4nInNbc6r0irLi/Yl/4aik1CnPUWDyK5/leldzW26WyO+KxJ0qG1jhqc4dRIXd+HktJs5qx0JdKkvvwNu/llo5k07eqS/mE2qMk3OcHGocSNRc0E6NWkEXWRw49O3mzSDqe74p/T5Y1Y1VEnab+ahqYZzVptSXak+NyWOLpboNdza9jWP4asbqmif60Zb+lHH1jdcUL/Ve5v6gs8pcuqv72/W1h9ykocvqnbmHrZ8CE5qXVHhwJliae5yXjfjctP8ANzY5RFVxmBztLXOIdG8XtoeP2Nqnwb6lmONZRmrhMU8UZ2te3ODo3bHtNz/fUrjkRSPjoo2yOLtZbfWGE8kd2nqIUVWkox2tH1FjD4hzm4arr0fjuJ5CEKqXwQhCAEIQgBCEIAQhCAEIQgBCEIAQhCAEIQgBCEIDOgLVFWN7Wv7rO96cVh/07DucR5/BJSj/AFso+3Tn9IHuSshvSnof5/5Xm8bHKa/pn6STLWIzcX2LgiKdKrXgg5DfUHjpVQkV0w5tm9TWjuauNyar4mF9136MiSsmVnGZvlH+sfgq3WzqVxSe5J3knxUFnZz+rSez9hYwdB4isorWT4mteoqcHJ7i45DUGl0h2AMHXrcfJQnCTiufUNiB0RN0+s7SfCyuuExCmpAX6M1he/rtnO+CxzEq4yyvkdre4uPaV9Ow8U6ja0WS4cDz2Lk6dCNPe83x4iLpUnxiRfIuYrucGtFyTYDerjkkrs5sINuyHIkS0T1ecjsj2yCzwM0aDJmMcXP2hucDZo1fsq3R5AQDa7sbEPJi5X4ht5whddd7HoFyPsWVSok96s3bsMppnJ+wrTm5FQDbJ7TR5NSrckYBsef/AGO9xWPjKn8n+X7En4bS31H/AG/9ihYBh3HztYdDdbzqswa9PToHatT/AIlgFs5o6LgWUaMlqfawnrkk/wDpKNyapx9U3tLj5lQ1a1Wo9EvF+xaw+GoUU/mbv2JfUeHEIxrkZ7Tfik3YvCNcrPaCTGAU/wBzH7IPmlW4TCNUUfsN+Ci/idnqWP4Xb6CtNWMkF43tcN7SDbuSyzXLRj8OrY6un5MctmyMGhhe0aiBo5TR3sJ2rQsPrWzRMkZzXtDh2jUtadVyk4S1RtVoqMVUi7p+j6hwhCFOVwQhCAEIQgBCEIAQhCAEIQgBCEIAQhCAz+qFq+L0onN/UvYv+mk6M0/pRjGiqpnek9v770Qj5OobuB8C74LhYuN5NfrXnBP6Fmt0IPs+rIgaSBvIHeVcw+0bz0O8AqXh+maMem3zurbWutTPO8HxK4OAWzOcuqEjVaeJQ8TlXmTFFxs7b6i659VmnxNgmWKy6SrdkJQZrXPPQwHq0uPaT4Lt8hUbOVZ/lWXe8uFyji3tyjT63d9y+0K8IuKcVScWDypTm/hGl3uWRyyq08I+L8bVloPJiGYPW1u8dHYqTNKvbUY7FNeZwsTLnaze5ZeR1JMrlkVk26RwJ0OcLk/dRnb6zv3tVeyYwYzSBxbdodZrfvH7B1DWf8rcsn8GEEdtbjpe77TvgNi5OMrurLmY6fm9vc73J2FVCPxE1n+Vf8vbzJDD6NsbA1osGiwCkGvULj+Ox0kLpJDq1N2uOwBYnieXdXI9zhM9gcSQxpsGjcFSnXVJ7KR2MNgZ4q8r2XWz6GMg2pN1awa3tH4gvmWfH53c6eU/jd8UyfVuOtzj1knzWvxUnuL65GW+fp+59OTZSUzOdPEOt4TGXL6hbrqYz1G/kvm5rk7gT4ib6jf8JorWT9DfX8JdENUhd6rCUi7hNg+iyQ9gCx+kYrHgOCyVMgZEOlzjzWD7Tj+7rV1qjyRDPB0IZv1ZbsUx4YlE6lZA4mSxD84fJFpBEurQAfO21XLBMMFPTxwg34tobffvKTwLAY6WPNjF3HnyHnPPuG4f5UkrVOm09qbuzlVqsWtimrRvfxBCEKcrAhF14Hg6igPUIQgBCEIAQhCAEIQgBCEIAQhCAz/KXQ6B26e3fb4JWBvykzd4f4kn+pI5VH5AO3SMd3gpzAf9Q70h5sauRiV/EX6l6potVM6UfH79SBwf59nRnHuYVZcYktS9eb8VW8FH+ocPstf5ge9TGVcubA0dPk3+689hlalVl2RXmzRaIokpzpd9tPdqHfZaNC8UlEXO+rjLj0utfxcVScl6PjagX1Z2cepmr8xCk+FLFsynZCDpkOc71W/E+S9jybh9ihTp/wA3zP6enE5NSpZ1KvV8q++/gZhXVZc5znHS4knrJuU3oKN08gYNA1ud9hu09e5ISkucGtF3E2AGsk6gtQyAySAAc8XAILjslkH9DfE9q6OMxLgtiHSenZ2mnJ2DVR7c+ite3sLHkZk2ImNeW2ObZjPu2dPpHWf8q0Vla2GNz3kNa0XJQHBrbnQANe7pWQ8IWWRqHmKI/JMOk/eOG3qXHnJUY2Wv3meko0ZYqp1Jei6iJyzysdWTE6RG3QxnR9o9Kq8kq8mmTKSdVIwbzZ6DajTiox0Qu6Vc8YmweSbDSTqA037FYcJyPmmIGkOOqMNL323kCwb2kK3Tw86nRRhVb5kbGVI0jVbqDglnNrtf1ucyPwGeVYqHgoLec6NvtyHxIHgplhGulJLxvwuQVMXSWslx4EDknkzJVyZrBZotnykclg97tw92la/h1LT0cQY1zGga3Oc0Oebc5x2lQFJkOGsDDUTZg08WwiNlzrNmj3p7DkdSt1xZ53vLpO3lEqanSpQ33fccbEVoVH0nbqS/f6DyfLSkb9e1x3Nu49wSP84B3zNPPJ08WWg9rrBPqegjYLMja3qaB5JwFLtR3Lzf/hV2qa0j5v2sRIxWsfzKZkfTJIPJl16KWsfz6iNg3MjufacfcpYFegpznUkY522iS8L8bkV/Lmd87PPJvGeGD8gB8VnmXs0uFV1PNSPeI5WHOjc9z2OfG/lAhx2te3uK1nOVE4ZMN43DxIOdBKx/4X/JuHe9p/CpKNSW2k9CfD1pc4lJ3TytuLtg2KNqYI5mc2Rodbcdrew3HYnqqXBdG5uGRZ20vI9UvNlbVpViozcVuZBXgoVJRWibBCEKMhBCEIAQhCAEIQgBCEIDPsoG3o3dDYz3EBd08ny0Z+0xp72H4LrExelkHoO/K8n3JpRPuKd3/bYO64965OKykn+h/wCX7luX+j4v6CGDRWqZ+g5vfIfgu8uprMYOg+J/sl6CO1TP0yt/SXe9RmWkmdOxo2NBt030DvIXLw2HdTapr81RR8lcq1KnN09rqTH+RFDmsc/fyR1N1ntJPcs64Q8a46rkIPJZyG9TdZ77rUKycUlCSNbWWHS86L95JWPYThTqqfVnNDtX3j9eaegaz0da9kqkaalV3aL24HN5mVRwoLXV+/Elshcl3SvD3aC4Xv8Adxn6XrO1DoWz0NM2Nga0WAFgNwCjcCwkQR21k6XO+07f1blFZaZVcQzi4z8o4aT92Dt61y5z2b1amr+7I7tOltWo0tF9tsjOEDLDQYIXdEjx+gLKKqoT3FKzQblQcUEk7rRi9za+zq6T0BVKNOeInc7sVGhBU4CM9Sn2FZPSzkWBaDqNiXO9Vg0nr0BXXJbgxJIfN4gX7G6m9ZuegLUcHydjhHJaL7TrLus6yuvCjTp9LN9S08/bzKVTERjrm+paeft5lJyW4NM2xcM3ebgyHrdqaOhvetGwnA44QAxoFtOjfvO89KexMASoeFvOq5K27qWhz62InVyenVuFlyUnxwTeoxFjBd72t6yB5qNRb0K6hJ5JDu6M5VXEeESihvn1DbjY03Pcq3XcNUANoIpJTvtmjxspVQlvy78iZYapvVu/I04vXJlWRR8IuI1Ls2lpgOx0hHWGjR3qRpckMWqdNTU8S0623AdbcGsue9wW3NRj0mbcxCPSl5faNCqcYijF3yNb1kKGm4QaUHNY8yO2NjaXk9AzQU1w7gopWkOqHy1DvTcQ3uBzvzK3YdhcMAtBEyMei0AnrOs9qxtU1ormrlRjomyEp8TqpvmqVzAfpzkRi2/N0v8Ayp7/AMAfK0tqpGua7nRMbZp6C53OHYFNhy9zljnHuyI+ea6KscwQhjQ1oAAFgBqC7RdCjIdQQhCAEIQgBCEIAQhCAEIQgM8Nc10Ls67M9sjQ14zHXINm2O25TLDJbwQHdnDukGhXOWia7WB4KGdkhA25jbxZOgllgT1krn4mlKpH5dbfVP6FjnFsOPbf0YwfWMjq7ONi9wI12uY2tFzqFyFHYxYVrZHHkNc3OHUNB7Cb9ieYnki5+uUu0Wzn2c7quLJjiGFzHZf0idJsNZXMksTQnelH80nfJ6q3hkQuMaitPTIQ4RsS5LIWnZnut06G+89qb8GbYyJLCz4yAPUcL36y4OuepQ2K4PO46RqAaLm+hosAk8m5JKGcyyfNljmvF9J2st05wHeV6mrzXMra1Wfjv7Dn4Z1+flZZSy7bbu00bKXKNtLFfW92hjd5+0egLH8RxRz3F7zdzjclc49lC+okc83JOoAGzRsaFBSiR2ppXDnCdeV3puPWUnDDRtf5t4rJK18jQ/mlwB6ASAT0rYMncnYoQM1ovqzjr/sOgLFv+FSHWPArZ8LxtjaeN8rg27Gk3NuVmjO8broUVKMdhehVrVpVHaJboLBOhUALNsT4U4Y7iK8h8Pj5KnYrwkVM1wHZjd183+57VajRt03bj5ESw/8AO0uPl7m04llZBCDnyAEbL3Pds7VSMb4X2tuIW3O8/v4rLX1uebyynqaL+J+CcQ0AlDjTgu4toLmnS4gk8oWGnVqV3Dww8p7N/FrI2nOlRjeEdp9uXoS9fwkVstw2QsB2DQooMmqDeaoFvTla0fmPuTCy9C7f4ct8/JWKEuVqjySt2bvSxZMOyfoW6aitj6Wxsmmd35ob4lWigxrBafVHNMRtdHo9klre8FZoF0E/C6O9v09irLHVH2Gxs4ZaZgzYaaUNGpvyUbe5pK5dw0X5lL7UvwYskYnEbk/DMMvy+rIXXm95pr+F6oPNhhHXnu/qCbycKNa7U6NvVGP6iVRYpE8jeFn4OhHSCI3Vm95eMM4U6lh+WayYdXFu7C0W/KrdhfCXSy2Dy6F2545PttuO+yx8L2ygq4ChU0Vu4zGvOJ9DQVjXtzmOa5p1OaQ4HtGhKiRfPdHiMkLs6J7mHe1xbfrtrVpwvhOqGWEzWyjeeQ/2m6PBc6pyZUjnB39CxHExeprgeus9VHC+EWllsHudC7dIOT7bbjvsrNT1DXtDmODmnU5pDge0aFzp0p08pKxYjKMtGOQ5dJMLoFRmx0heXRdDB6hCEAIQhARrgk3NS5C5IWljI1fEkJKUFPnBJuCWMEXJh7dyj6/BI3jlMabari9lPPakHsR5m8cs0VKTJaLYwdyRdkwzYAra6FJOgWNlEqmyozZNNsdFukawqtimQGcbiWTqJBHktSfCms1KCpIPZ0N1UayuYvU5BSN1OJUdLkq9uxbXNQDcmUuFg7FMmuoypLqMaODuGxWng8hLah4I1xjwePirhLgDTsUBiWGSUkoniuWDQ9mwDR3Dp2FTU4Kq9hOz3d/UaVKijG9h/lTkFxrTNSt5et8Q1Sb3M9Lo29evO3REGxFiNY3Lc8nMVZNGHMOg6xtadrT0phljkC2pBlgAbNrI1Cbr3O6du3er+D5RlTfNVvPq7Gc+tRUvmgY4IkqyJOZqBzXFrgQ4GxaRYgjYQhtGV3XK5RscNjCUDEqyjSgpVpcCDU4hcV6KZKNgS5gVY5KXKSDCuhda2B1pXQXIcvc5ZNRRqdUVbJC7OhkfGd7HFt+u2vtTMFerRpPJmUXXC+E2ojsJgyYbzyH+00W/KrbhnCNSy6HuMLt0g5PttuO+yx0rnOVKpgKU9FbuJo15xPoqCoa9ocxwc06nNIcD2jQlLr59oKmeI50DpGH7Tc5t+vYe1XHB+EGtaQJWRzDaSWxyd7dB9lc6rydOOcWn6FiOJT1RqV17dV3CcuKeaTii7i5tAMTrXuRcAEaNNxa9rqwXXPnCUHaSsWE1LQ7QvAV6tDIzK4KWzV5mLBkbkJNwToxrwxIBk5q4LE+4lecQhkjzGuHRKSMC5NOhm5GOhSD6dTBp1w6nCyZuQclMm76ZT74E2lp1m5m5CGnXEtCHAggEEWIO3oUq6Bc8Ss3FzOZYJMNqM9lzA86W/wBPWNh26lpOC4myaNrmG4cNB/e1M8Qwts0bmPFw4WPxHSqRQVEuGVOY+7oXG994+230htH9lda+Lj/Wv8l7lZvm32cC55W5FMqm58dmzAaHbJAPov8AcdiyqpoXRvLJGlrmmxadYW6YbXNkYHNIIIuCNRB2qPynySjq2X5srRyJP6Xb2+XnnB450vknpwNKtHazjqYvxS9Easf8k1WcWmM3Gs3aB1gk6U8g4PJ3ay1v4r+DR712ni6K1kvMqKnJ7ipWXQcr5T8GR+nJ3MPvcpOn4M4hzi8+y3yaq8uUcOt9/A2VCb3GYg3XvFHd7vNbBBkFTt+rB6XOc7zKkafJiFnNjYOpjfgoJcq010YvgbrDS3sxOLDZHc1pPUC79N1IQZJVLtUTu0Zv6rLamYe0JRtK0bFDLlWb6MVxN1hVvZkdNwf1DtYa3rcPJoKlKbg3d9J47A4+9q0wRjcF7ZV5coV5b7eBusPBFEpuDeMc4uPYweYKlKfIaFv0T2vd5NICtCFBLE1payZIqcFuISDJSBuqOMfgBPeRdPW4W0Cw0dWjwT5eFQSblqzdJLQ+cuEJ5ixioLDYtdHYj/wRreckcXNTRQyu5zmWcd7mktJ7bX7VhHCS2+MVVvts/wBiNbFwfs4rD4WnXml1vWcSPCy7uOS+FpPfZcCpSvzsi3L26RZIlQ5cMtnlkZq9QsGTkhFl0iyA4siy6siyA4IXJCUXJQCZauC1LELghZAg5iRfGnZaknNQyMHxJMsT17Ei5iAbFii8ewJtREWu0HW121rt6m8xclizGTi7rUw0mrMzbJ/HX0M5hqNDL9jL/THoH++9arR1Qe0EG91UMrcmRUR5zdEjOad/oHoPgq/kZlS6nfxFRcNvmtJ+qdfmO6N27q1XqtNYmHO0+kukvqvv968ZOm9mWm41gQgm5CUDAkqaYOFwllzCwFkLy68Lwsg6QknVAGspGbE2NF3EAbybDvKAdr1V6py2pma5mX3NOee5l1F1PCRCOY2R3SG5oPa8hTRo1JdGL8jRzitWXW65LwqCMt6iX5ilc7pu53gxp8121uKy6o2xjpDR+txPgpPhZrpWXe0a87HdmXh1QBtSE+JsaLucAN5Nh3lVNmRVdJ89VZvQ17vJgYE4g4LYr3lle87wGjxdnFZ5qmulPyTfsNuT0iP6nLamb9cwnc0557mXUXVcIkY5jJHfhzAfbIU5S5CUjPqy71nuI7r28FKU2Dwx/NxRt9VjR4gLH8Bbm/Je4+d9RjEGTctbiElQ6NzWPcHatQDWttnaieT+9uq0FEWgC1gAAANgA0BTZiC84pZr4iVayeSSskIQUb9ojG1K2XYYvbKuSHKF6QhDIWXi9QgPEL1eIDyy8sukIDghckJQheZqASIXDmpfNXJYgGrmpF7U/MS5NOgI/NXmapD+EXopAgItzFS8tclc8GaJvLA5TR9YB7wtKFKNyHUjSLWCkpVZUpqcTScVJWZl2ReXAibxdS7ktHIkIJ0D6DrAm+4/szlTwlQjmiR3Uyw73lqmTwf0heXmMkuNyM5wbc69AIUlSZM00fMgiHTmAnvOlWKk8NKW0ovPdkkRxVRK10UX/mBNIbQUzndNy7wY0+a7bLi03NiEYO9oH+64+S0hrANAFhuC6WnO010aa8W2Z2JPWRnUeRmIS/PVWYNwe7yjDR4p1DwVRk3mmc89DR5vLir2hPiai6Nl3JIzzUd+ZWqbg9o2a2Of6z3eTbBS1LgNPH83BG3pDG377XT9CilVnLpNvxNlGK0R4AvUIUZsCEIQAhCEAIQhACEIQHi8KEIAQhCGQQhCA8KEIQAhCEAFCEIYBCEIZPUIQhgEIQsA9C9QhZAIQhACEIQAhCEAIQhACEIQAhCEAIQhACEI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data:image/jpeg;base64,/9j/4AAQSkZJRgABAQAAAQABAAD/2wCEAAkGBhQSEBUUEBMVFRQUFBUVFBAWFRUUFA8UFBAVFhQQFBQXGyYeFxkjGhUUHy8gJScpLCwsFR4xNTAqNSYrLCkBCQoKDgwOGg8PGjElHyQqKS0sKSksLCkpLCwsKSkrMCwvLTIuLiwqLDUsLCwsLCksLCwpKSktKSwsKSwvNCksLP/AABEIALEBHAMBIgACEQEDEQH/xAAcAAABBQEBAQAAAAAAAAAAAAAAAwQFBgcCAQj/xABHEAABAwIBBgoFCgUCBwAAAAABAAIDBBEFBhIhMUFRBxMiMmFxgZGhsWJyksHRIzNCQ1JTgqKy8BQWwuHxJLMVFzRjc4PS/8QAGwEBAAIDAQEAAAAAAAAAAAAAAAMEAQIFBgf/xAA6EQACAQIDAwoEBAUFAAAAAAAAAQIDEQQhMRJBsQUTMlFhcYGRodEUIsHwFUJy4SNSYpKiM4LC4vH/2gAMAwEAAhEDEQA/ANxQmMuNQi3yjXXNuSQ7YTc2OrQk5MaF9Dbiw03t4WVapiqNPpS+plprUkkKMGNja094SrMVDtQPbYaSonyhhkr7Xo+FjCzyQ+QkOPd9jxCOPP2PELPx1Lt/tl7G2yxdCQNSRrae8KLjyugOp47bjzClhiIzTcVJ26oS9iOcow6TS72ibQo6LHYnanNP4m/FOW1l9QJ6rFYeKprW6/2y9jZNS0fqOEJH+I9Fy4hxFjnZocM77J0HuWI4yi2o7Wb68uJtsscoQhWjUEIQgBCEIAQhCAEIQgBCEIAQhCAEIQgBCEIAQhCAEIQgBCEIDNMMHyLwdbZyOzMIsp2SWwad7B71C0gsapv2ZmnvkspCpf8AJxn0SO6y8viVaMv0r0k19SzjM5t/fWLfxCeULrkesfAKv8ep3B9Iaehx/NZcyl89WEf6l7lelq+4cYhi743WaRq2i6jn5Uyja32U3x2b5V3RYeCr9VU2UVfFV3Xnszdru2b6yZpJExiGVspY5t22cC02bpsRY2PUp/J6ibHTtErWm4znZwBsTpOvcNHYqLhMPHTsbsLtPqt0nyt2q25aYlxNG4A2dJyB28493mvccmU6kcLCM5Nym9rN3y0Xpn4nInNbc6r0irLi/Yl/4aik1CnPUWDyK5/leldzW26WyO+KxJ0qG1jhqc4dRIXd+HktJs5qx0JdKkvvwNu/llo5k07eqS/mE2qMk3OcHGocSNRc0E6NWkEXWRw49O3mzSDqe74p/T5Y1Y1VEnab+ahqYZzVptSXak+NyWOLpboNdza9jWP4asbqmif60Zb+lHH1jdcUL/Ve5v6gs8pcuqv72/W1h9ykocvqnbmHrZ8CE5qXVHhwJliae5yXjfjctP8ANzY5RFVxmBztLXOIdG8XtoeP2Nqnwb6lmONZRmrhMU8UZ2te3ODo3bHtNz/fUrjkRSPjoo2yOLtZbfWGE8kd2nqIUVWkox2tH1FjD4hzm4arr0fjuJ5CEKqXwQhCAEIQgBCEIAQhCAEIQgBCEIAQhCAEIQgBCEIDOgLVFWN7Wv7rO96cVh/07DucR5/BJSj/AFso+3Tn9IHuSshvSnof5/5Xm8bHKa/pn6STLWIzcX2LgiKdKrXgg5DfUHjpVQkV0w5tm9TWjuauNyar4mF9136MiSsmVnGZvlH+sfgq3WzqVxSe5J3knxUFnZz+rSez9hYwdB4isorWT4mteoqcHJ7i45DUGl0h2AMHXrcfJQnCTiufUNiB0RN0+s7SfCyuuExCmpAX6M1he/rtnO+CxzEq4yyvkdre4uPaV9Ow8U6ja0WS4cDz2Lk6dCNPe83x4iLpUnxiRfIuYrucGtFyTYDerjkkrs5sINuyHIkS0T1ecjsj2yCzwM0aDJmMcXP2hucDZo1fsq3R5AQDa7sbEPJi5X4ht5whddd7HoFyPsWVSok96s3bsMppnJ+wrTm5FQDbJ7TR5NSrckYBsef/AGO9xWPjKn8n+X7En4bS31H/AG/9ihYBh3HztYdDdbzqswa9PToHatT/AIlgFs5o6LgWUaMlqfawnrkk/wDpKNyapx9U3tLj5lQ1a1Wo9EvF+xaw+GoUU/mbv2JfUeHEIxrkZ7Tfik3YvCNcrPaCTGAU/wBzH7IPmlW4TCNUUfsN+Ci/idnqWP4Xb6CtNWMkF43tcN7SDbuSyzXLRj8OrY6un5MctmyMGhhe0aiBo5TR3sJ2rQsPrWzRMkZzXtDh2jUtadVyk4S1RtVoqMVUi7p+j6hwhCFOVwQhCAEIQgBCEIAQhCAEIQgBCEIAQhCAz+qFq+L0onN/UvYv+mk6M0/pRjGiqpnek9v770Qj5OobuB8C74LhYuN5NfrXnBP6Fmt0IPs+rIgaSBvIHeVcw+0bz0O8AqXh+maMem3zurbWutTPO8HxK4OAWzOcuqEjVaeJQ8TlXmTFFxs7b6i659VmnxNgmWKy6SrdkJQZrXPPQwHq0uPaT4Lt8hUbOVZ/lWXe8uFyji3tyjT63d9y+0K8IuKcVScWDypTm/hGl3uWRyyq08I+L8bVloPJiGYPW1u8dHYqTNKvbUY7FNeZwsTLnaze5ZeR1JMrlkVk26RwJ0OcLk/dRnb6zv3tVeyYwYzSBxbdodZrfvH7B1DWf8rcsn8GEEdtbjpe77TvgNi5OMrurLmY6fm9vc73J2FVCPxE1n+Vf8vbzJDD6NsbA1osGiwCkGvULj+Ox0kLpJDq1N2uOwBYnieXdXI9zhM9gcSQxpsGjcFSnXVJ7KR2MNgZ4q8r2XWz6GMg2pN1awa3tH4gvmWfH53c6eU/jd8UyfVuOtzj1knzWvxUnuL65GW+fp+59OTZSUzOdPEOt4TGXL6hbrqYz1G/kvm5rk7gT4ib6jf8JorWT9DfX8JdENUhd6rCUi7hNg+iyQ9gCx+kYrHgOCyVMgZEOlzjzWD7Tj+7rV1qjyRDPB0IZv1ZbsUx4YlE6lZA4mSxD84fJFpBEurQAfO21XLBMMFPTxwg34tobffvKTwLAY6WPNjF3HnyHnPPuG4f5UkrVOm09qbuzlVqsWtimrRvfxBCEKcrAhF14Hg6igPUIQgBCEIAQhCAEIQgBCEIAQhCAz/KXQ6B26e3fb4JWBvykzd4f4kn+pI5VH5AO3SMd3gpzAf9Q70h5sauRiV/EX6l6potVM6UfH79SBwf59nRnHuYVZcYktS9eb8VW8FH+ocPstf5ge9TGVcubA0dPk3+689hlalVl2RXmzRaIokpzpd9tPdqHfZaNC8UlEXO+rjLj0utfxcVScl6PjagX1Z2cepmr8xCk+FLFsynZCDpkOc71W/E+S9jybh9ihTp/wA3zP6enE5NSpZ1KvV8q++/gZhXVZc5znHS4knrJuU3oKN08gYNA1ud9hu09e5ISkucGtF3E2AGsk6gtQyAySAAc8XAILjslkH9DfE9q6OMxLgtiHSenZ2mnJ2DVR7c+ite3sLHkZk2ImNeW2ObZjPu2dPpHWf8q0Vla2GNz3kNa0XJQHBrbnQANe7pWQ8IWWRqHmKI/JMOk/eOG3qXHnJUY2Wv3meko0ZYqp1Jei6iJyzysdWTE6RG3QxnR9o9Kq8kq8mmTKSdVIwbzZ6DajTiox0Qu6Vc8YmweSbDSTqA037FYcJyPmmIGkOOqMNL323kCwb2kK3Tw86nRRhVb5kbGVI0jVbqDglnNrtf1ucyPwGeVYqHgoLec6NvtyHxIHgplhGulJLxvwuQVMXSWslx4EDknkzJVyZrBZotnykclg97tw92la/h1LT0cQY1zGga3Oc0Oebc5x2lQFJkOGsDDUTZg08WwiNlzrNmj3p7DkdSt1xZ53vLpO3lEqanSpQ33fccbEVoVH0nbqS/f6DyfLSkb9e1x3Nu49wSP84B3zNPPJ08WWg9rrBPqegjYLMja3qaB5JwFLtR3Lzf/hV2qa0j5v2sRIxWsfzKZkfTJIPJl16KWsfz6iNg3MjufacfcpYFegpznUkY522iS8L8bkV/Lmd87PPJvGeGD8gB8VnmXs0uFV1PNSPeI5WHOjc9z2OfG/lAhx2te3uK1nOVE4ZMN43DxIOdBKx/4X/JuHe9p/CpKNSW2k9CfD1pc4lJ3TytuLtg2KNqYI5mc2Rodbcdrew3HYnqqXBdG5uGRZ20vI9UvNlbVpViozcVuZBXgoVJRWibBCEKMhBCEIAQhCAEIQgBCEIDPsoG3o3dDYz3EBd08ny0Z+0xp72H4LrExelkHoO/K8n3JpRPuKd3/bYO64965OKykn+h/wCX7luX+j4v6CGDRWqZ+g5vfIfgu8uprMYOg+J/sl6CO1TP0yt/SXe9RmWkmdOxo2NBt030DvIXLw2HdTapr81RR8lcq1KnN09rqTH+RFDmsc/fyR1N1ntJPcs64Q8a46rkIPJZyG9TdZ77rUKycUlCSNbWWHS86L95JWPYThTqqfVnNDtX3j9eaegaz0da9kqkaalV3aL24HN5mVRwoLXV+/Elshcl3SvD3aC4Xv8Adxn6XrO1DoWz0NM2Nga0WAFgNwCjcCwkQR21k6XO+07f1blFZaZVcQzi4z8o4aT92Dt61y5z2b1amr+7I7tOltWo0tF9tsjOEDLDQYIXdEjx+gLKKqoT3FKzQblQcUEk7rRi9za+zq6T0BVKNOeInc7sVGhBU4CM9Sn2FZPSzkWBaDqNiXO9Vg0nr0BXXJbgxJIfN4gX7G6m9ZuegLUcHydjhHJaL7TrLus6yuvCjTp9LN9S08/bzKVTERjrm+paeft5lJyW4NM2xcM3ebgyHrdqaOhvetGwnA44QAxoFtOjfvO89KexMASoeFvOq5K27qWhz62InVyenVuFlyUnxwTeoxFjBd72t6yB5qNRb0K6hJ5JDu6M5VXEeESihvn1DbjY03Pcq3XcNUANoIpJTvtmjxspVQlvy78iZYapvVu/I04vXJlWRR8IuI1Ls2lpgOx0hHWGjR3qRpckMWqdNTU8S0623AdbcGsue9wW3NRj0mbcxCPSl5faNCqcYijF3yNb1kKGm4QaUHNY8yO2NjaXk9AzQU1w7gopWkOqHy1DvTcQ3uBzvzK3YdhcMAtBEyMei0AnrOs9qxtU1ormrlRjomyEp8TqpvmqVzAfpzkRi2/N0v8Ayp7/AMAfK0tqpGua7nRMbZp6C53OHYFNhy9zljnHuyI+ea6KscwQhjQ1oAAFgBqC7RdCjIdQQhCAEIQgBCEIAQhCAEIQgM8Nc10Ls67M9sjQ14zHXINm2O25TLDJbwQHdnDukGhXOWia7WB4KGdkhA25jbxZOgllgT1krn4mlKpH5dbfVP6FjnFsOPbf0YwfWMjq7ONi9wI12uY2tFzqFyFHYxYVrZHHkNc3OHUNB7Cb9ieYnki5+uUu0Wzn2c7quLJjiGFzHZf0idJsNZXMksTQnelH80nfJ6q3hkQuMaitPTIQ4RsS5LIWnZnut06G+89qb8GbYyJLCz4yAPUcL36y4OuepQ2K4PO46RqAaLm+hosAk8m5JKGcyyfNljmvF9J2st05wHeV6mrzXMra1Wfjv7Dn4Z1+flZZSy7bbu00bKXKNtLFfW92hjd5+0egLH8RxRz3F7zdzjclc49lC+okc83JOoAGzRsaFBSiR2ppXDnCdeV3puPWUnDDRtf5t4rJK18jQ/mlwB6ASAT0rYMncnYoQM1ovqzjr/sOgLFv+FSHWPArZ8LxtjaeN8rg27Gk3NuVmjO8broUVKMdhehVrVpVHaJboLBOhUALNsT4U4Y7iK8h8Pj5KnYrwkVM1wHZjd183+57VajRt03bj5ESw/8AO0uPl7m04llZBCDnyAEbL3Pds7VSMb4X2tuIW3O8/v4rLX1uebyynqaL+J+CcQ0AlDjTgu4toLmnS4gk8oWGnVqV3Dww8p7N/FrI2nOlRjeEdp9uXoS9fwkVstw2QsB2DQooMmqDeaoFvTla0fmPuTCy9C7f4ct8/JWKEuVqjySt2bvSxZMOyfoW6aitj6Wxsmmd35ob4lWigxrBafVHNMRtdHo9klre8FZoF0E/C6O9v09irLHVH2Gxs4ZaZgzYaaUNGpvyUbe5pK5dw0X5lL7UvwYskYnEbk/DMMvy+rIXXm95pr+F6oPNhhHXnu/qCbycKNa7U6NvVGP6iVRYpE8jeFn4OhHSCI3Vm95eMM4U6lh+WayYdXFu7C0W/KrdhfCXSy2Dy6F2545PttuO+yx8L2ygq4ChU0Vu4zGvOJ9DQVjXtzmOa5p1OaQ4HtGhKiRfPdHiMkLs6J7mHe1xbfrtrVpwvhOqGWEzWyjeeQ/2m6PBc6pyZUjnB39CxHExeprgeus9VHC+EWllsHudC7dIOT7bbjvsrNT1DXtDmODmnU5pDge0aFzp0p08pKxYjKMtGOQ5dJMLoFRmx0heXRdDB6hCEAIQhARrgk3NS5C5IWljI1fEkJKUFPnBJuCWMEXJh7dyj6/BI3jlMabari9lPPakHsR5m8cs0VKTJaLYwdyRdkwzYAra6FJOgWNlEqmyozZNNsdFukawqtimQGcbiWTqJBHktSfCms1KCpIPZ0N1UayuYvU5BSN1OJUdLkq9uxbXNQDcmUuFg7FMmuoypLqMaODuGxWng8hLah4I1xjwePirhLgDTsUBiWGSUkoniuWDQ9mwDR3Dp2FTU4Kq9hOz3d/UaVKijG9h/lTkFxrTNSt5et8Q1Sb3M9Lo29evO3REGxFiNY3Lc8nMVZNGHMOg6xtadrT0phljkC2pBlgAbNrI1Cbr3O6du3er+D5RlTfNVvPq7Gc+tRUvmgY4IkqyJOZqBzXFrgQ4GxaRYgjYQhtGV3XK5RscNjCUDEqyjSgpVpcCDU4hcV6KZKNgS5gVY5KXKSDCuhda2B1pXQXIcvc5ZNRRqdUVbJC7OhkfGd7HFt+u2vtTMFerRpPJmUXXC+E2ojsJgyYbzyH+00W/KrbhnCNSy6HuMLt0g5PttuO+yx0rnOVKpgKU9FbuJo15xPoqCoa9ocxwc06nNIcD2jQlLr59oKmeI50DpGH7Tc5t+vYe1XHB+EGtaQJWRzDaSWxyd7dB9lc6rydOOcWn6FiOJT1RqV17dV3CcuKeaTii7i5tAMTrXuRcAEaNNxa9rqwXXPnCUHaSsWE1LQ7QvAV6tDIzK4KWzV5mLBkbkJNwToxrwxIBk5q4LE+4lecQhkjzGuHRKSMC5NOhm5GOhSD6dTBp1w6nCyZuQclMm76ZT74E2lp1m5m5CGnXEtCHAggEEWIO3oUq6Bc8Ss3FzOZYJMNqM9lzA86W/wBPWNh26lpOC4myaNrmG4cNB/e1M8Qwts0bmPFw4WPxHSqRQVEuGVOY+7oXG994+230htH9lda+Lj/Wv8l7lZvm32cC55W5FMqm58dmzAaHbJAPov8AcdiyqpoXRvLJGlrmmxadYW6YbXNkYHNIIIuCNRB2qPynySjq2X5srRyJP6Xb2+XnnB450vknpwNKtHazjqYvxS9Easf8k1WcWmM3Gs3aB1gk6U8g4PJ3ay1v4r+DR712ni6K1kvMqKnJ7ipWXQcr5T8GR+nJ3MPvcpOn4M4hzi8+y3yaq8uUcOt9/A2VCb3GYg3XvFHd7vNbBBkFTt+rB6XOc7zKkafJiFnNjYOpjfgoJcq010YvgbrDS3sxOLDZHc1pPUC79N1IQZJVLtUTu0Zv6rLamYe0JRtK0bFDLlWb6MVxN1hVvZkdNwf1DtYa3rcPJoKlKbg3d9J47A4+9q0wRjcF7ZV5coV5b7eBusPBFEpuDeMc4uPYweYKlKfIaFv0T2vd5NICtCFBLE1payZIqcFuISDJSBuqOMfgBPeRdPW4W0Cw0dWjwT5eFQSblqzdJLQ+cuEJ5ixioLDYtdHYj/wRreckcXNTRQyu5zmWcd7mktJ7bX7VhHCS2+MVVvts/wBiNbFwfs4rD4WnXml1vWcSPCy7uOS+FpPfZcCpSvzsi3L26RZIlQ5cMtnlkZq9QsGTkhFl0iyA4siy6siyA4IXJCUXJQCZauC1LELghZAg5iRfGnZaknNQyMHxJMsT17Ei5iAbFii8ewJtREWu0HW121rt6m8xclizGTi7rUw0mrMzbJ/HX0M5hqNDL9jL/THoH++9arR1Qe0EG91UMrcmRUR5zdEjOad/oHoPgq/kZlS6nfxFRcNvmtJ+qdfmO6N27q1XqtNYmHO0+kukvqvv968ZOm9mWm41gQgm5CUDAkqaYOFwllzCwFkLy68Lwsg6QknVAGspGbE2NF3EAbybDvKAdr1V6py2pma5mX3NOee5l1F1PCRCOY2R3SG5oPa8hTRo1JdGL8jRzitWXW65LwqCMt6iX5ilc7pu53gxp8121uKy6o2xjpDR+txPgpPhZrpWXe0a87HdmXh1QBtSE+JsaLucAN5Nh3lVNmRVdJ89VZvQ17vJgYE4g4LYr3lle87wGjxdnFZ5qmulPyTfsNuT0iP6nLamb9cwnc0557mXUXVcIkY5jJHfhzAfbIU5S5CUjPqy71nuI7r28FKU2Dwx/NxRt9VjR4gLH8Bbm/Je4+d9RjEGTctbiElQ6NzWPcHatQDWttnaieT+9uq0FEWgC1gAAANgA0BTZiC84pZr4iVayeSSskIQUb9ojG1K2XYYvbKuSHKF6QhDIWXi9QgPEL1eIDyy8sukIDghckJQheZqASIXDmpfNXJYgGrmpF7U/MS5NOgI/NXmapD+EXopAgItzFS8tclc8GaJvLA5TR9YB7wtKFKNyHUjSLWCkpVZUpqcTScVJWZl2ReXAibxdS7ktHIkIJ0D6DrAm+4/szlTwlQjmiR3Uyw73lqmTwf0heXmMkuNyM5wbc69AIUlSZM00fMgiHTmAnvOlWKk8NKW0ovPdkkRxVRK10UX/mBNIbQUzndNy7wY0+a7bLi03NiEYO9oH+64+S0hrANAFhuC6WnO010aa8W2Z2JPWRnUeRmIS/PVWYNwe7yjDR4p1DwVRk3mmc89DR5vLir2hPiai6Nl3JIzzUd+ZWqbg9o2a2Of6z3eTbBS1LgNPH83BG3pDG377XT9CilVnLpNvxNlGK0R4AvUIUZsCEIQAhCEAIQhACEIQHi8KEIAQhCGQQhCA8KEIQAhCEAFCEIYBCEIZPUIQhgEIQsA9C9QhZAIQhACEIQAhCEAIQhACEIQAhCEAIQhACEIQ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Cando os datos son </a:t>
            </a:r>
            <a:r>
              <a:rPr lang="es-ES" sz="40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direccións</a:t>
            </a:r>
            <a:r>
              <a:rPr lang="es-ES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/>
            </a:r>
            <a:br>
              <a:rPr lang="es-ES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es-ES" sz="3200" b="1" dirty="0" smtClean="0">
                <a:solidFill>
                  <a:srgbClr val="6699FF"/>
                </a:solidFill>
                <a:latin typeface="Arial Narrow" panose="020B0606020202030204" pitchFamily="34" charset="0"/>
              </a:rPr>
              <a:t>… topando coa </a:t>
            </a:r>
            <a:r>
              <a:rPr lang="es-ES" sz="3200" b="1" dirty="0" err="1" smtClean="0">
                <a:solidFill>
                  <a:srgbClr val="6699FF"/>
                </a:solidFill>
                <a:latin typeface="Arial Narrow" panose="020B0606020202030204" pitchFamily="34" charset="0"/>
              </a:rPr>
              <a:t>xeometría</a:t>
            </a:r>
            <a:endParaRPr lang="es-ES" sz="3200" b="1" dirty="0">
              <a:solidFill>
                <a:srgbClr val="6699FF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1353644" y="1551544"/>
            <a:ext cx="6286251" cy="2309504"/>
            <a:chOff x="1353644" y="1570038"/>
            <a:chExt cx="6286251" cy="2309504"/>
          </a:xfrm>
        </p:grpSpPr>
        <p:pic>
          <p:nvPicPr>
            <p:cNvPr id="16" name="15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7241" b="13084"/>
            <a:stretch/>
          </p:blipFill>
          <p:spPr>
            <a:xfrm>
              <a:off x="1353644" y="1570038"/>
              <a:ext cx="3320415" cy="2309504"/>
            </a:xfrm>
            <a:prstGeom prst="rect">
              <a:avLst/>
            </a:prstGeom>
          </p:spPr>
        </p:pic>
        <p:pic>
          <p:nvPicPr>
            <p:cNvPr id="15" name="1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7241" b="18516"/>
            <a:stretch/>
          </p:blipFill>
          <p:spPr>
            <a:xfrm>
              <a:off x="4319480" y="1570038"/>
              <a:ext cx="3320415" cy="2129446"/>
            </a:xfrm>
            <a:prstGeom prst="rect">
              <a:avLst/>
            </a:prstGeom>
          </p:spPr>
        </p:pic>
      </p:grpSp>
      <p:grpSp>
        <p:nvGrpSpPr>
          <p:cNvPr id="9" name="8 Grupo"/>
          <p:cNvGrpSpPr>
            <a:grpSpLocks noChangeAspect="1"/>
          </p:cNvGrpSpPr>
          <p:nvPr/>
        </p:nvGrpSpPr>
        <p:grpSpPr>
          <a:xfrm>
            <a:off x="1763688" y="3793079"/>
            <a:ext cx="5736553" cy="2732265"/>
            <a:chOff x="1524559" y="3567259"/>
            <a:chExt cx="6373948" cy="3035850"/>
          </a:xfrm>
        </p:grpSpPr>
        <p:pic>
          <p:nvPicPr>
            <p:cNvPr id="4" name="3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60032" y="3567259"/>
              <a:ext cx="3038475" cy="3030093"/>
            </a:xfrm>
            <a:prstGeom prst="rect">
              <a:avLst/>
            </a:prstGeom>
          </p:spPr>
        </p:pic>
        <p:pic>
          <p:nvPicPr>
            <p:cNvPr id="8" name="7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24559" y="3573016"/>
              <a:ext cx="3038475" cy="30300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54302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ES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Big data</a:t>
            </a:r>
            <a:endParaRPr lang="es-ES" b="1" i="1" dirty="0">
              <a:solidFill>
                <a:srgbClr val="6699F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07975" y="3480778"/>
            <a:ext cx="8662665" cy="268452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Clr>
                <a:srgbClr val="0070C0"/>
              </a:buClr>
              <a:buNone/>
            </a:pPr>
            <a:r>
              <a:rPr lang="es-ES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Nate</a:t>
            </a:r>
            <a:r>
              <a:rPr lang="es-ES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s-ES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Silver</a:t>
            </a:r>
            <a:r>
              <a:rPr lang="es-ES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e as presidencias de 2012 en EEUU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Prediciu</a:t>
            </a: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o </a:t>
            </a:r>
            <a:r>
              <a:rPr lang="es-E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gañador</a:t>
            </a: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das </a:t>
            </a:r>
            <a:r>
              <a:rPr lang="es-E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eleccións</a:t>
            </a: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en todos os estados </a:t>
            </a:r>
            <a:r>
              <a:rPr lang="es-E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</a:t>
            </a:r>
            <a:r>
              <a:rPr lang="es-ES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cunha</a:t>
            </a:r>
            <a:r>
              <a:rPr lang="es-E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probabilidade</a:t>
            </a:r>
            <a:r>
              <a:rPr lang="es-E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do 90.9%).</a:t>
            </a:r>
            <a:endParaRPr lang="es-ES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Deseñou</a:t>
            </a: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un modelo para a evolución da intención de voto.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“</a:t>
            </a:r>
            <a:r>
              <a:rPr lang="es-ES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Son las Matemáticas, estúpido</a:t>
            </a: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” (Luis </a:t>
            </a:r>
            <a:r>
              <a:rPr lang="es-E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Garicano</a:t>
            </a:r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El País) </a:t>
            </a:r>
            <a:endParaRPr lang="es-E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half" idx="2"/>
          </p:nvPr>
        </p:nvSpPr>
        <p:spPr>
          <a:xfrm>
            <a:off x="155574" y="136523"/>
            <a:ext cx="6144617" cy="314846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i="1" dirty="0">
                <a:latin typeface="Arial Narrow" panose="020B0606020202030204" pitchFamily="34" charset="0"/>
              </a:rPr>
              <a:t>The amount of data in our world has been exploding, and </a:t>
            </a:r>
            <a:r>
              <a:rPr lang="en-US" b="1" i="1" dirty="0">
                <a:solidFill>
                  <a:srgbClr val="00B0F0"/>
                </a:solidFill>
                <a:latin typeface="Arial Narrow" panose="020B0606020202030204" pitchFamily="34" charset="0"/>
              </a:rPr>
              <a:t>analyzing large data sets</a:t>
            </a:r>
            <a:r>
              <a:rPr lang="en-US" i="1" dirty="0">
                <a:latin typeface="Arial Narrow" panose="020B0606020202030204" pitchFamily="34" charset="0"/>
              </a:rPr>
              <a:t>—so-called big data—will become a key basis of competition, underpinning new waves of productivity growth, innovation, and consumer </a:t>
            </a:r>
            <a:r>
              <a:rPr lang="en-US" i="1" dirty="0" smtClean="0">
                <a:latin typeface="Arial Narrow" panose="020B0606020202030204" pitchFamily="34" charset="0"/>
              </a:rPr>
              <a:t>surplus.</a:t>
            </a:r>
            <a:endParaRPr lang="en-US" dirty="0" smtClean="0">
              <a:latin typeface="Arial Narrow" panose="020B0606020202030204" pitchFamily="34" charset="0"/>
            </a:endParaRPr>
          </a:p>
          <a:p>
            <a:pPr marL="0" indent="0" algn="r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McKinsey Institute</a:t>
            </a:r>
            <a:endParaRPr lang="es-ES" sz="2400" dirty="0">
              <a:latin typeface="Arial Narrow" panose="020B060602020203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597352"/>
            <a:ext cx="9144000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72008" y="6597352"/>
            <a:ext cx="903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 Narrow" panose="020B0606020202030204" pitchFamily="34" charset="0"/>
              </a:rPr>
              <a:t>Rosa M. </a:t>
            </a:r>
            <a:r>
              <a:rPr lang="es-ES" sz="1400" dirty="0" err="1" smtClean="0">
                <a:latin typeface="Arial Narrow" panose="020B0606020202030204" pitchFamily="34" charset="0"/>
              </a:rPr>
              <a:t>Crujeiras</a:t>
            </a:r>
            <a:r>
              <a:rPr lang="es-ES" sz="1400" dirty="0" smtClean="0">
                <a:latin typeface="Arial Narrow" panose="020B0606020202030204" pitchFamily="34" charset="0"/>
              </a:rPr>
              <a:t> </a:t>
            </a:r>
            <a:r>
              <a:rPr lang="es-ES" sz="1400" dirty="0" err="1" smtClean="0">
                <a:latin typeface="Arial Narrow" panose="020B0606020202030204" pitchFamily="34" charset="0"/>
              </a:rPr>
              <a:t>Casais</a:t>
            </a:r>
            <a:r>
              <a:rPr lang="es-ES" sz="1400" dirty="0" smtClean="0">
                <a:latin typeface="Arial Narrow" panose="020B0606020202030204" pitchFamily="34" charset="0"/>
              </a:rPr>
              <a:t>						</a:t>
            </a:r>
            <a:r>
              <a:rPr lang="es-ES" sz="1400" dirty="0" err="1" smtClean="0">
                <a:latin typeface="Arial Narrow" panose="020B0606020202030204" pitchFamily="34" charset="0"/>
              </a:rPr>
              <a:t>Xornadas</a:t>
            </a:r>
            <a:r>
              <a:rPr lang="es-ES" sz="1400" dirty="0" smtClean="0">
                <a:latin typeface="Arial Narrow" panose="020B0606020202030204" pitchFamily="34" charset="0"/>
              </a:rPr>
              <a:t> do </a:t>
            </a:r>
            <a:r>
              <a:rPr lang="es-ES" sz="1400" dirty="0" err="1" smtClean="0">
                <a:latin typeface="Arial Narrow" panose="020B0606020202030204" pitchFamily="34" charset="0"/>
              </a:rPr>
              <a:t>Ensino</a:t>
            </a:r>
            <a:r>
              <a:rPr lang="es-ES" sz="1400" dirty="0" smtClean="0">
                <a:latin typeface="Arial Narrow" panose="020B0606020202030204" pitchFamily="34" charset="0"/>
              </a:rPr>
              <a:t> da </a:t>
            </a:r>
            <a:r>
              <a:rPr lang="es-ES" sz="1400" dirty="0" err="1" smtClean="0">
                <a:latin typeface="Arial Narrow" panose="020B0606020202030204" pitchFamily="34" charset="0"/>
              </a:rPr>
              <a:t>Estatística</a:t>
            </a:r>
            <a:endParaRPr lang="es-ES" sz="1400" dirty="0">
              <a:latin typeface="Arial Narrow" panose="020B0606020202030204" pitchFamily="34" charset="0"/>
            </a:endParaRPr>
          </a:p>
        </p:txBody>
      </p:sp>
      <p:sp>
        <p:nvSpPr>
          <p:cNvPr id="3" name="AutoShape 2" descr="data:image/jpeg;base64,/9j/4AAQSkZJRgABAQAAAQABAAD/2wCEAAkGBhQSEBUUEBMVFRQUFBUVFBAWFRUUFA8UFBAVFhQQFBQXGyYeFxkjGhUUHy8gJScpLCwsFR4xNTAqNSYrLCkBCQoKDgwOGg8PGjElHyQqKS0sKSksLCkpLCwsKSkrMCwvLTIuLiwqLDUsLCwsLCksLCwpKSktKSwsKSwvNCksLP/AABEIALEBHAMBIgACEQEDEQH/xAAcAAABBQEBAQAAAAAAAAAAAAAAAwQFBgcCAQj/xABHEAABAwIBBgoFCgUCBwAAAAABAAIDBBEFBhIhMUFRBxMiMmFxgZGhsWJyksHRIzNCQ1JTgqKy8BQWwuHxJLMVFzRjc4PS/8QAGwEBAAIDAQEAAAAAAAAAAAAAAAMEAQIFBgf/xAA6EQACAQIDAwoEBAUFAAAAAAAAAQIDEQQhMRJBsQUTMlFhcYGRodEUIsHwFUJy4SNSYpKiM4LC4vH/2gAMAwEAAhEDEQA/ANxQmMuNQi3yjXXNuSQ7YTc2OrQk5MaF9Dbiw03t4WVapiqNPpS+plprUkkKMGNja094SrMVDtQPbYaSonyhhkr7Xo+FjCzyQ+QkOPd9jxCOPP2PELPx1Lt/tl7G2yxdCQNSRrae8KLjyugOp47bjzClhiIzTcVJ26oS9iOcow6TS72ibQo6LHYnanNP4m/FOW1l9QJ6rFYeKprW6/2y9jZNS0fqOEJH+I9Fy4hxFjnZocM77J0HuWI4yi2o7Wb68uJtsscoQhWjUEIQgBCEIAQhCAEIQgBCEIAQhCAEIQgBCEIAQhCAEIQgBCEIDNMMHyLwdbZyOzMIsp2SWwad7B71C0gsapv2ZmnvkspCpf8AJxn0SO6y8viVaMv0r0k19SzjM5t/fWLfxCeULrkesfAKv8ep3B9Iaehx/NZcyl89WEf6l7lelq+4cYhi743WaRq2i6jn5Uyja32U3x2b5V3RYeCr9VU2UVfFV3Xnszdru2b6yZpJExiGVspY5t22cC02bpsRY2PUp/J6ibHTtErWm4znZwBsTpOvcNHYqLhMPHTsbsLtPqt0nyt2q25aYlxNG4A2dJyB28493mvccmU6kcLCM5Nym9rN3y0Xpn4nInNbc6r0irLi/Yl/4aik1CnPUWDyK5/leldzW26WyO+KxJ0qG1jhqc4dRIXd+HktJs5qx0JdKkvvwNu/llo5k07eqS/mE2qMk3OcHGocSNRc0E6NWkEXWRw49O3mzSDqe74p/T5Y1Y1VEnab+ahqYZzVptSXak+NyWOLpboNdza9jWP4asbqmif60Zb+lHH1jdcUL/Ve5v6gs8pcuqv72/W1h9ykocvqnbmHrZ8CE5qXVHhwJliae5yXjfjctP8ANzY5RFVxmBztLXOIdG8XtoeP2Nqnwb6lmONZRmrhMU8UZ2te3ODo3bHtNz/fUrjkRSPjoo2yOLtZbfWGE8kd2nqIUVWkox2tH1FjD4hzm4arr0fjuJ5CEKqXwQhCAEIQgBCEIAQhCAEIQgBCEIAQhCAEIQgBCEIDOgLVFWN7Wv7rO96cVh/07DucR5/BJSj/AFso+3Tn9IHuSshvSnof5/5Xm8bHKa/pn6STLWIzcX2LgiKdKrXgg5DfUHjpVQkV0w5tm9TWjuauNyar4mF9136MiSsmVnGZvlH+sfgq3WzqVxSe5J3knxUFnZz+rSez9hYwdB4isorWT4mteoqcHJ7i45DUGl0h2AMHXrcfJQnCTiufUNiB0RN0+s7SfCyuuExCmpAX6M1he/rtnO+CxzEq4yyvkdre4uPaV9Ow8U6ja0WS4cDz2Lk6dCNPe83x4iLpUnxiRfIuYrucGtFyTYDerjkkrs5sINuyHIkS0T1ecjsj2yCzwM0aDJmMcXP2hucDZo1fsq3R5AQDa7sbEPJi5X4ht5whddd7HoFyPsWVSok96s3bsMppnJ+wrTm5FQDbJ7TR5NSrckYBsef/AGO9xWPjKn8n+X7En4bS31H/AG/9ihYBh3HztYdDdbzqswa9PToHatT/AIlgFs5o6LgWUaMlqfawnrkk/wDpKNyapx9U3tLj5lQ1a1Wo9EvF+xaw+GoUU/mbv2JfUeHEIxrkZ7Tfik3YvCNcrPaCTGAU/wBzH7IPmlW4TCNUUfsN+Ci/idnqWP4Xb6CtNWMkF43tcN7SDbuSyzXLRj8OrY6un5MctmyMGhhe0aiBo5TR3sJ2rQsPrWzRMkZzXtDh2jUtadVyk4S1RtVoqMVUi7p+j6hwhCFOVwQhCAEIQgBCEIAQhCAEIQgBCEIAQhCAz+qFq+L0onN/UvYv+mk6M0/pRjGiqpnek9v770Qj5OobuB8C74LhYuN5NfrXnBP6Fmt0IPs+rIgaSBvIHeVcw+0bz0O8AqXh+maMem3zurbWutTPO8HxK4OAWzOcuqEjVaeJQ8TlXmTFFxs7b6i659VmnxNgmWKy6SrdkJQZrXPPQwHq0uPaT4Lt8hUbOVZ/lWXe8uFyji3tyjT63d9y+0K8IuKcVScWDypTm/hGl3uWRyyq08I+L8bVloPJiGYPW1u8dHYqTNKvbUY7FNeZwsTLnaze5ZeR1JMrlkVk26RwJ0OcLk/dRnb6zv3tVeyYwYzSBxbdodZrfvH7B1DWf8rcsn8GEEdtbjpe77TvgNi5OMrurLmY6fm9vc73J2FVCPxE1n+Vf8vbzJDD6NsbA1osGiwCkGvULj+Ox0kLpJDq1N2uOwBYnieXdXI9zhM9gcSQxpsGjcFSnXVJ7KR2MNgZ4q8r2XWz6GMg2pN1awa3tH4gvmWfH53c6eU/jd8UyfVuOtzj1knzWvxUnuL65GW+fp+59OTZSUzOdPEOt4TGXL6hbrqYz1G/kvm5rk7gT4ib6jf8JorWT9DfX8JdENUhd6rCUi7hNg+iyQ9gCx+kYrHgOCyVMgZEOlzjzWD7Tj+7rV1qjyRDPB0IZv1ZbsUx4YlE6lZA4mSxD84fJFpBEurQAfO21XLBMMFPTxwg34tobffvKTwLAY6WPNjF3HnyHnPPuG4f5UkrVOm09qbuzlVqsWtimrRvfxBCEKcrAhF14Hg6igPUIQgBCEIAQhCAEIQgBCEIAQhCAz/KXQ6B26e3fb4JWBvykzd4f4kn+pI5VH5AO3SMd3gpzAf9Q70h5sauRiV/EX6l6potVM6UfH79SBwf59nRnHuYVZcYktS9eb8VW8FH+ocPstf5ge9TGVcubA0dPk3+689hlalVl2RXmzRaIokpzpd9tPdqHfZaNC8UlEXO+rjLj0utfxcVScl6PjagX1Z2cepmr8xCk+FLFsynZCDpkOc71W/E+S9jybh9ihTp/wA3zP6enE5NSpZ1KvV8q++/gZhXVZc5znHS4knrJuU3oKN08gYNA1ud9hu09e5ISkucGtF3E2AGsk6gtQyAySAAc8XAILjslkH9DfE9q6OMxLgtiHSenZ2mnJ2DVR7c+ite3sLHkZk2ImNeW2ObZjPu2dPpHWf8q0Vla2GNz3kNa0XJQHBrbnQANe7pWQ8IWWRqHmKI/JMOk/eOG3qXHnJUY2Wv3meko0ZYqp1Jei6iJyzysdWTE6RG3QxnR9o9Kq8kq8mmTKSdVIwbzZ6DajTiox0Qu6Vc8YmweSbDSTqA037FYcJyPmmIGkOOqMNL323kCwb2kK3Tw86nRRhVb5kbGVI0jVbqDglnNrtf1ucyPwGeVYqHgoLec6NvtyHxIHgplhGulJLxvwuQVMXSWslx4EDknkzJVyZrBZotnykclg97tw92la/h1LT0cQY1zGga3Oc0Oebc5x2lQFJkOGsDDUTZg08WwiNlzrNmj3p7DkdSt1xZ53vLpO3lEqanSpQ33fccbEVoVH0nbqS/f6DyfLSkb9e1x3Nu49wSP84B3zNPPJ08WWg9rrBPqegjYLMja3qaB5JwFLtR3Lzf/hV2qa0j5v2sRIxWsfzKZkfTJIPJl16KWsfz6iNg3MjufacfcpYFegpznUkY522iS8L8bkV/Lmd87PPJvGeGD8gB8VnmXs0uFV1PNSPeI5WHOjc9z2OfG/lAhx2te3uK1nOVE4ZMN43DxIOdBKx/4X/JuHe9p/CpKNSW2k9CfD1pc4lJ3TytuLtg2KNqYI5mc2Rodbcdrew3HYnqqXBdG5uGRZ20vI9UvNlbVpViozcVuZBXgoVJRWibBCEKMhBCEIAQhCAEIQgBCEIDPsoG3o3dDYz3EBd08ny0Z+0xp72H4LrExelkHoO/K8n3JpRPuKd3/bYO64965OKykn+h/wCX7luX+j4v6CGDRWqZ+g5vfIfgu8uprMYOg+J/sl6CO1TP0yt/SXe9RmWkmdOxo2NBt030DvIXLw2HdTapr81RR8lcq1KnN09rqTH+RFDmsc/fyR1N1ntJPcs64Q8a46rkIPJZyG9TdZ77rUKycUlCSNbWWHS86L95JWPYThTqqfVnNDtX3j9eaegaz0da9kqkaalV3aL24HN5mVRwoLXV+/Elshcl3SvD3aC4Xv8Adxn6XrO1DoWz0NM2Nga0WAFgNwCjcCwkQR21k6XO+07f1blFZaZVcQzi4z8o4aT92Dt61y5z2b1amr+7I7tOltWo0tF9tsjOEDLDQYIXdEjx+gLKKqoT3FKzQblQcUEk7rRi9za+zq6T0BVKNOeInc7sVGhBU4CM9Sn2FZPSzkWBaDqNiXO9Vg0nr0BXXJbgxJIfN4gX7G6m9ZuegLUcHydjhHJaL7TrLus6yuvCjTp9LN9S08/bzKVTERjrm+paeft5lJyW4NM2xcM3ebgyHrdqaOhvetGwnA44QAxoFtOjfvO89KexMASoeFvOq5K27qWhz62InVyenVuFlyUnxwTeoxFjBd72t6yB5qNRb0K6hJ5JDu6M5VXEeESihvn1DbjY03Pcq3XcNUANoIpJTvtmjxspVQlvy78iZYapvVu/I04vXJlWRR8IuI1Ls2lpgOx0hHWGjR3qRpckMWqdNTU8S0623AdbcGsue9wW3NRj0mbcxCPSl5faNCqcYijF3yNb1kKGm4QaUHNY8yO2NjaXk9AzQU1w7gopWkOqHy1DvTcQ3uBzvzK3YdhcMAtBEyMei0AnrOs9qxtU1ormrlRjomyEp8TqpvmqVzAfpzkRi2/N0v8Ayp7/AMAfK0tqpGua7nRMbZp6C53OHYFNhy9zljnHuyI+ea6KscwQhjQ1oAAFgBqC7RdCjIdQQhCAEIQgBCEIAQhCAEIQgM8Nc10Ls67M9sjQ14zHXINm2O25TLDJbwQHdnDukGhXOWia7WB4KGdkhA25jbxZOgllgT1krn4mlKpH5dbfVP6FjnFsOPbf0YwfWMjq7ONi9wI12uY2tFzqFyFHYxYVrZHHkNc3OHUNB7Cb9ieYnki5+uUu0Wzn2c7quLJjiGFzHZf0idJsNZXMksTQnelH80nfJ6q3hkQuMaitPTIQ4RsS5LIWnZnut06G+89qb8GbYyJLCz4yAPUcL36y4OuepQ2K4PO46RqAaLm+hosAk8m5JKGcyyfNljmvF9J2st05wHeV6mrzXMra1Wfjv7Dn4Z1+flZZSy7bbu00bKXKNtLFfW92hjd5+0egLH8RxRz3F7zdzjclc49lC+okc83JOoAGzRsaFBSiR2ppXDnCdeV3puPWUnDDRtf5t4rJK18jQ/mlwB6ASAT0rYMncnYoQM1ovqzjr/sOgLFv+FSHWPArZ8LxtjaeN8rg27Gk3NuVmjO8broUVKMdhehVrVpVHaJboLBOhUALNsT4U4Y7iK8h8Pj5KnYrwkVM1wHZjd183+57VajRt03bj5ESw/8AO0uPl7m04llZBCDnyAEbL3Pds7VSMb4X2tuIW3O8/v4rLX1uebyynqaL+J+CcQ0AlDjTgu4toLmnS4gk8oWGnVqV3Dww8p7N/FrI2nOlRjeEdp9uXoS9fwkVstw2QsB2DQooMmqDeaoFvTla0fmPuTCy9C7f4ct8/JWKEuVqjySt2bvSxZMOyfoW6aitj6Wxsmmd35ob4lWigxrBafVHNMRtdHo9klre8FZoF0E/C6O9v09irLHVH2Gxs4ZaZgzYaaUNGpvyUbe5pK5dw0X5lL7UvwYskYnEbk/DMMvy+rIXXm95pr+F6oPNhhHXnu/qCbycKNa7U6NvVGP6iVRYpE8jeFn4OhHSCI3Vm95eMM4U6lh+WayYdXFu7C0W/KrdhfCXSy2Dy6F2545PttuO+yx8L2ygq4ChU0Vu4zGvOJ9DQVjXtzmOa5p1OaQ4HtGhKiRfPdHiMkLs6J7mHe1xbfrtrVpwvhOqGWEzWyjeeQ/2m6PBc6pyZUjnB39CxHExeprgeus9VHC+EWllsHudC7dIOT7bbjvsrNT1DXtDmODmnU5pDge0aFzp0p08pKxYjKMtGOQ5dJMLoFRmx0heXRdDB6hCEAIQhARrgk3NS5C5IWljI1fEkJKUFPnBJuCWMEXJh7dyj6/BI3jlMabari9lPPakHsR5m8cs0VKTJaLYwdyRdkwzYAra6FJOgWNlEqmyozZNNsdFukawqtimQGcbiWTqJBHktSfCms1KCpIPZ0N1UayuYvU5BSN1OJUdLkq9uxbXNQDcmUuFg7FMmuoypLqMaODuGxWng8hLah4I1xjwePirhLgDTsUBiWGSUkoniuWDQ9mwDR3Dp2FTU4Kq9hOz3d/UaVKijG9h/lTkFxrTNSt5et8Q1Sb3M9Lo29evO3REGxFiNY3Lc8nMVZNGHMOg6xtadrT0phljkC2pBlgAbNrI1Cbr3O6du3er+D5RlTfNVvPq7Gc+tRUvmgY4IkqyJOZqBzXFrgQ4GxaRYgjYQhtGV3XK5RscNjCUDEqyjSgpVpcCDU4hcV6KZKNgS5gVY5KXKSDCuhda2B1pXQXIcvc5ZNRRqdUVbJC7OhkfGd7HFt+u2vtTMFerRpPJmUXXC+E2ojsJgyYbzyH+00W/KrbhnCNSy6HuMLt0g5PttuO+yx0rnOVKpgKU9FbuJo15xPoqCoa9ocxwc06nNIcD2jQlLr59oKmeI50DpGH7Tc5t+vYe1XHB+EGtaQJWRzDaSWxyd7dB9lc6rydOOcWn6FiOJT1RqV17dV3CcuKeaTii7i5tAMTrXuRcAEaNNxa9rqwXXPnCUHaSsWE1LQ7QvAV6tDIzK4KWzV5mLBkbkJNwToxrwxIBk5q4LE+4lecQhkjzGuHRKSMC5NOhm5GOhSD6dTBp1w6nCyZuQclMm76ZT74E2lp1m5m5CGnXEtCHAggEEWIO3oUq6Bc8Ss3FzOZYJMNqM9lzA86W/wBPWNh26lpOC4myaNrmG4cNB/e1M8Qwts0bmPFw4WPxHSqRQVEuGVOY+7oXG994+230htH9lda+Lj/Wv8l7lZvm32cC55W5FMqm58dmzAaHbJAPov8AcdiyqpoXRvLJGlrmmxadYW6YbXNkYHNIIIuCNRB2qPynySjq2X5srRyJP6Xb2+XnnB450vknpwNKtHazjqYvxS9Easf8k1WcWmM3Gs3aB1gk6U8g4PJ3ay1v4r+DR712ni6K1kvMqKnJ7ipWXQcr5T8GR+nJ3MPvcpOn4M4hzi8+y3yaq8uUcOt9/A2VCb3GYg3XvFHd7vNbBBkFTt+rB6XOc7zKkafJiFnNjYOpjfgoJcq010YvgbrDS3sxOLDZHc1pPUC79N1IQZJVLtUTu0Zv6rLamYe0JRtK0bFDLlWb6MVxN1hVvZkdNwf1DtYa3rcPJoKlKbg3d9J47A4+9q0wRjcF7ZV5coV5b7eBusPBFEpuDeMc4uPYweYKlKfIaFv0T2vd5NICtCFBLE1payZIqcFuISDJSBuqOMfgBPeRdPW4W0Cw0dWjwT5eFQSblqzdJLQ+cuEJ5ixioLDYtdHYj/wRreckcXNTRQyu5zmWcd7mktJ7bX7VhHCS2+MVVvts/wBiNbFwfs4rD4WnXml1vWcSPCy7uOS+FpPfZcCpSvzsi3L26RZIlQ5cMtnlkZq9QsGTkhFl0iyA4siy6siyA4IXJCUXJQCZauC1LELghZAg5iRfGnZaknNQyMHxJMsT17Ei5iAbFii8ewJtREWu0HW121rt6m8xclizGTi7rUw0mrMzbJ/HX0M5hqNDL9jL/THoH++9arR1Qe0EG91UMrcmRUR5zdEjOad/oHoPgq/kZlS6nfxFRcNvmtJ+qdfmO6N27q1XqtNYmHO0+kukvqvv968ZOm9mWm41gQgm5CUDAkqaYOFwllzCwFkLy68Lwsg6QknVAGspGbE2NF3EAbybDvKAdr1V6py2pma5mX3NOee5l1F1PCRCOY2R3SG5oPa8hTRo1JdGL8jRzitWXW65LwqCMt6iX5ilc7pu53gxp8121uKy6o2xjpDR+txPgpPhZrpWXe0a87HdmXh1QBtSE+JsaLucAN5Nh3lVNmRVdJ89VZvQ17vJgYE4g4LYr3lle87wGjxdnFZ5qmulPyTfsNuT0iP6nLamb9cwnc0557mXUXVcIkY5jJHfhzAfbIU5S5CUjPqy71nuI7r28FKU2Dwx/NxRt9VjR4gLH8Bbm/Je4+d9RjEGTctbiElQ6NzWPcHatQDWttnaieT+9uq0FEWgC1gAAANgA0BTZiC84pZr4iVayeSSskIQUb9ojG1K2XYYvbKuSHKF6QhDIWXi9QgPEL1eIDyy8sukIDghckJQheZqASIXDmpfNXJYgGrmpF7U/MS5NOgI/NXmapD+EXopAgItzFS8tclc8GaJvLA5TR9YB7wtKFKNyHUjSLWCkpVZUpqcTScVJWZl2ReXAibxdS7ktHIkIJ0D6DrAm+4/szlTwlQjmiR3Uyw73lqmTwf0heXmMkuNyM5wbc69AIUlSZM00fMgiHTmAnvOlWKk8NKW0ovPdkkRxVRK10UX/mBNIbQUzndNy7wY0+a7bLi03NiEYO9oH+64+S0hrANAFhuC6WnO010aa8W2Z2JPWRnUeRmIS/PVWYNwe7yjDR4p1DwVRk3mmc89DR5vLir2hPiai6Nl3JIzzUd+ZWqbg9o2a2Of6z3eTbBS1LgNPH83BG3pDG377XT9CilVnLpNvxNlGK0R4AvUIUZsCEIQAhCEAIQhACEIQHi8KEIAQhCGQQhCA8KEIQAhCEAFCEIYBCEIZPUIQhgEIQsA9C9QhZAIQhACEIQAhCEAIQhACEIQAhCEAIQhACEI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data:image/jpeg;base64,/9j/4AAQSkZJRgABAQAAAQABAAD/2wCEAAkGBhQSEBUUEBMVFRQUFBUVFBAWFRUUFA8UFBAVFhQQFBQXGyYeFxkjGhUUHy8gJScpLCwsFR4xNTAqNSYrLCkBCQoKDgwOGg8PGjElHyQqKS0sKSksLCkpLCwsKSkrMCwvLTIuLiwqLDUsLCwsLCksLCwpKSktKSwsKSwvNCksLP/AABEIALEBHAMBIgACEQEDEQH/xAAcAAABBQEBAQAAAAAAAAAAAAAAAwQFBgcCAQj/xABHEAABAwIBBgoFCgUCBwAAAAABAAIDBBEFBhIhMUFRBxMiMmFxgZGhsWJyksHRIzNCQ1JTgqKy8BQWwuHxJLMVFzRjc4PS/8QAGwEBAAIDAQEAAAAAAAAAAAAAAAMEAQIFBgf/xAA6EQACAQIDAwoEBAUFAAAAAAAAAQIDEQQhMRJBsQUTMlFhcYGRodEUIsHwFUJy4SNSYpKiM4LC4vH/2gAMAwEAAhEDEQA/ANxQmMuNQi3yjXXNuSQ7YTc2OrQk5MaF9Dbiw03t4WVapiqNPpS+plprUkkKMGNja094SrMVDtQPbYaSonyhhkr7Xo+FjCzyQ+QkOPd9jxCOPP2PELPx1Lt/tl7G2yxdCQNSRrae8KLjyugOp47bjzClhiIzTcVJ26oS9iOcow6TS72ibQo6LHYnanNP4m/FOW1l9QJ6rFYeKprW6/2y9jZNS0fqOEJH+I9Fy4hxFjnZocM77J0HuWI4yi2o7Wb68uJtsscoQhWjUEIQgBCEIAQhCAEIQgBCEIAQhCAEIQgBCEIAQhCAEIQgBCEIDNMMHyLwdbZyOzMIsp2SWwad7B71C0gsapv2ZmnvkspCpf8AJxn0SO6y8viVaMv0r0k19SzjM5t/fWLfxCeULrkesfAKv8ep3B9Iaehx/NZcyl89WEf6l7lelq+4cYhi743WaRq2i6jn5Uyja32U3x2b5V3RYeCr9VU2UVfFV3Xnszdru2b6yZpJExiGVspY5t22cC02bpsRY2PUp/J6ibHTtErWm4znZwBsTpOvcNHYqLhMPHTsbsLtPqt0nyt2q25aYlxNG4A2dJyB28493mvccmU6kcLCM5Nym9rN3y0Xpn4nInNbc6r0irLi/Yl/4aik1CnPUWDyK5/leldzW26WyO+KxJ0qG1jhqc4dRIXd+HktJs5qx0JdKkvvwNu/llo5k07eqS/mE2qMk3OcHGocSNRc0E6NWkEXWRw49O3mzSDqe74p/T5Y1Y1VEnab+ahqYZzVptSXak+NyWOLpboNdza9jWP4asbqmif60Zb+lHH1jdcUL/Ve5v6gs8pcuqv72/W1h9ykocvqnbmHrZ8CE5qXVHhwJliae5yXjfjctP8ANzY5RFVxmBztLXOIdG8XtoeP2Nqnwb6lmONZRmrhMU8UZ2te3ODo3bHtNz/fUrjkRSPjoo2yOLtZbfWGE8kd2nqIUVWkox2tH1FjD4hzm4arr0fjuJ5CEKqXwQhCAEIQgBCEIAQhCAEIQgBCEIAQhCAEIQgBCEIDOgLVFWN7Wv7rO96cVh/07DucR5/BJSj/AFso+3Tn9IHuSshvSnof5/5Xm8bHKa/pn6STLWIzcX2LgiKdKrXgg5DfUHjpVQkV0w5tm9TWjuauNyar4mF9136MiSsmVnGZvlH+sfgq3WzqVxSe5J3knxUFnZz+rSez9hYwdB4isorWT4mteoqcHJ7i45DUGl0h2AMHXrcfJQnCTiufUNiB0RN0+s7SfCyuuExCmpAX6M1he/rtnO+CxzEq4yyvkdre4uPaV9Ow8U6ja0WS4cDz2Lk6dCNPe83x4iLpUnxiRfIuYrucGtFyTYDerjkkrs5sINuyHIkS0T1ecjsj2yCzwM0aDJmMcXP2hucDZo1fsq3R5AQDa7sbEPJi5X4ht5whddd7HoFyPsWVSok96s3bsMppnJ+wrTm5FQDbJ7TR5NSrckYBsef/AGO9xWPjKn8n+X7En4bS31H/AG/9ihYBh3HztYdDdbzqswa9PToHatT/AIlgFs5o6LgWUaMlqfawnrkk/wDpKNyapx9U3tLj5lQ1a1Wo9EvF+xaw+GoUU/mbv2JfUeHEIxrkZ7Tfik3YvCNcrPaCTGAU/wBzH7IPmlW4TCNUUfsN+Ci/idnqWP4Xb6CtNWMkF43tcN7SDbuSyzXLRj8OrY6un5MctmyMGhhe0aiBo5TR3sJ2rQsPrWzRMkZzXtDh2jUtadVyk4S1RtVoqMVUi7p+j6hwhCFOVwQhCAEIQgBCEIAQhCAEIQgBCEIAQhCAz+qFq+L0onN/UvYv+mk6M0/pRjGiqpnek9v770Qj5OobuB8C74LhYuN5NfrXnBP6Fmt0IPs+rIgaSBvIHeVcw+0bz0O8AqXh+maMem3zurbWutTPO8HxK4OAWzOcuqEjVaeJQ8TlXmTFFxs7b6i659VmnxNgmWKy6SrdkJQZrXPPQwHq0uPaT4Lt8hUbOVZ/lWXe8uFyji3tyjT63d9y+0K8IuKcVScWDypTm/hGl3uWRyyq08I+L8bVloPJiGYPW1u8dHYqTNKvbUY7FNeZwsTLnaze5ZeR1JMrlkVk26RwJ0OcLk/dRnb6zv3tVeyYwYzSBxbdodZrfvH7B1DWf8rcsn8GEEdtbjpe77TvgNi5OMrurLmY6fm9vc73J2FVCPxE1n+Vf8vbzJDD6NsbA1osGiwCkGvULj+Ox0kLpJDq1N2uOwBYnieXdXI9zhM9gcSQxpsGjcFSnXVJ7KR2MNgZ4q8r2XWz6GMg2pN1awa3tH4gvmWfH53c6eU/jd8UyfVuOtzj1knzWvxUnuL65GW+fp+59OTZSUzOdPEOt4TGXL6hbrqYz1G/kvm5rk7gT4ib6jf8JorWT9DfX8JdENUhd6rCUi7hNg+iyQ9gCx+kYrHgOCyVMgZEOlzjzWD7Tj+7rV1qjyRDPB0IZv1ZbsUx4YlE6lZA4mSxD84fJFpBEurQAfO21XLBMMFPTxwg34tobffvKTwLAY6WPNjF3HnyHnPPuG4f5UkrVOm09qbuzlVqsWtimrRvfxBCEKcrAhF14Hg6igPUIQgBCEIAQhCAEIQgBCEIAQhCAz/KXQ6B26e3fb4JWBvykzd4f4kn+pI5VH5AO3SMd3gpzAf9Q70h5sauRiV/EX6l6potVM6UfH79SBwf59nRnHuYVZcYktS9eb8VW8FH+ocPstf5ge9TGVcubA0dPk3+689hlalVl2RXmzRaIokpzpd9tPdqHfZaNC8UlEXO+rjLj0utfxcVScl6PjagX1Z2cepmr8xCk+FLFsynZCDpkOc71W/E+S9jybh9ihTp/wA3zP6enE5NSpZ1KvV8q++/gZhXVZc5znHS4knrJuU3oKN08gYNA1ud9hu09e5ISkucGtF3E2AGsk6gtQyAySAAc8XAILjslkH9DfE9q6OMxLgtiHSenZ2mnJ2DVR7c+ite3sLHkZk2ImNeW2ObZjPu2dPpHWf8q0Vla2GNz3kNa0XJQHBrbnQANe7pWQ8IWWRqHmKI/JMOk/eOG3qXHnJUY2Wv3meko0ZYqp1Jei6iJyzysdWTE6RG3QxnR9o9Kq8kq8mmTKSdVIwbzZ6DajTiox0Qu6Vc8YmweSbDSTqA037FYcJyPmmIGkOOqMNL323kCwb2kK3Tw86nRRhVb5kbGVI0jVbqDglnNrtf1ucyPwGeVYqHgoLec6NvtyHxIHgplhGulJLxvwuQVMXSWslx4EDknkzJVyZrBZotnykclg97tw92la/h1LT0cQY1zGga3Oc0Oebc5x2lQFJkOGsDDUTZg08WwiNlzrNmj3p7DkdSt1xZ53vLpO3lEqanSpQ33fccbEVoVH0nbqS/f6DyfLSkb9e1x3Nu49wSP84B3zNPPJ08WWg9rrBPqegjYLMja3qaB5JwFLtR3Lzf/hV2qa0j5v2sRIxWsfzKZkfTJIPJl16KWsfz6iNg3MjufacfcpYFegpznUkY522iS8L8bkV/Lmd87PPJvGeGD8gB8VnmXs0uFV1PNSPeI5WHOjc9z2OfG/lAhx2te3uK1nOVE4ZMN43DxIOdBKx/4X/JuHe9p/CpKNSW2k9CfD1pc4lJ3TytuLtg2KNqYI5mc2Rodbcdrew3HYnqqXBdG5uGRZ20vI9UvNlbVpViozcVuZBXgoVJRWibBCEKMhBCEIAQhCAEIQgBCEIDPsoG3o3dDYz3EBd08ny0Z+0xp72H4LrExelkHoO/K8n3JpRPuKd3/bYO64965OKykn+h/wCX7luX+j4v6CGDRWqZ+g5vfIfgu8uprMYOg+J/sl6CO1TP0yt/SXe9RmWkmdOxo2NBt030DvIXLw2HdTapr81RR8lcq1KnN09rqTH+RFDmsc/fyR1N1ntJPcs64Q8a46rkIPJZyG9TdZ77rUKycUlCSNbWWHS86L95JWPYThTqqfVnNDtX3j9eaegaz0da9kqkaalV3aL24HN5mVRwoLXV+/Elshcl3SvD3aC4Xv8Adxn6XrO1DoWz0NM2Nga0WAFgNwCjcCwkQR21k6XO+07f1blFZaZVcQzi4z8o4aT92Dt61y5z2b1amr+7I7tOltWo0tF9tsjOEDLDQYIXdEjx+gLKKqoT3FKzQblQcUEk7rRi9za+zq6T0BVKNOeInc7sVGhBU4CM9Sn2FZPSzkWBaDqNiXO9Vg0nr0BXXJbgxJIfN4gX7G6m9ZuegLUcHydjhHJaL7TrLus6yuvCjTp9LN9S08/bzKVTERjrm+paeft5lJyW4NM2xcM3ebgyHrdqaOhvetGwnA44QAxoFtOjfvO89KexMASoeFvOq5K27qWhz62InVyenVuFlyUnxwTeoxFjBd72t6yB5qNRb0K6hJ5JDu6M5VXEeESihvn1DbjY03Pcq3XcNUANoIpJTvtmjxspVQlvy78iZYapvVu/I04vXJlWRR8IuI1Ls2lpgOx0hHWGjR3qRpckMWqdNTU8S0623AdbcGsue9wW3NRj0mbcxCPSl5faNCqcYijF3yNb1kKGm4QaUHNY8yO2NjaXk9AzQU1w7gopWkOqHy1DvTcQ3uBzvzK3YdhcMAtBEyMei0AnrOs9qxtU1ormrlRjomyEp8TqpvmqVzAfpzkRi2/N0v8Ayp7/AMAfK0tqpGua7nRMbZp6C53OHYFNhy9zljnHuyI+ea6KscwQhjQ1oAAFgBqC7RdCjIdQQhCAEIQgBCEIAQhCAEIQgM8Nc10Ls67M9sjQ14zHXINm2O25TLDJbwQHdnDukGhXOWia7WB4KGdkhA25jbxZOgllgT1krn4mlKpH5dbfVP6FjnFsOPbf0YwfWMjq7ONi9wI12uY2tFzqFyFHYxYVrZHHkNc3OHUNB7Cb9ieYnki5+uUu0Wzn2c7quLJjiGFzHZf0idJsNZXMksTQnelH80nfJ6q3hkQuMaitPTIQ4RsS5LIWnZnut06G+89qb8GbYyJLCz4yAPUcL36y4OuepQ2K4PO46RqAaLm+hosAk8m5JKGcyyfNljmvF9J2st05wHeV6mrzXMra1Wfjv7Dn4Z1+flZZSy7bbu00bKXKNtLFfW92hjd5+0egLH8RxRz3F7zdzjclc49lC+okc83JOoAGzRsaFBSiR2ppXDnCdeV3puPWUnDDRtf5t4rJK18jQ/mlwB6ASAT0rYMncnYoQM1ovqzjr/sOgLFv+FSHWPArZ8LxtjaeN8rg27Gk3NuVmjO8broUVKMdhehVrVpVHaJboLBOhUALNsT4U4Y7iK8h8Pj5KnYrwkVM1wHZjd183+57VajRt03bj5ESw/8AO0uPl7m04llZBCDnyAEbL3Pds7VSMb4X2tuIW3O8/v4rLX1uebyynqaL+J+CcQ0AlDjTgu4toLmnS4gk8oWGnVqV3Dww8p7N/FrI2nOlRjeEdp9uXoS9fwkVstw2QsB2DQooMmqDeaoFvTla0fmPuTCy9C7f4ct8/JWKEuVqjySt2bvSxZMOyfoW6aitj6Wxsmmd35ob4lWigxrBafVHNMRtdHo9klre8FZoF0E/C6O9v09irLHVH2Gxs4ZaZgzYaaUNGpvyUbe5pK5dw0X5lL7UvwYskYnEbk/DMMvy+rIXXm95pr+F6oPNhhHXnu/qCbycKNa7U6NvVGP6iVRYpE8jeFn4OhHSCI3Vm95eMM4U6lh+WayYdXFu7C0W/KrdhfCXSy2Dy6F2545PttuO+yx8L2ygq4ChU0Vu4zGvOJ9DQVjXtzmOa5p1OaQ4HtGhKiRfPdHiMkLs6J7mHe1xbfrtrVpwvhOqGWEzWyjeeQ/2m6PBc6pyZUjnB39CxHExeprgeus9VHC+EWllsHudC7dIOT7bbjvsrNT1DXtDmODmnU5pDge0aFzp0p08pKxYjKMtGOQ5dJMLoFRmx0heXRdDB6hCEAIQhARrgk3NS5C5IWljI1fEkJKUFPnBJuCWMEXJh7dyj6/BI3jlMabari9lPPakHsR5m8cs0VKTJaLYwdyRdkwzYAra6FJOgWNlEqmyozZNNsdFukawqtimQGcbiWTqJBHktSfCms1KCpIPZ0N1UayuYvU5BSN1OJUdLkq9uxbXNQDcmUuFg7FMmuoypLqMaODuGxWng8hLah4I1xjwePirhLgDTsUBiWGSUkoniuWDQ9mwDR3Dp2FTU4Kq9hOz3d/UaVKijG9h/lTkFxrTNSt5et8Q1Sb3M9Lo29evO3REGxFiNY3Lc8nMVZNGHMOg6xtadrT0phljkC2pBlgAbNrI1Cbr3O6du3er+D5RlTfNVvPq7Gc+tRUvmgY4IkqyJOZqBzXFrgQ4GxaRYgjYQhtGV3XK5RscNjCUDEqyjSgpVpcCDU4hcV6KZKNgS5gVY5KXKSDCuhda2B1pXQXIcvc5ZNRRqdUVbJC7OhkfGd7HFt+u2vtTMFerRpPJmUXXC+E2ojsJgyYbzyH+00W/KrbhnCNSy6HuMLt0g5PttuO+yx0rnOVKpgKU9FbuJo15xPoqCoa9ocxwc06nNIcD2jQlLr59oKmeI50DpGH7Tc5t+vYe1XHB+EGtaQJWRzDaSWxyd7dB9lc6rydOOcWn6FiOJT1RqV17dV3CcuKeaTii7i5tAMTrXuRcAEaNNxa9rqwXXPnCUHaSsWE1LQ7QvAV6tDIzK4KWzV5mLBkbkJNwToxrwxIBk5q4LE+4lecQhkjzGuHRKSMC5NOhm5GOhSD6dTBp1w6nCyZuQclMm76ZT74E2lp1m5m5CGnXEtCHAggEEWIO3oUq6Bc8Ss3FzOZYJMNqM9lzA86W/wBPWNh26lpOC4myaNrmG4cNB/e1M8Qwts0bmPFw4WPxHSqRQVEuGVOY+7oXG994+230htH9lda+Lj/Wv8l7lZvm32cC55W5FMqm58dmzAaHbJAPov8AcdiyqpoXRvLJGlrmmxadYW6YbXNkYHNIIIuCNRB2qPynySjq2X5srRyJP6Xb2+XnnB450vknpwNKtHazjqYvxS9Easf8k1WcWmM3Gs3aB1gk6U8g4PJ3ay1v4r+DR712ni6K1kvMqKnJ7ipWXQcr5T8GR+nJ3MPvcpOn4M4hzi8+y3yaq8uUcOt9/A2VCb3GYg3XvFHd7vNbBBkFTt+rB6XOc7zKkafJiFnNjYOpjfgoJcq010YvgbrDS3sxOLDZHc1pPUC79N1IQZJVLtUTu0Zv6rLamYe0JRtK0bFDLlWb6MVxN1hVvZkdNwf1DtYa3rcPJoKlKbg3d9J47A4+9q0wRjcF7ZV5coV5b7eBusPBFEpuDeMc4uPYweYKlKfIaFv0T2vd5NICtCFBLE1payZIqcFuISDJSBuqOMfgBPeRdPW4W0Cw0dWjwT5eFQSblqzdJLQ+cuEJ5ixioLDYtdHYj/wRreckcXNTRQyu5zmWcd7mktJ7bX7VhHCS2+MVVvts/wBiNbFwfs4rD4WnXml1vWcSPCy7uOS+FpPfZcCpSvzsi3L26RZIlQ5cMtnlkZq9QsGTkhFl0iyA4siy6siyA4IXJCUXJQCZauC1LELghZAg5iRfGnZaknNQyMHxJMsT17Ei5iAbFii8ewJtREWu0HW121rt6m8xclizGTi7rUw0mrMzbJ/HX0M5hqNDL9jL/THoH++9arR1Qe0EG91UMrcmRUR5zdEjOad/oHoPgq/kZlS6nfxFRcNvmtJ+qdfmO6N27q1XqtNYmHO0+kukvqvv968ZOm9mWm41gQgm5CUDAkqaYOFwllzCwFkLy68Lwsg6QknVAGspGbE2NF3EAbybDvKAdr1V6py2pma5mX3NOee5l1F1PCRCOY2R3SG5oPa8hTRo1JdGL8jRzitWXW65LwqCMt6iX5ilc7pu53gxp8121uKy6o2xjpDR+txPgpPhZrpWXe0a87HdmXh1QBtSE+JsaLucAN5Nh3lVNmRVdJ89VZvQ17vJgYE4g4LYr3lle87wGjxdnFZ5qmulPyTfsNuT0iP6nLamb9cwnc0557mXUXVcIkY5jJHfhzAfbIU5S5CUjPqy71nuI7r28FKU2Dwx/NxRt9VjR4gLH8Bbm/Je4+d9RjEGTctbiElQ6NzWPcHatQDWttnaieT+9uq0FEWgC1gAAANgA0BTZiC84pZr4iVayeSSskIQUb9ojG1K2XYYvbKuSHKF6QhDIWXi9QgPEL1eIDyy8sukIDghckJQheZqASIXDmpfNXJYgGrmpF7U/MS5NOgI/NXmapD+EXopAgItzFS8tclc8GaJvLA5TR9YB7wtKFKNyHUjSLWCkpVZUpqcTScVJWZl2ReXAibxdS7ktHIkIJ0D6DrAm+4/szlTwlQjmiR3Uyw73lqmTwf0heXmMkuNyM5wbc69AIUlSZM00fMgiHTmAnvOlWKk8NKW0ovPdkkRxVRK10UX/mBNIbQUzndNy7wY0+a7bLi03NiEYO9oH+64+S0hrANAFhuC6WnO010aa8W2Z2JPWRnUeRmIS/PVWYNwe7yjDR4p1DwVRk3mmc89DR5vLir2hPiai6Nl3JIzzUd+ZWqbg9o2a2Of6z3eTbBS1LgNPH83BG3pDG377XT9CilVnLpNvxNlGK0R4AvUIUZsCEIQAhCEAIQhACEIQHi8KEIAQhCGQQhCA8KEIQAhCEAFCEIYBCEIZPUIQhgEIQsA9C9QhZAIQhACEIQAhCEAIQhACEIQAhCEAIQhACEIQ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3600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ES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Estatísticas</a:t>
            </a:r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e </a:t>
            </a:r>
            <a:r>
              <a:rPr lang="es-ES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estatísticos</a:t>
            </a:r>
            <a:endParaRPr lang="es-ES" b="1" dirty="0">
              <a:solidFill>
                <a:srgbClr val="6699F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032248"/>
            <a:ext cx="8435280" cy="398904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Clr>
                <a:srgbClr val="0070C0"/>
              </a:buClr>
              <a:buNone/>
            </a:pPr>
            <a:r>
              <a:rPr lang="en-US" i="1" dirty="0" smtClean="0">
                <a:latin typeface="Arial Narrow" panose="020B0606020202030204" pitchFamily="34" charset="0"/>
              </a:rPr>
              <a:t>I </a:t>
            </a:r>
            <a:r>
              <a:rPr lang="en-US" i="1" dirty="0">
                <a:latin typeface="Arial Narrow" panose="020B0606020202030204" pitchFamily="34" charset="0"/>
              </a:rPr>
              <a:t>keep saying that the sexy job in the next 10 years will be </a:t>
            </a:r>
            <a:r>
              <a:rPr lang="en-US" i="1" dirty="0" smtClean="0">
                <a:latin typeface="Arial Narrow" panose="020B0606020202030204" pitchFamily="34" charset="0"/>
              </a:rPr>
              <a:t>statisticians. And </a:t>
            </a:r>
            <a:r>
              <a:rPr lang="en-US" i="1" dirty="0">
                <a:latin typeface="Arial Narrow" panose="020B0606020202030204" pitchFamily="34" charset="0"/>
              </a:rPr>
              <a:t>I’m not kidding</a:t>
            </a:r>
            <a:r>
              <a:rPr lang="en-US" i="1" dirty="0" smtClean="0">
                <a:latin typeface="Arial Narrow" panose="020B0606020202030204" pitchFamily="34" charset="0"/>
              </a:rPr>
              <a:t>.</a:t>
            </a:r>
          </a:p>
          <a:p>
            <a:pPr marL="0" indent="0" algn="r">
              <a:buClr>
                <a:srgbClr val="0070C0"/>
              </a:buClr>
              <a:buNone/>
            </a:pPr>
            <a:r>
              <a:rPr lang="en-US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Hal Varian (Chief Economist at Google</a:t>
            </a:r>
            <a:r>
              <a:rPr lang="en-US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)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pPr marL="0" indent="0">
              <a:buClr>
                <a:srgbClr val="0070C0"/>
              </a:buClr>
              <a:buNone/>
            </a:pPr>
            <a:endParaRPr lang="es-ES" i="1" dirty="0">
              <a:latin typeface="Arial Narrow" panose="020B0606020202030204" pitchFamily="34" charset="0"/>
            </a:endParaRPr>
          </a:p>
          <a:p>
            <a:pPr marL="0" indent="0">
              <a:buClr>
                <a:srgbClr val="0070C0"/>
              </a:buClr>
              <a:buNone/>
            </a:pPr>
            <a:r>
              <a:rPr lang="en-US" i="1" dirty="0" smtClean="0">
                <a:latin typeface="Arial Narrow" panose="020B0606020202030204" pitchFamily="34" charset="0"/>
              </a:rPr>
              <a:t>We’re </a:t>
            </a:r>
            <a:r>
              <a:rPr lang="en-US" i="1" dirty="0">
                <a:latin typeface="Arial Narrow" panose="020B0606020202030204" pitchFamily="34" charset="0"/>
              </a:rPr>
              <a:t>rapidly entering a world where everything can be monitored and </a:t>
            </a:r>
            <a:r>
              <a:rPr lang="en-US" i="1" dirty="0" smtClean="0">
                <a:latin typeface="Arial Narrow" panose="020B0606020202030204" pitchFamily="34" charset="0"/>
              </a:rPr>
              <a:t>measured, but </a:t>
            </a:r>
            <a:r>
              <a:rPr lang="en-US" i="1" dirty="0">
                <a:latin typeface="Arial Narrow" panose="020B0606020202030204" pitchFamily="34" charset="0"/>
              </a:rPr>
              <a:t>the big problem is going to be the ability of humans to use, analyze and make sense of the data</a:t>
            </a:r>
            <a:r>
              <a:rPr lang="en-US" i="1" dirty="0" smtClean="0">
                <a:latin typeface="Arial Narrow" panose="020B0606020202030204" pitchFamily="34" charset="0"/>
              </a:rPr>
              <a:t>.</a:t>
            </a:r>
            <a:endParaRPr lang="en-US" sz="2400" i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0" indent="0" algn="r">
              <a:buClr>
                <a:srgbClr val="0070C0"/>
              </a:buClr>
              <a:buNone/>
            </a:pPr>
            <a:r>
              <a:rPr lang="en-US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Erik </a:t>
            </a:r>
            <a:r>
              <a:rPr lang="en-US" sz="24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Brynjolfsson</a:t>
            </a:r>
            <a:r>
              <a:rPr lang="en-US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  (Massachusetts Institute of Technology</a:t>
            </a:r>
            <a:r>
              <a:rPr lang="en-US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)</a:t>
            </a:r>
            <a:endParaRPr lang="es-ES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0" indent="0">
              <a:buClr>
                <a:srgbClr val="0070C0"/>
              </a:buClr>
              <a:buNone/>
            </a:pPr>
            <a:endParaRPr lang="es-ES" sz="1600" dirty="0">
              <a:latin typeface="Arial Narrow" panose="020B060602020203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597352"/>
            <a:ext cx="9144000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72008" y="6597352"/>
            <a:ext cx="903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 Narrow" panose="020B0606020202030204" pitchFamily="34" charset="0"/>
              </a:rPr>
              <a:t>Rosa M. </a:t>
            </a:r>
            <a:r>
              <a:rPr lang="es-ES" sz="1400" dirty="0" err="1" smtClean="0">
                <a:latin typeface="Arial Narrow" panose="020B0606020202030204" pitchFamily="34" charset="0"/>
              </a:rPr>
              <a:t>Crujeiras</a:t>
            </a:r>
            <a:r>
              <a:rPr lang="es-ES" sz="1400" dirty="0" smtClean="0">
                <a:latin typeface="Arial Narrow" panose="020B0606020202030204" pitchFamily="34" charset="0"/>
              </a:rPr>
              <a:t> </a:t>
            </a:r>
            <a:r>
              <a:rPr lang="es-ES" sz="1400" dirty="0" err="1" smtClean="0">
                <a:latin typeface="Arial Narrow" panose="020B0606020202030204" pitchFamily="34" charset="0"/>
              </a:rPr>
              <a:t>Casais</a:t>
            </a:r>
            <a:r>
              <a:rPr lang="es-ES" sz="1400" dirty="0" smtClean="0">
                <a:latin typeface="Arial Narrow" panose="020B0606020202030204" pitchFamily="34" charset="0"/>
              </a:rPr>
              <a:t>						</a:t>
            </a:r>
            <a:r>
              <a:rPr lang="es-ES" sz="1400" dirty="0" err="1" smtClean="0">
                <a:latin typeface="Arial Narrow" panose="020B0606020202030204" pitchFamily="34" charset="0"/>
              </a:rPr>
              <a:t>Xornadas</a:t>
            </a:r>
            <a:r>
              <a:rPr lang="es-ES" sz="1400" dirty="0" smtClean="0">
                <a:latin typeface="Arial Narrow" panose="020B0606020202030204" pitchFamily="34" charset="0"/>
              </a:rPr>
              <a:t> do </a:t>
            </a:r>
            <a:r>
              <a:rPr lang="es-ES" sz="1400" dirty="0" err="1" smtClean="0">
                <a:latin typeface="Arial Narrow" panose="020B0606020202030204" pitchFamily="34" charset="0"/>
              </a:rPr>
              <a:t>Ensino</a:t>
            </a:r>
            <a:r>
              <a:rPr lang="es-ES" sz="1400" dirty="0" smtClean="0">
                <a:latin typeface="Arial Narrow" panose="020B0606020202030204" pitchFamily="34" charset="0"/>
              </a:rPr>
              <a:t> da </a:t>
            </a:r>
            <a:r>
              <a:rPr lang="es-ES" sz="1400" dirty="0" err="1" smtClean="0">
                <a:latin typeface="Arial Narrow" panose="020B0606020202030204" pitchFamily="34" charset="0"/>
              </a:rPr>
              <a:t>Estatística</a:t>
            </a:r>
            <a:endParaRPr lang="es-ES" sz="1400" dirty="0">
              <a:latin typeface="Arial Narrow" panose="020B0606020202030204" pitchFamily="34" charset="0"/>
            </a:endParaRPr>
          </a:p>
        </p:txBody>
      </p:sp>
      <p:sp>
        <p:nvSpPr>
          <p:cNvPr id="3" name="AutoShape 2" descr="data:image/jpeg;base64,/9j/4AAQSkZJRgABAQAAAQABAAD/2wCEAAkGBhQSEBUUEBMVFRQUFBUVFBAWFRUUFA8UFBAVFhQQFBQXGyYeFxkjGhUUHy8gJScpLCwsFR4xNTAqNSYrLCkBCQoKDgwOGg8PGjElHyQqKS0sKSksLCkpLCwsKSkrMCwvLTIuLiwqLDUsLCwsLCksLCwpKSktKSwsKSwvNCksLP/AABEIALEBHAMBIgACEQEDEQH/xAAcAAABBQEBAQAAAAAAAAAAAAAAAwQFBgcCAQj/xABHEAABAwIBBgoFCgUCBwAAAAABAAIDBBEFBhIhMUFRBxMiMmFxgZGhsWJyksHRIzNCQ1JTgqKy8BQWwuHxJLMVFzRjc4PS/8QAGwEBAAIDAQEAAAAAAAAAAAAAAAMEAQIFBgf/xAA6EQACAQIDAwoEBAUFAAAAAAAAAQIDEQQhMRJBsQUTMlFhcYGRodEUIsHwFUJy4SNSYpKiM4LC4vH/2gAMAwEAAhEDEQA/ANxQmMuNQi3yjXXNuSQ7YTc2OrQk5MaF9Dbiw03t4WVapiqNPpS+plprUkkKMGNja094SrMVDtQPbYaSonyhhkr7Xo+FjCzyQ+QkOPd9jxCOPP2PELPx1Lt/tl7G2yxdCQNSRrae8KLjyugOp47bjzClhiIzTcVJ26oS9iOcow6TS72ibQo6LHYnanNP4m/FOW1l9QJ6rFYeKprW6/2y9jZNS0fqOEJH+I9Fy4hxFjnZocM77J0HuWI4yi2o7Wb68uJtsscoQhWjUEIQgBCEIAQhCAEIQgBCEIAQhCAEIQgBCEIAQhCAEIQgBCEIDNMMHyLwdbZyOzMIsp2SWwad7B71C0gsapv2ZmnvkspCpf8AJxn0SO6y8viVaMv0r0k19SzjM5t/fWLfxCeULrkesfAKv8ep3B9Iaehx/NZcyl89WEf6l7lelq+4cYhi743WaRq2i6jn5Uyja32U3x2b5V3RYeCr9VU2UVfFV3Xnszdru2b6yZpJExiGVspY5t22cC02bpsRY2PUp/J6ibHTtErWm4znZwBsTpOvcNHYqLhMPHTsbsLtPqt0nyt2q25aYlxNG4A2dJyB28493mvccmU6kcLCM5Nym9rN3y0Xpn4nInNbc6r0irLi/Yl/4aik1CnPUWDyK5/leldzW26WyO+KxJ0qG1jhqc4dRIXd+HktJs5qx0JdKkvvwNu/llo5k07eqS/mE2qMk3OcHGocSNRc0E6NWkEXWRw49O3mzSDqe74p/T5Y1Y1VEnab+ahqYZzVptSXak+NyWOLpboNdza9jWP4asbqmif60Zb+lHH1jdcUL/Ve5v6gs8pcuqv72/W1h9ykocvqnbmHrZ8CE5qXVHhwJliae5yXjfjctP8ANzY5RFVxmBztLXOIdG8XtoeP2Nqnwb6lmONZRmrhMU8UZ2te3ODo3bHtNz/fUrjkRSPjoo2yOLtZbfWGE8kd2nqIUVWkox2tH1FjD4hzm4arr0fjuJ5CEKqXwQhCAEIQgBCEIAQhCAEIQgBCEIAQhCAEIQgBCEIDOgLVFWN7Wv7rO96cVh/07DucR5/BJSj/AFso+3Tn9IHuSshvSnof5/5Xm8bHKa/pn6STLWIzcX2LgiKdKrXgg5DfUHjpVQkV0w5tm9TWjuauNyar4mF9136MiSsmVnGZvlH+sfgq3WzqVxSe5J3knxUFnZz+rSez9hYwdB4isorWT4mteoqcHJ7i45DUGl0h2AMHXrcfJQnCTiufUNiB0RN0+s7SfCyuuExCmpAX6M1he/rtnO+CxzEq4yyvkdre4uPaV9Ow8U6ja0WS4cDz2Lk6dCNPe83x4iLpUnxiRfIuYrucGtFyTYDerjkkrs5sINuyHIkS0T1ecjsj2yCzwM0aDJmMcXP2hucDZo1fsq3R5AQDa7sbEPJi5X4ht5whddd7HoFyPsWVSok96s3bsMppnJ+wrTm5FQDbJ7TR5NSrckYBsef/AGO9xWPjKn8n+X7En4bS31H/AG/9ihYBh3HztYdDdbzqswa9PToHatT/AIlgFs5o6LgWUaMlqfawnrkk/wDpKNyapx9U3tLj5lQ1a1Wo9EvF+xaw+GoUU/mbv2JfUeHEIxrkZ7Tfik3YvCNcrPaCTGAU/wBzH7IPmlW4TCNUUfsN+Ci/idnqWP4Xb6CtNWMkF43tcN7SDbuSyzXLRj8OrY6un5MctmyMGhhe0aiBo5TR3sJ2rQsPrWzRMkZzXtDh2jUtadVyk4S1RtVoqMVUi7p+j6hwhCFOVwQhCAEIQgBCEIAQhCAEIQgBCEIAQhCAz+qFq+L0onN/UvYv+mk6M0/pRjGiqpnek9v770Qj5OobuB8C74LhYuN5NfrXnBP6Fmt0IPs+rIgaSBvIHeVcw+0bz0O8AqXh+maMem3zurbWutTPO8HxK4OAWzOcuqEjVaeJQ8TlXmTFFxs7b6i659VmnxNgmWKy6SrdkJQZrXPPQwHq0uPaT4Lt8hUbOVZ/lWXe8uFyji3tyjT63d9y+0K8IuKcVScWDypTm/hGl3uWRyyq08I+L8bVloPJiGYPW1u8dHYqTNKvbUY7FNeZwsTLnaze5ZeR1JMrlkVk26RwJ0OcLk/dRnb6zv3tVeyYwYzSBxbdodZrfvH7B1DWf8rcsn8GEEdtbjpe77TvgNi5OMrurLmY6fm9vc73J2FVCPxE1n+Vf8vbzJDD6NsbA1osGiwCkGvULj+Ox0kLpJDq1N2uOwBYnieXdXI9zhM9gcSQxpsGjcFSnXVJ7KR2MNgZ4q8r2XWz6GMg2pN1awa3tH4gvmWfH53c6eU/jd8UyfVuOtzj1knzWvxUnuL65GW+fp+59OTZSUzOdPEOt4TGXL6hbrqYz1G/kvm5rk7gT4ib6jf8JorWT9DfX8JdENUhd6rCUi7hNg+iyQ9gCx+kYrHgOCyVMgZEOlzjzWD7Tj+7rV1qjyRDPB0IZv1ZbsUx4YlE6lZA4mSxD84fJFpBEurQAfO21XLBMMFPTxwg34tobffvKTwLAY6WPNjF3HnyHnPPuG4f5UkrVOm09qbuzlVqsWtimrRvfxBCEKcrAhF14Hg6igPUIQgBCEIAQhCAEIQgBCEIAQhCAz/KXQ6B26e3fb4JWBvykzd4f4kn+pI5VH5AO3SMd3gpzAf9Q70h5sauRiV/EX6l6potVM6UfH79SBwf59nRnHuYVZcYktS9eb8VW8FH+ocPstf5ge9TGVcubA0dPk3+689hlalVl2RXmzRaIokpzpd9tPdqHfZaNC8UlEXO+rjLj0utfxcVScl6PjagX1Z2cepmr8xCk+FLFsynZCDpkOc71W/E+S9jybh9ihTp/wA3zP6enE5NSpZ1KvV8q++/gZhXVZc5znHS4knrJuU3oKN08gYNA1ud9hu09e5ISkucGtF3E2AGsk6gtQyAySAAc8XAILjslkH9DfE9q6OMxLgtiHSenZ2mnJ2DVR7c+ite3sLHkZk2ImNeW2ObZjPu2dPpHWf8q0Vla2GNz3kNa0XJQHBrbnQANe7pWQ8IWWRqHmKI/JMOk/eOG3qXHnJUY2Wv3meko0ZYqp1Jei6iJyzysdWTE6RG3QxnR9o9Kq8kq8mmTKSdVIwbzZ6DajTiox0Qu6Vc8YmweSbDSTqA037FYcJyPmmIGkOOqMNL323kCwb2kK3Tw86nRRhVb5kbGVI0jVbqDglnNrtf1ucyPwGeVYqHgoLec6NvtyHxIHgplhGulJLxvwuQVMXSWslx4EDknkzJVyZrBZotnykclg97tw92la/h1LT0cQY1zGga3Oc0Oebc5x2lQFJkOGsDDUTZg08WwiNlzrNmj3p7DkdSt1xZ53vLpO3lEqanSpQ33fccbEVoVH0nbqS/f6DyfLSkb9e1x3Nu49wSP84B3zNPPJ08WWg9rrBPqegjYLMja3qaB5JwFLtR3Lzf/hV2qa0j5v2sRIxWsfzKZkfTJIPJl16KWsfz6iNg3MjufacfcpYFegpznUkY522iS8L8bkV/Lmd87PPJvGeGD8gB8VnmXs0uFV1PNSPeI5WHOjc9z2OfG/lAhx2te3uK1nOVE4ZMN43DxIOdBKx/4X/JuHe9p/CpKNSW2k9CfD1pc4lJ3TytuLtg2KNqYI5mc2Rodbcdrew3HYnqqXBdG5uGRZ20vI9UvNlbVpViozcVuZBXgoVJRWibBCEKMhBCEIAQhCAEIQgBCEIDPsoG3o3dDYz3EBd08ny0Z+0xp72H4LrExelkHoO/K8n3JpRPuKd3/bYO64965OKykn+h/wCX7luX+j4v6CGDRWqZ+g5vfIfgu8uprMYOg+J/sl6CO1TP0yt/SXe9RmWkmdOxo2NBt030DvIXLw2HdTapr81RR8lcq1KnN09rqTH+RFDmsc/fyR1N1ntJPcs64Q8a46rkIPJZyG9TdZ77rUKycUlCSNbWWHS86L95JWPYThTqqfVnNDtX3j9eaegaz0da9kqkaalV3aL24HN5mVRwoLXV+/Elshcl3SvD3aC4Xv8Adxn6XrO1DoWz0NM2Nga0WAFgNwCjcCwkQR21k6XO+07f1blFZaZVcQzi4z8o4aT92Dt61y5z2b1amr+7I7tOltWo0tF9tsjOEDLDQYIXdEjx+gLKKqoT3FKzQblQcUEk7rRi9za+zq6T0BVKNOeInc7sVGhBU4CM9Sn2FZPSzkWBaDqNiXO9Vg0nr0BXXJbgxJIfN4gX7G6m9ZuegLUcHydjhHJaL7TrLus6yuvCjTp9LN9S08/bzKVTERjrm+paeft5lJyW4NM2xcM3ebgyHrdqaOhvetGwnA44QAxoFtOjfvO89KexMASoeFvOq5K27qWhz62InVyenVuFlyUnxwTeoxFjBd72t6yB5qNRb0K6hJ5JDu6M5VXEeESihvn1DbjY03Pcq3XcNUANoIpJTvtmjxspVQlvy78iZYapvVu/I04vXJlWRR8IuI1Ls2lpgOx0hHWGjR3qRpckMWqdNTU8S0623AdbcGsue9wW3NRj0mbcxCPSl5faNCqcYijF3yNb1kKGm4QaUHNY8yO2NjaXk9AzQU1w7gopWkOqHy1DvTcQ3uBzvzK3YdhcMAtBEyMei0AnrOs9qxtU1ormrlRjomyEp8TqpvmqVzAfpzkRi2/N0v8Ayp7/AMAfK0tqpGua7nRMbZp6C53OHYFNhy9zljnHuyI+ea6KscwQhjQ1oAAFgBqC7RdCjIdQQhCAEIQgBCEIAQhCAEIQgM8Nc10Ls67M9sjQ14zHXINm2O25TLDJbwQHdnDukGhXOWia7WB4KGdkhA25jbxZOgllgT1krn4mlKpH5dbfVP6FjnFsOPbf0YwfWMjq7ONi9wI12uY2tFzqFyFHYxYVrZHHkNc3OHUNB7Cb9ieYnki5+uUu0Wzn2c7quLJjiGFzHZf0idJsNZXMksTQnelH80nfJ6q3hkQuMaitPTIQ4RsS5LIWnZnut06G+89qb8GbYyJLCz4yAPUcL36y4OuepQ2K4PO46RqAaLm+hosAk8m5JKGcyyfNljmvF9J2st05wHeV6mrzXMra1Wfjv7Dn4Z1+flZZSy7bbu00bKXKNtLFfW92hjd5+0egLH8RxRz3F7zdzjclc49lC+okc83JOoAGzRsaFBSiR2ppXDnCdeV3puPWUnDDRtf5t4rJK18jQ/mlwB6ASAT0rYMncnYoQM1ovqzjr/sOgLFv+FSHWPArZ8LxtjaeN8rg27Gk3NuVmjO8broUVKMdhehVrVpVHaJboLBOhUALNsT4U4Y7iK8h8Pj5KnYrwkVM1wHZjd183+57VajRt03bj5ESw/8AO0uPl7m04llZBCDnyAEbL3Pds7VSMb4X2tuIW3O8/v4rLX1uebyynqaL+J+CcQ0AlDjTgu4toLmnS4gk8oWGnVqV3Dww8p7N/FrI2nOlRjeEdp9uXoS9fwkVstw2QsB2DQooMmqDeaoFvTla0fmPuTCy9C7f4ct8/JWKEuVqjySt2bvSxZMOyfoW6aitj6Wxsmmd35ob4lWigxrBafVHNMRtdHo9klre8FZoF0E/C6O9v09irLHVH2Gxs4ZaZgzYaaUNGpvyUbe5pK5dw0X5lL7UvwYskYnEbk/DMMvy+rIXXm95pr+F6oPNhhHXnu/qCbycKNa7U6NvVGP6iVRYpE8jeFn4OhHSCI3Vm95eMM4U6lh+WayYdXFu7C0W/KrdhfCXSy2Dy6F2545PttuO+yx8L2ygq4ChU0Vu4zGvOJ9DQVjXtzmOa5p1OaQ4HtGhKiRfPdHiMkLs6J7mHe1xbfrtrVpwvhOqGWEzWyjeeQ/2m6PBc6pyZUjnB39CxHExeprgeus9VHC+EWllsHudC7dIOT7bbjvsrNT1DXtDmODmnU5pDge0aFzp0p08pKxYjKMtGOQ5dJMLoFRmx0heXRdDB6hCEAIQhARrgk3NS5C5IWljI1fEkJKUFPnBJuCWMEXJh7dyj6/BI3jlMabari9lPPakHsR5m8cs0VKTJaLYwdyRdkwzYAra6FJOgWNlEqmyozZNNsdFukawqtimQGcbiWTqJBHktSfCms1KCpIPZ0N1UayuYvU5BSN1OJUdLkq9uxbXNQDcmUuFg7FMmuoypLqMaODuGxWng8hLah4I1xjwePirhLgDTsUBiWGSUkoniuWDQ9mwDR3Dp2FTU4Kq9hOz3d/UaVKijG9h/lTkFxrTNSt5et8Q1Sb3M9Lo29evO3REGxFiNY3Lc8nMVZNGHMOg6xtadrT0phljkC2pBlgAbNrI1Cbr3O6du3er+D5RlTfNVvPq7Gc+tRUvmgY4IkqyJOZqBzXFrgQ4GxaRYgjYQhtGV3XK5RscNjCUDEqyjSgpVpcCDU4hcV6KZKNgS5gVY5KXKSDCuhda2B1pXQXIcvc5ZNRRqdUVbJC7OhkfGd7HFt+u2vtTMFerRpPJmUXXC+E2ojsJgyYbzyH+00W/KrbhnCNSy6HuMLt0g5PttuO+yx0rnOVKpgKU9FbuJo15xPoqCoa9ocxwc06nNIcD2jQlLr59oKmeI50DpGH7Tc5t+vYe1XHB+EGtaQJWRzDaSWxyd7dB9lc6rydOOcWn6FiOJT1RqV17dV3CcuKeaTii7i5tAMTrXuRcAEaNNxa9rqwXXPnCUHaSsWE1LQ7QvAV6tDIzK4KWzV5mLBkbkJNwToxrwxIBk5q4LE+4lecQhkjzGuHRKSMC5NOhm5GOhSD6dTBp1w6nCyZuQclMm76ZT74E2lp1m5m5CGnXEtCHAggEEWIO3oUq6Bc8Ss3FzOZYJMNqM9lzA86W/wBPWNh26lpOC4myaNrmG4cNB/e1M8Qwts0bmPFw4WPxHSqRQVEuGVOY+7oXG994+230htH9lda+Lj/Wv8l7lZvm32cC55W5FMqm58dmzAaHbJAPov8AcdiyqpoXRvLJGlrmmxadYW6YbXNkYHNIIIuCNRB2qPynySjq2X5srRyJP6Xb2+XnnB450vknpwNKtHazjqYvxS9Easf8k1WcWmM3Gs3aB1gk6U8g4PJ3ay1v4r+DR712ni6K1kvMqKnJ7ipWXQcr5T8GR+nJ3MPvcpOn4M4hzi8+y3yaq8uUcOt9/A2VCb3GYg3XvFHd7vNbBBkFTt+rB6XOc7zKkafJiFnNjYOpjfgoJcq010YvgbrDS3sxOLDZHc1pPUC79N1IQZJVLtUTu0Zv6rLamYe0JRtK0bFDLlWb6MVxN1hVvZkdNwf1DtYa3rcPJoKlKbg3d9J47A4+9q0wRjcF7ZV5coV5b7eBusPBFEpuDeMc4uPYweYKlKfIaFv0T2vd5NICtCFBLE1payZIqcFuISDJSBuqOMfgBPeRdPW4W0Cw0dWjwT5eFQSblqzdJLQ+cuEJ5ixioLDYtdHYj/wRreckcXNTRQyu5zmWcd7mktJ7bX7VhHCS2+MVVvts/wBiNbFwfs4rD4WnXml1vWcSPCy7uOS+FpPfZcCpSvzsi3L26RZIlQ5cMtnlkZq9QsGTkhFl0iyA4siy6siyA4IXJCUXJQCZauC1LELghZAg5iRfGnZaknNQyMHxJMsT17Ei5iAbFii8ewJtREWu0HW121rt6m8xclizGTi7rUw0mrMzbJ/HX0M5hqNDL9jL/THoH++9arR1Qe0EG91UMrcmRUR5zdEjOad/oHoPgq/kZlS6nfxFRcNvmtJ+qdfmO6N27q1XqtNYmHO0+kukvqvv968ZOm9mWm41gQgm5CUDAkqaYOFwllzCwFkLy68Lwsg6QknVAGspGbE2NF3EAbybDvKAdr1V6py2pma5mX3NOee5l1F1PCRCOY2R3SG5oPa8hTRo1JdGL8jRzitWXW65LwqCMt6iX5ilc7pu53gxp8121uKy6o2xjpDR+txPgpPhZrpWXe0a87HdmXh1QBtSE+JsaLucAN5Nh3lVNmRVdJ89VZvQ17vJgYE4g4LYr3lle87wGjxdnFZ5qmulPyTfsNuT0iP6nLamb9cwnc0557mXUXVcIkY5jJHfhzAfbIU5S5CUjPqy71nuI7r28FKU2Dwx/NxRt9VjR4gLH8Bbm/Je4+d9RjEGTctbiElQ6NzWPcHatQDWttnaieT+9uq0FEWgC1gAAANgA0BTZiC84pZr4iVayeSSskIQUb9ojG1K2XYYvbKuSHKF6QhDIWXi9QgPEL1eIDyy8sukIDghckJQheZqASIXDmpfNXJYgGrmpF7U/MS5NOgI/NXmapD+EXopAgItzFS8tclc8GaJvLA5TR9YB7wtKFKNyHUjSLWCkpVZUpqcTScVJWZl2ReXAibxdS7ktHIkIJ0D6DrAm+4/szlTwlQjmiR3Uyw73lqmTwf0heXmMkuNyM5wbc69AIUlSZM00fMgiHTmAnvOlWKk8NKW0ovPdkkRxVRK10UX/mBNIbQUzndNy7wY0+a7bLi03NiEYO9oH+64+S0hrANAFhuC6WnO010aa8W2Z2JPWRnUeRmIS/PVWYNwe7yjDR4p1DwVRk3mmc89DR5vLir2hPiai6Nl3JIzzUd+ZWqbg9o2a2Of6z3eTbBS1LgNPH83BG3pDG377XT9CilVnLpNvxNlGK0R4AvUIUZsCEIQAhCEAIQhACEIQHi8KEIAQhCGQQhCA8KEIQAhCEAFCEIYBCEIZPUIQhgEIQsA9C9QhZAIQhACEIQAhCEAIQhACEIQAhCEAIQhACEI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data:image/jpeg;base64,/9j/4AAQSkZJRgABAQAAAQABAAD/2wCEAAkGBhQSEBUUEBMVFRQUFBUVFBAWFRUUFA8UFBAVFhQQFBQXGyYeFxkjGhUUHy8gJScpLCwsFR4xNTAqNSYrLCkBCQoKDgwOGg8PGjElHyQqKS0sKSksLCkpLCwsKSkrMCwvLTIuLiwqLDUsLCwsLCksLCwpKSktKSwsKSwvNCksLP/AABEIALEBHAMBIgACEQEDEQH/xAAcAAABBQEBAQAAAAAAAAAAAAAAAwQFBgcCAQj/xABHEAABAwIBBgoFCgUCBwAAAAABAAIDBBEFBhIhMUFRBxMiMmFxgZGhsWJyksHRIzNCQ1JTgqKy8BQWwuHxJLMVFzRjc4PS/8QAGwEBAAIDAQEAAAAAAAAAAAAAAAMEAQIFBgf/xAA6EQACAQIDAwoEBAUFAAAAAAAAAQIDEQQhMRJBsQUTMlFhcYGRodEUIsHwFUJy4SNSYpKiM4LC4vH/2gAMAwEAAhEDEQA/ANxQmMuNQi3yjXXNuSQ7YTc2OrQk5MaF9Dbiw03t4WVapiqNPpS+plprUkkKMGNja094SrMVDtQPbYaSonyhhkr7Xo+FjCzyQ+QkOPd9jxCOPP2PELPx1Lt/tl7G2yxdCQNSRrae8KLjyugOp47bjzClhiIzTcVJ26oS9iOcow6TS72ibQo6LHYnanNP4m/FOW1l9QJ6rFYeKprW6/2y9jZNS0fqOEJH+I9Fy4hxFjnZocM77J0HuWI4yi2o7Wb68uJtsscoQhWjUEIQgBCEIAQhCAEIQgBCEIAQhCAEIQgBCEIAQhCAEIQgBCEIDNMMHyLwdbZyOzMIsp2SWwad7B71C0gsapv2ZmnvkspCpf8AJxn0SO6y8viVaMv0r0k19SzjM5t/fWLfxCeULrkesfAKv8ep3B9Iaehx/NZcyl89WEf6l7lelq+4cYhi743WaRq2i6jn5Uyja32U3x2b5V3RYeCr9VU2UVfFV3Xnszdru2b6yZpJExiGVspY5t22cC02bpsRY2PUp/J6ibHTtErWm4znZwBsTpOvcNHYqLhMPHTsbsLtPqt0nyt2q25aYlxNG4A2dJyB28493mvccmU6kcLCM5Nym9rN3y0Xpn4nInNbc6r0irLi/Yl/4aik1CnPUWDyK5/leldzW26WyO+KxJ0qG1jhqc4dRIXd+HktJs5qx0JdKkvvwNu/llo5k07eqS/mE2qMk3OcHGocSNRc0E6NWkEXWRw49O3mzSDqe74p/T5Y1Y1VEnab+ahqYZzVptSXak+NyWOLpboNdza9jWP4asbqmif60Zb+lHH1jdcUL/Ve5v6gs8pcuqv72/W1h9ykocvqnbmHrZ8CE5qXVHhwJliae5yXjfjctP8ANzY5RFVxmBztLXOIdG8XtoeP2Nqnwb6lmONZRmrhMU8UZ2te3ODo3bHtNz/fUrjkRSPjoo2yOLtZbfWGE8kd2nqIUVWkox2tH1FjD4hzm4arr0fjuJ5CEKqXwQhCAEIQgBCEIAQhCAEIQgBCEIAQhCAEIQgBCEIDOgLVFWN7Wv7rO96cVh/07DucR5/BJSj/AFso+3Tn9IHuSshvSnof5/5Xm8bHKa/pn6STLWIzcX2LgiKdKrXgg5DfUHjpVQkV0w5tm9TWjuauNyar4mF9136MiSsmVnGZvlH+sfgq3WzqVxSe5J3knxUFnZz+rSez9hYwdB4isorWT4mteoqcHJ7i45DUGl0h2AMHXrcfJQnCTiufUNiB0RN0+s7SfCyuuExCmpAX6M1he/rtnO+CxzEq4yyvkdre4uPaV9Ow8U6ja0WS4cDz2Lk6dCNPe83x4iLpUnxiRfIuYrucGtFyTYDerjkkrs5sINuyHIkS0T1ecjsj2yCzwM0aDJmMcXP2hucDZo1fsq3R5AQDa7sbEPJi5X4ht5whddd7HoFyPsWVSok96s3bsMppnJ+wrTm5FQDbJ7TR5NSrckYBsef/AGO9xWPjKn8n+X7En4bS31H/AG/9ihYBh3HztYdDdbzqswa9PToHatT/AIlgFs5o6LgWUaMlqfawnrkk/wDpKNyapx9U3tLj5lQ1a1Wo9EvF+xaw+GoUU/mbv2JfUeHEIxrkZ7Tfik3YvCNcrPaCTGAU/wBzH7IPmlW4TCNUUfsN+Ci/idnqWP4Xb6CtNWMkF43tcN7SDbuSyzXLRj8OrY6un5MctmyMGhhe0aiBo5TR3sJ2rQsPrWzRMkZzXtDh2jUtadVyk4S1RtVoqMVUi7p+j6hwhCFOVwQhCAEIQgBCEIAQhCAEIQgBCEIAQhCAz+qFq+L0onN/UvYv+mk6M0/pRjGiqpnek9v770Qj5OobuB8C74LhYuN5NfrXnBP6Fmt0IPs+rIgaSBvIHeVcw+0bz0O8AqXh+maMem3zurbWutTPO8HxK4OAWzOcuqEjVaeJQ8TlXmTFFxs7b6i659VmnxNgmWKy6SrdkJQZrXPPQwHq0uPaT4Lt8hUbOVZ/lWXe8uFyji3tyjT63d9y+0K8IuKcVScWDypTm/hGl3uWRyyq08I+L8bVloPJiGYPW1u8dHYqTNKvbUY7FNeZwsTLnaze5ZeR1JMrlkVk26RwJ0OcLk/dRnb6zv3tVeyYwYzSBxbdodZrfvH7B1DWf8rcsn8GEEdtbjpe77TvgNi5OMrurLmY6fm9vc73J2FVCPxE1n+Vf8vbzJDD6NsbA1osGiwCkGvULj+Ox0kLpJDq1N2uOwBYnieXdXI9zhM9gcSQxpsGjcFSnXVJ7KR2MNgZ4q8r2XWz6GMg2pN1awa3tH4gvmWfH53c6eU/jd8UyfVuOtzj1knzWvxUnuL65GW+fp+59OTZSUzOdPEOt4TGXL6hbrqYz1G/kvm5rk7gT4ib6jf8JorWT9DfX8JdENUhd6rCUi7hNg+iyQ9gCx+kYrHgOCyVMgZEOlzjzWD7Tj+7rV1qjyRDPB0IZv1ZbsUx4YlE6lZA4mSxD84fJFpBEurQAfO21XLBMMFPTxwg34tobffvKTwLAY6WPNjF3HnyHnPPuG4f5UkrVOm09qbuzlVqsWtimrRvfxBCEKcrAhF14Hg6igPUIQgBCEIAQhCAEIQgBCEIAQhCAz/KXQ6B26e3fb4JWBvykzd4f4kn+pI5VH5AO3SMd3gpzAf9Q70h5sauRiV/EX6l6potVM6UfH79SBwf59nRnHuYVZcYktS9eb8VW8FH+ocPstf5ge9TGVcubA0dPk3+689hlalVl2RXmzRaIokpzpd9tPdqHfZaNC8UlEXO+rjLj0utfxcVScl6PjagX1Z2cepmr8xCk+FLFsynZCDpkOc71W/E+S9jybh9ihTp/wA3zP6enE5NSpZ1KvV8q++/gZhXVZc5znHS4knrJuU3oKN08gYNA1ud9hu09e5ISkucGtF3E2AGsk6gtQyAySAAc8XAILjslkH9DfE9q6OMxLgtiHSenZ2mnJ2DVR7c+ite3sLHkZk2ImNeW2ObZjPu2dPpHWf8q0Vla2GNz3kNa0XJQHBrbnQANe7pWQ8IWWRqHmKI/JMOk/eOG3qXHnJUY2Wv3meko0ZYqp1Jei6iJyzysdWTE6RG3QxnR9o9Kq8kq8mmTKSdVIwbzZ6DajTiox0Qu6Vc8YmweSbDSTqA037FYcJyPmmIGkOOqMNL323kCwb2kK3Tw86nRRhVb5kbGVI0jVbqDglnNrtf1ucyPwGeVYqHgoLec6NvtyHxIHgplhGulJLxvwuQVMXSWslx4EDknkzJVyZrBZotnykclg97tw92la/h1LT0cQY1zGga3Oc0Oebc5x2lQFJkOGsDDUTZg08WwiNlzrNmj3p7DkdSt1xZ53vLpO3lEqanSpQ33fccbEVoVH0nbqS/f6DyfLSkb9e1x3Nu49wSP84B3zNPPJ08WWg9rrBPqegjYLMja3qaB5JwFLtR3Lzf/hV2qa0j5v2sRIxWsfzKZkfTJIPJl16KWsfz6iNg3MjufacfcpYFegpznUkY522iS8L8bkV/Lmd87PPJvGeGD8gB8VnmXs0uFV1PNSPeI5WHOjc9z2OfG/lAhx2te3uK1nOVE4ZMN43DxIOdBKx/4X/JuHe9p/CpKNSW2k9CfD1pc4lJ3TytuLtg2KNqYI5mc2Rodbcdrew3HYnqqXBdG5uGRZ20vI9UvNlbVpViozcVuZBXgoVJRWibBCEKMhBCEIAQhCAEIQgBCEIDPsoG3o3dDYz3EBd08ny0Z+0xp72H4LrExelkHoO/K8n3JpRPuKd3/bYO64965OKykn+h/wCX7luX+j4v6CGDRWqZ+g5vfIfgu8uprMYOg+J/sl6CO1TP0yt/SXe9RmWkmdOxo2NBt030DvIXLw2HdTapr81RR8lcq1KnN09rqTH+RFDmsc/fyR1N1ntJPcs64Q8a46rkIPJZyG9TdZ77rUKycUlCSNbWWHS86L95JWPYThTqqfVnNDtX3j9eaegaz0da9kqkaalV3aL24HN5mVRwoLXV+/Elshcl3SvD3aC4Xv8Adxn6XrO1DoWz0NM2Nga0WAFgNwCjcCwkQR21k6XO+07f1blFZaZVcQzi4z8o4aT92Dt61y5z2b1amr+7I7tOltWo0tF9tsjOEDLDQYIXdEjx+gLKKqoT3FKzQblQcUEk7rRi9za+zq6T0BVKNOeInc7sVGhBU4CM9Sn2FZPSzkWBaDqNiXO9Vg0nr0BXXJbgxJIfN4gX7G6m9ZuegLUcHydjhHJaL7TrLus6yuvCjTp9LN9S08/bzKVTERjrm+paeft5lJyW4NM2xcM3ebgyHrdqaOhvetGwnA44QAxoFtOjfvO89KexMASoeFvOq5K27qWhz62InVyenVuFlyUnxwTeoxFjBd72t6yB5qNRb0K6hJ5JDu6M5VXEeESihvn1DbjY03Pcq3XcNUANoIpJTvtmjxspVQlvy78iZYapvVu/I04vXJlWRR8IuI1Ls2lpgOx0hHWGjR3qRpckMWqdNTU8S0623AdbcGsue9wW3NRj0mbcxCPSl5faNCqcYijF3yNb1kKGm4QaUHNY8yO2NjaXk9AzQU1w7gopWkOqHy1DvTcQ3uBzvzK3YdhcMAtBEyMei0AnrOs9qxtU1ormrlRjomyEp8TqpvmqVzAfpzkRi2/N0v8Ayp7/AMAfK0tqpGua7nRMbZp6C53OHYFNhy9zljnHuyI+ea6KscwQhjQ1oAAFgBqC7RdCjIdQQhCAEIQgBCEIAQhCAEIQgM8Nc10Ls67M9sjQ14zHXINm2O25TLDJbwQHdnDukGhXOWia7WB4KGdkhA25jbxZOgllgT1krn4mlKpH5dbfVP6FjnFsOPbf0YwfWMjq7ONi9wI12uY2tFzqFyFHYxYVrZHHkNc3OHUNB7Cb9ieYnki5+uUu0Wzn2c7quLJjiGFzHZf0idJsNZXMksTQnelH80nfJ6q3hkQuMaitPTIQ4RsS5LIWnZnut06G+89qb8GbYyJLCz4yAPUcL36y4OuepQ2K4PO46RqAaLm+hosAk8m5JKGcyyfNljmvF9J2st05wHeV6mrzXMra1Wfjv7Dn4Z1+flZZSy7bbu00bKXKNtLFfW92hjd5+0egLH8RxRz3F7zdzjclc49lC+okc83JOoAGzRsaFBSiR2ppXDnCdeV3puPWUnDDRtf5t4rJK18jQ/mlwB6ASAT0rYMncnYoQM1ovqzjr/sOgLFv+FSHWPArZ8LxtjaeN8rg27Gk3NuVmjO8broUVKMdhehVrVpVHaJboLBOhUALNsT4U4Y7iK8h8Pj5KnYrwkVM1wHZjd183+57VajRt03bj5ESw/8AO0uPl7m04llZBCDnyAEbL3Pds7VSMb4X2tuIW3O8/v4rLX1uebyynqaL+J+CcQ0AlDjTgu4toLmnS4gk8oWGnVqV3Dww8p7N/FrI2nOlRjeEdp9uXoS9fwkVstw2QsB2DQooMmqDeaoFvTla0fmPuTCy9C7f4ct8/JWKEuVqjySt2bvSxZMOyfoW6aitj6Wxsmmd35ob4lWigxrBafVHNMRtdHo9klre8FZoF0E/C6O9v09irLHVH2Gxs4ZaZgzYaaUNGpvyUbe5pK5dw0X5lL7UvwYskYnEbk/DMMvy+rIXXm95pr+F6oPNhhHXnu/qCbycKNa7U6NvVGP6iVRYpE8jeFn4OhHSCI3Vm95eMM4U6lh+WayYdXFu7C0W/KrdhfCXSy2Dy6F2545PttuO+yx8L2ygq4ChU0Vu4zGvOJ9DQVjXtzmOa5p1OaQ4HtGhKiRfPdHiMkLs6J7mHe1xbfrtrVpwvhOqGWEzWyjeeQ/2m6PBc6pyZUjnB39CxHExeprgeus9VHC+EWllsHudC7dIOT7bbjvsrNT1DXtDmODmnU5pDge0aFzp0p08pKxYjKMtGOQ5dJMLoFRmx0heXRdDB6hCEAIQhARrgk3NS5C5IWljI1fEkJKUFPnBJuCWMEXJh7dyj6/BI3jlMabari9lPPakHsR5m8cs0VKTJaLYwdyRdkwzYAra6FJOgWNlEqmyozZNNsdFukawqtimQGcbiWTqJBHktSfCms1KCpIPZ0N1UayuYvU5BSN1OJUdLkq9uxbXNQDcmUuFg7FMmuoypLqMaODuGxWng8hLah4I1xjwePirhLgDTsUBiWGSUkoniuWDQ9mwDR3Dp2FTU4Kq9hOz3d/UaVKijG9h/lTkFxrTNSt5et8Q1Sb3M9Lo29evO3REGxFiNY3Lc8nMVZNGHMOg6xtadrT0phljkC2pBlgAbNrI1Cbr3O6du3er+D5RlTfNVvPq7Gc+tRUvmgY4IkqyJOZqBzXFrgQ4GxaRYgjYQhtGV3XK5RscNjCUDEqyjSgpVpcCDU4hcV6KZKNgS5gVY5KXKSDCuhda2B1pXQXIcvc5ZNRRqdUVbJC7OhkfGd7HFt+u2vtTMFerRpPJmUXXC+E2ojsJgyYbzyH+00W/KrbhnCNSy6HuMLt0g5PttuO+yx0rnOVKpgKU9FbuJo15xPoqCoa9ocxwc06nNIcD2jQlLr59oKmeI50DpGH7Tc5t+vYe1XHB+EGtaQJWRzDaSWxyd7dB9lc6rydOOcWn6FiOJT1RqV17dV3CcuKeaTii7i5tAMTrXuRcAEaNNxa9rqwXXPnCUHaSsWE1LQ7QvAV6tDIzK4KWzV5mLBkbkJNwToxrwxIBk5q4LE+4lecQhkjzGuHRKSMC5NOhm5GOhSD6dTBp1w6nCyZuQclMm76ZT74E2lp1m5m5CGnXEtCHAggEEWIO3oUq6Bc8Ss3FzOZYJMNqM9lzA86W/wBPWNh26lpOC4myaNrmG4cNB/e1M8Qwts0bmPFw4WPxHSqRQVEuGVOY+7oXG994+230htH9lda+Lj/Wv8l7lZvm32cC55W5FMqm58dmzAaHbJAPov8AcdiyqpoXRvLJGlrmmxadYW6YbXNkYHNIIIuCNRB2qPynySjq2X5srRyJP6Xb2+XnnB450vknpwNKtHazjqYvxS9Easf8k1WcWmM3Gs3aB1gk6U8g4PJ3ay1v4r+DR712ni6K1kvMqKnJ7ipWXQcr5T8GR+nJ3MPvcpOn4M4hzi8+y3yaq8uUcOt9/A2VCb3GYg3XvFHd7vNbBBkFTt+rB6XOc7zKkafJiFnNjYOpjfgoJcq010YvgbrDS3sxOLDZHc1pPUC79N1IQZJVLtUTu0Zv6rLamYe0JRtK0bFDLlWb6MVxN1hVvZkdNwf1DtYa3rcPJoKlKbg3d9J47A4+9q0wRjcF7ZV5coV5b7eBusPBFEpuDeMc4uPYweYKlKfIaFv0T2vd5NICtCFBLE1payZIqcFuISDJSBuqOMfgBPeRdPW4W0Cw0dWjwT5eFQSblqzdJLQ+cuEJ5ixioLDYtdHYj/wRreckcXNTRQyu5zmWcd7mktJ7bX7VhHCS2+MVVvts/wBiNbFwfs4rD4WnXml1vWcSPCy7uOS+FpPfZcCpSvzsi3L26RZIlQ5cMtnlkZq9QsGTkhFl0iyA4siy6siyA4IXJCUXJQCZauC1LELghZAg5iRfGnZaknNQyMHxJMsT17Ei5iAbFii8ewJtREWu0HW121rt6m8xclizGTi7rUw0mrMzbJ/HX0M5hqNDL9jL/THoH++9arR1Qe0EG91UMrcmRUR5zdEjOad/oHoPgq/kZlS6nfxFRcNvmtJ+qdfmO6N27q1XqtNYmHO0+kukvqvv968ZOm9mWm41gQgm5CUDAkqaYOFwllzCwFkLy68Lwsg6QknVAGspGbE2NF3EAbybDvKAdr1V6py2pma5mX3NOee5l1F1PCRCOY2R3SG5oPa8hTRo1JdGL8jRzitWXW65LwqCMt6iX5ilc7pu53gxp8121uKy6o2xjpDR+txPgpPhZrpWXe0a87HdmXh1QBtSE+JsaLucAN5Nh3lVNmRVdJ89VZvQ17vJgYE4g4LYr3lle87wGjxdnFZ5qmulPyTfsNuT0iP6nLamb9cwnc0557mXUXVcIkY5jJHfhzAfbIU5S5CUjPqy71nuI7r28FKU2Dwx/NxRt9VjR4gLH8Bbm/Je4+d9RjEGTctbiElQ6NzWPcHatQDWttnaieT+9uq0FEWgC1gAAANgA0BTZiC84pZr4iVayeSSskIQUb9ojG1K2XYYvbKuSHKF6QhDIWXi9QgPEL1eIDyy8sukIDghckJQheZqASIXDmpfNXJYgGrmpF7U/MS5NOgI/NXmapD+EXopAgItzFS8tclc8GaJvLA5TR9YB7wtKFKNyHUjSLWCkpVZUpqcTScVJWZl2ReXAibxdS7ktHIkIJ0D6DrAm+4/szlTwlQjmiR3Uyw73lqmTwf0heXmMkuNyM5wbc69AIUlSZM00fMgiHTmAnvOlWKk8NKW0ovPdkkRxVRK10UX/mBNIbQUzndNy7wY0+a7bLi03NiEYO9oH+64+S0hrANAFhuC6WnO010aa8W2Z2JPWRnUeRmIS/PVWYNwe7yjDR4p1DwVRk3mmc89DR5vLir2hPiai6Nl3JIzzUd+ZWqbg9o2a2Of6z3eTbBS1LgNPH83BG3pDG377XT9CilVnLpNvxNlGK0R4AvUIUZsCEIQAhCEAIQhACEIQHi8KEIAQhCGQQhCA8KEIQAhCEAFCEIYBCEIZPUIQhgEIQsA9C9QhZAIQhACEIQAhCEAIQhACEIQAhCEAIQhACEIQ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4172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Ano Internacional da </a:t>
            </a:r>
            <a:r>
              <a:rPr lang="es-ES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Estatística</a:t>
            </a:r>
            <a:endParaRPr lang="es-ES" b="1" dirty="0">
              <a:solidFill>
                <a:srgbClr val="6699F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60374" y="1556793"/>
            <a:ext cx="7784033" cy="302433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Obxectivos</a:t>
            </a:r>
            <a:endParaRPr lang="es-ES" sz="32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Arial Narrow" panose="020B0606020202030204" pitchFamily="34" charset="0"/>
              </a:rPr>
              <a:t>Incrementar</a:t>
            </a:r>
            <a:r>
              <a:rPr lang="es-ES" dirty="0" smtClean="0">
                <a:latin typeface="Arial Narrow" panose="020B0606020202030204" pitchFamily="34" charset="0"/>
              </a:rPr>
              <a:t> o </a:t>
            </a:r>
            <a:r>
              <a:rPr lang="es-ES" dirty="0" err="1" smtClean="0">
                <a:latin typeface="Arial Narrow" panose="020B0606020202030204" pitchFamily="34" charset="0"/>
              </a:rPr>
              <a:t>coñecemento</a:t>
            </a:r>
            <a:r>
              <a:rPr lang="es-ES" dirty="0" smtClean="0">
                <a:latin typeface="Arial Narrow" panose="020B0606020202030204" pitchFamily="34" charset="0"/>
              </a:rPr>
              <a:t> sobre o impacto que a </a:t>
            </a:r>
            <a:r>
              <a:rPr lang="es-ES" dirty="0" err="1">
                <a:latin typeface="Arial Narrow" panose="020B0606020202030204" pitchFamily="34" charset="0"/>
              </a:rPr>
              <a:t>E</a:t>
            </a:r>
            <a:r>
              <a:rPr lang="es-ES" dirty="0" err="1" smtClean="0">
                <a:latin typeface="Arial Narrow" panose="020B0606020202030204" pitchFamily="34" charset="0"/>
              </a:rPr>
              <a:t>statística</a:t>
            </a:r>
            <a:r>
              <a:rPr lang="es-ES" dirty="0" smtClean="0">
                <a:latin typeface="Arial Narrow" panose="020B0606020202030204" pitchFamily="34" charset="0"/>
              </a:rPr>
              <a:t> ten en todos os aspectos da </a:t>
            </a:r>
            <a:r>
              <a:rPr lang="es-ES" dirty="0" err="1" smtClean="0">
                <a:latin typeface="Arial Narrow" panose="020B0606020202030204" pitchFamily="34" charset="0"/>
              </a:rPr>
              <a:t>sociedade</a:t>
            </a:r>
            <a:r>
              <a:rPr lang="es-ES" dirty="0" smtClean="0">
                <a:latin typeface="Arial Narrow" panose="020B0606020202030204" pitchFamily="34" charset="0"/>
              </a:rPr>
              <a:t>. 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latin typeface="Arial Narrow" panose="020B0606020202030204" pitchFamily="34" charset="0"/>
              </a:rPr>
              <a:t>Promocionar a </a:t>
            </a:r>
            <a:r>
              <a:rPr lang="es-ES" dirty="0" err="1">
                <a:latin typeface="Arial Narrow" panose="020B0606020202030204" pitchFamily="34" charset="0"/>
              </a:rPr>
              <a:t>E</a:t>
            </a:r>
            <a:r>
              <a:rPr lang="es-ES" dirty="0" err="1" smtClean="0">
                <a:latin typeface="Arial Narrow" panose="020B0606020202030204" pitchFamily="34" charset="0"/>
              </a:rPr>
              <a:t>statística</a:t>
            </a:r>
            <a:r>
              <a:rPr lang="es-ES" dirty="0" smtClean="0">
                <a:latin typeface="Arial Narrow" panose="020B0606020202030204" pitchFamily="34" charset="0"/>
              </a:rPr>
              <a:t> como profesión.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latin typeface="Arial Narrow" panose="020B0606020202030204" pitchFamily="34" charset="0"/>
              </a:rPr>
              <a:t>Promover o </a:t>
            </a:r>
            <a:r>
              <a:rPr lang="es-ES" dirty="0" err="1" smtClean="0">
                <a:latin typeface="Arial Narrow" panose="020B0606020202030204" pitchFamily="34" charset="0"/>
              </a:rPr>
              <a:t>desenvolvemento</a:t>
            </a:r>
            <a:r>
              <a:rPr lang="es-ES" dirty="0" smtClean="0">
                <a:latin typeface="Arial Narrow" panose="020B0606020202030204" pitchFamily="34" charset="0"/>
              </a:rPr>
              <a:t> da </a:t>
            </a:r>
            <a:r>
              <a:rPr lang="es-ES" dirty="0" err="1" smtClean="0">
                <a:latin typeface="Arial Narrow" panose="020B0606020202030204" pitchFamily="34" charset="0"/>
              </a:rPr>
              <a:t>Estatística</a:t>
            </a:r>
            <a:r>
              <a:rPr lang="es-ES" dirty="0" smtClean="0">
                <a:latin typeface="Arial Narrow" panose="020B0606020202030204" pitchFamily="34" charset="0"/>
              </a:rPr>
              <a:t>. </a:t>
            </a:r>
            <a:endParaRPr lang="es-ES" dirty="0">
              <a:latin typeface="Arial Narrow" panose="020B060602020203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597352"/>
            <a:ext cx="9144000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72008" y="6597352"/>
            <a:ext cx="903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 Narrow" panose="020B0606020202030204" pitchFamily="34" charset="0"/>
              </a:rPr>
              <a:t>Rosa M. </a:t>
            </a:r>
            <a:r>
              <a:rPr lang="es-ES" sz="1400" dirty="0" err="1" smtClean="0">
                <a:latin typeface="Arial Narrow" panose="020B0606020202030204" pitchFamily="34" charset="0"/>
              </a:rPr>
              <a:t>Crujeiras</a:t>
            </a:r>
            <a:r>
              <a:rPr lang="es-ES" sz="1400" dirty="0" smtClean="0">
                <a:latin typeface="Arial Narrow" panose="020B0606020202030204" pitchFamily="34" charset="0"/>
              </a:rPr>
              <a:t> </a:t>
            </a:r>
            <a:r>
              <a:rPr lang="es-ES" sz="1400" dirty="0" err="1" smtClean="0">
                <a:latin typeface="Arial Narrow" panose="020B0606020202030204" pitchFamily="34" charset="0"/>
              </a:rPr>
              <a:t>Casais</a:t>
            </a:r>
            <a:r>
              <a:rPr lang="es-ES" sz="1400" dirty="0" smtClean="0">
                <a:latin typeface="Arial Narrow" panose="020B0606020202030204" pitchFamily="34" charset="0"/>
              </a:rPr>
              <a:t>						</a:t>
            </a:r>
            <a:r>
              <a:rPr lang="es-ES" sz="1400" dirty="0" err="1" smtClean="0">
                <a:latin typeface="Arial Narrow" panose="020B0606020202030204" pitchFamily="34" charset="0"/>
              </a:rPr>
              <a:t>Xornadas</a:t>
            </a:r>
            <a:r>
              <a:rPr lang="es-ES" sz="1400" dirty="0" smtClean="0">
                <a:latin typeface="Arial Narrow" panose="020B0606020202030204" pitchFamily="34" charset="0"/>
              </a:rPr>
              <a:t> do </a:t>
            </a:r>
            <a:r>
              <a:rPr lang="es-ES" sz="1400" dirty="0" err="1" smtClean="0">
                <a:latin typeface="Arial Narrow" panose="020B0606020202030204" pitchFamily="34" charset="0"/>
              </a:rPr>
              <a:t>Ensino</a:t>
            </a:r>
            <a:r>
              <a:rPr lang="es-ES" sz="1400" dirty="0" smtClean="0">
                <a:latin typeface="Arial Narrow" panose="020B0606020202030204" pitchFamily="34" charset="0"/>
              </a:rPr>
              <a:t> da </a:t>
            </a:r>
            <a:r>
              <a:rPr lang="es-ES" sz="1400" dirty="0" err="1" smtClean="0">
                <a:latin typeface="Arial Narrow" panose="020B0606020202030204" pitchFamily="34" charset="0"/>
              </a:rPr>
              <a:t>Estatística</a:t>
            </a:r>
            <a:endParaRPr lang="es-ES" sz="1400" dirty="0">
              <a:latin typeface="Arial Narrow" panose="020B0606020202030204" pitchFamily="34" charset="0"/>
            </a:endParaRPr>
          </a:p>
        </p:txBody>
      </p:sp>
      <p:sp>
        <p:nvSpPr>
          <p:cNvPr id="3" name="AutoShape 2" descr="data:image/jpeg;base64,/9j/4AAQSkZJRgABAQAAAQABAAD/2wCEAAkGBhQSEBUUEBMVFRQUFBUVFBAWFRUUFA8UFBAVFhQQFBQXGyYeFxkjGhUUHy8gJScpLCwsFR4xNTAqNSYrLCkBCQoKDgwOGg8PGjElHyQqKS0sKSksLCkpLCwsKSkrMCwvLTIuLiwqLDUsLCwsLCksLCwpKSktKSwsKSwvNCksLP/AABEIALEBHAMBIgACEQEDEQH/xAAcAAABBQEBAQAAAAAAAAAAAAAAAwQFBgcCAQj/xABHEAABAwIBBgoFCgUCBwAAAAABAAIDBBEFBhIhMUFRBxMiMmFxgZGhsWJyksHRIzNCQ1JTgqKy8BQWwuHxJLMVFzRjc4PS/8QAGwEBAAIDAQEAAAAAAAAAAAAAAAMEAQIFBgf/xAA6EQACAQIDAwoEBAUFAAAAAAAAAQIDEQQhMRJBsQUTMlFhcYGRodEUIsHwFUJy4SNSYpKiM4LC4vH/2gAMAwEAAhEDEQA/ANxQmMuNQi3yjXXNuSQ7YTc2OrQk5MaF9Dbiw03t4WVapiqNPpS+plprUkkKMGNja094SrMVDtQPbYaSonyhhkr7Xo+FjCzyQ+QkOPd9jxCOPP2PELPx1Lt/tl7G2yxdCQNSRrae8KLjyugOp47bjzClhiIzTcVJ26oS9iOcow6TS72ibQo6LHYnanNP4m/FOW1l9QJ6rFYeKprW6/2y9jZNS0fqOEJH+I9Fy4hxFjnZocM77J0HuWI4yi2o7Wb68uJtsscoQhWjUEIQgBCEIAQhCAEIQgBCEIAQhCAEIQgBCEIAQhCAEIQgBCEIDNMMHyLwdbZyOzMIsp2SWwad7B71C0gsapv2ZmnvkspCpf8AJxn0SO6y8viVaMv0r0k19SzjM5t/fWLfxCeULrkesfAKv8ep3B9Iaehx/NZcyl89WEf6l7lelq+4cYhi743WaRq2i6jn5Uyja32U3x2b5V3RYeCr9VU2UVfFV3Xnszdru2b6yZpJExiGVspY5t22cC02bpsRY2PUp/J6ibHTtErWm4znZwBsTpOvcNHYqLhMPHTsbsLtPqt0nyt2q25aYlxNG4A2dJyB28493mvccmU6kcLCM5Nym9rN3y0Xpn4nInNbc6r0irLi/Yl/4aik1CnPUWDyK5/leldzW26WyO+KxJ0qG1jhqc4dRIXd+HktJs5qx0JdKkvvwNu/llo5k07eqS/mE2qMk3OcHGocSNRc0E6NWkEXWRw49O3mzSDqe74p/T5Y1Y1VEnab+ahqYZzVptSXak+NyWOLpboNdza9jWP4asbqmif60Zb+lHH1jdcUL/Ve5v6gs8pcuqv72/W1h9ykocvqnbmHrZ8CE5qXVHhwJliae5yXjfjctP8ANzY5RFVxmBztLXOIdG8XtoeP2Nqnwb6lmONZRmrhMU8UZ2te3ODo3bHtNz/fUrjkRSPjoo2yOLtZbfWGE8kd2nqIUVWkox2tH1FjD4hzm4arr0fjuJ5CEKqXwQhCAEIQgBCEIAQhCAEIQgBCEIAQhCAEIQgBCEIDOgLVFWN7Wv7rO96cVh/07DucR5/BJSj/AFso+3Tn9IHuSshvSnof5/5Xm8bHKa/pn6STLWIzcX2LgiKdKrXgg5DfUHjpVQkV0w5tm9TWjuauNyar4mF9136MiSsmVnGZvlH+sfgq3WzqVxSe5J3knxUFnZz+rSez9hYwdB4isorWT4mteoqcHJ7i45DUGl0h2AMHXrcfJQnCTiufUNiB0RN0+s7SfCyuuExCmpAX6M1he/rtnO+CxzEq4yyvkdre4uPaV9Ow8U6ja0WS4cDz2Lk6dCNPe83x4iLpUnxiRfIuYrucGtFyTYDerjkkrs5sINuyHIkS0T1ecjsj2yCzwM0aDJmMcXP2hucDZo1fsq3R5AQDa7sbEPJi5X4ht5whddd7HoFyPsWVSok96s3bsMppnJ+wrTm5FQDbJ7TR5NSrckYBsef/AGO9xWPjKn8n+X7En4bS31H/AG/9ihYBh3HztYdDdbzqswa9PToHatT/AIlgFs5o6LgWUaMlqfawnrkk/wDpKNyapx9U3tLj5lQ1a1Wo9EvF+xaw+GoUU/mbv2JfUeHEIxrkZ7Tfik3YvCNcrPaCTGAU/wBzH7IPmlW4TCNUUfsN+Ci/idnqWP4Xb6CtNWMkF43tcN7SDbuSyzXLRj8OrY6un5MctmyMGhhe0aiBo5TR3sJ2rQsPrWzRMkZzXtDh2jUtadVyk4S1RtVoqMVUi7p+j6hwhCFOVwQhCAEIQgBCEIAQhCAEIQgBCEIAQhCAz+qFq+L0onN/UvYv+mk6M0/pRjGiqpnek9v770Qj5OobuB8C74LhYuN5NfrXnBP6Fmt0IPs+rIgaSBvIHeVcw+0bz0O8AqXh+maMem3zurbWutTPO8HxK4OAWzOcuqEjVaeJQ8TlXmTFFxs7b6i659VmnxNgmWKy6SrdkJQZrXPPQwHq0uPaT4Lt8hUbOVZ/lWXe8uFyji3tyjT63d9y+0K8IuKcVScWDypTm/hGl3uWRyyq08I+L8bVloPJiGYPW1u8dHYqTNKvbUY7FNeZwsTLnaze5ZeR1JMrlkVk26RwJ0OcLk/dRnb6zv3tVeyYwYzSBxbdodZrfvH7B1DWf8rcsn8GEEdtbjpe77TvgNi5OMrurLmY6fm9vc73J2FVCPxE1n+Vf8vbzJDD6NsbA1osGiwCkGvULj+Ox0kLpJDq1N2uOwBYnieXdXI9zhM9gcSQxpsGjcFSnXVJ7KR2MNgZ4q8r2XWz6GMg2pN1awa3tH4gvmWfH53c6eU/jd8UyfVuOtzj1knzWvxUnuL65GW+fp+59OTZSUzOdPEOt4TGXL6hbrqYz1G/kvm5rk7gT4ib6jf8JorWT9DfX8JdENUhd6rCUi7hNg+iyQ9gCx+kYrHgOCyVMgZEOlzjzWD7Tj+7rV1qjyRDPB0IZv1ZbsUx4YlE6lZA4mSxD84fJFpBEurQAfO21XLBMMFPTxwg34tobffvKTwLAY6WPNjF3HnyHnPPuG4f5UkrVOm09qbuzlVqsWtimrRvfxBCEKcrAhF14Hg6igPUIQgBCEIAQhCAEIQgBCEIAQhCAz/KXQ6B26e3fb4JWBvykzd4f4kn+pI5VH5AO3SMd3gpzAf9Q70h5sauRiV/EX6l6potVM6UfH79SBwf59nRnHuYVZcYktS9eb8VW8FH+ocPstf5ge9TGVcubA0dPk3+689hlalVl2RXmzRaIokpzpd9tPdqHfZaNC8UlEXO+rjLj0utfxcVScl6PjagX1Z2cepmr8xCk+FLFsynZCDpkOc71W/E+S9jybh9ihTp/wA3zP6enE5NSpZ1KvV8q++/gZhXVZc5znHS4knrJuU3oKN08gYNA1ud9hu09e5ISkucGtF3E2AGsk6gtQyAySAAc8XAILjslkH9DfE9q6OMxLgtiHSenZ2mnJ2DVR7c+ite3sLHkZk2ImNeW2ObZjPu2dPpHWf8q0Vla2GNz3kNa0XJQHBrbnQANe7pWQ8IWWRqHmKI/JMOk/eOG3qXHnJUY2Wv3meko0ZYqp1Jei6iJyzysdWTE6RG3QxnR9o9Kq8kq8mmTKSdVIwbzZ6DajTiox0Qu6Vc8YmweSbDSTqA037FYcJyPmmIGkOOqMNL323kCwb2kK3Tw86nRRhVb5kbGVI0jVbqDglnNrtf1ucyPwGeVYqHgoLec6NvtyHxIHgplhGulJLxvwuQVMXSWslx4EDknkzJVyZrBZotnykclg97tw92la/h1LT0cQY1zGga3Oc0Oebc5x2lQFJkOGsDDUTZg08WwiNlzrNmj3p7DkdSt1xZ53vLpO3lEqanSpQ33fccbEVoVH0nbqS/f6DyfLSkb9e1x3Nu49wSP84B3zNPPJ08WWg9rrBPqegjYLMja3qaB5JwFLtR3Lzf/hV2qa0j5v2sRIxWsfzKZkfTJIPJl16KWsfz6iNg3MjufacfcpYFegpznUkY522iS8L8bkV/Lmd87PPJvGeGD8gB8VnmXs0uFV1PNSPeI5WHOjc9z2OfG/lAhx2te3uK1nOVE4ZMN43DxIOdBKx/4X/JuHe9p/CpKNSW2k9CfD1pc4lJ3TytuLtg2KNqYI5mc2Rodbcdrew3HYnqqXBdG5uGRZ20vI9UvNlbVpViozcVuZBXgoVJRWibBCEKMhBCEIAQhCAEIQgBCEIDPsoG3o3dDYz3EBd08ny0Z+0xp72H4LrExelkHoO/K8n3JpRPuKd3/bYO64965OKykn+h/wCX7luX+j4v6CGDRWqZ+g5vfIfgu8uprMYOg+J/sl6CO1TP0yt/SXe9RmWkmdOxo2NBt030DvIXLw2HdTapr81RR8lcq1KnN09rqTH+RFDmsc/fyR1N1ntJPcs64Q8a46rkIPJZyG9TdZ77rUKycUlCSNbWWHS86L95JWPYThTqqfVnNDtX3j9eaegaz0da9kqkaalV3aL24HN5mVRwoLXV+/Elshcl3SvD3aC4Xv8Adxn6XrO1DoWz0NM2Nga0WAFgNwCjcCwkQR21k6XO+07f1blFZaZVcQzi4z8o4aT92Dt61y5z2b1amr+7I7tOltWo0tF9tsjOEDLDQYIXdEjx+gLKKqoT3FKzQblQcUEk7rRi9za+zq6T0BVKNOeInc7sVGhBU4CM9Sn2FZPSzkWBaDqNiXO9Vg0nr0BXXJbgxJIfN4gX7G6m9ZuegLUcHydjhHJaL7TrLus6yuvCjTp9LN9S08/bzKVTERjrm+paeft5lJyW4NM2xcM3ebgyHrdqaOhvetGwnA44QAxoFtOjfvO89KexMASoeFvOq5K27qWhz62InVyenVuFlyUnxwTeoxFjBd72t6yB5qNRb0K6hJ5JDu6M5VXEeESihvn1DbjY03Pcq3XcNUANoIpJTvtmjxspVQlvy78iZYapvVu/I04vXJlWRR8IuI1Ls2lpgOx0hHWGjR3qRpckMWqdNTU8S0623AdbcGsue9wW3NRj0mbcxCPSl5faNCqcYijF3yNb1kKGm4QaUHNY8yO2NjaXk9AzQU1w7gopWkOqHy1DvTcQ3uBzvzK3YdhcMAtBEyMei0AnrOs9qxtU1ormrlRjomyEp8TqpvmqVzAfpzkRi2/N0v8Ayp7/AMAfK0tqpGua7nRMbZp6C53OHYFNhy9zljnHuyI+ea6KscwQhjQ1oAAFgBqC7RdCjIdQQhCAEIQgBCEIAQhCAEIQgM8Nc10Ls67M9sjQ14zHXINm2O25TLDJbwQHdnDukGhXOWia7WB4KGdkhA25jbxZOgllgT1krn4mlKpH5dbfVP6FjnFsOPbf0YwfWMjq7ONi9wI12uY2tFzqFyFHYxYVrZHHkNc3OHUNB7Cb9ieYnki5+uUu0Wzn2c7quLJjiGFzHZf0idJsNZXMksTQnelH80nfJ6q3hkQuMaitPTIQ4RsS5LIWnZnut06G+89qb8GbYyJLCz4yAPUcL36y4OuepQ2K4PO46RqAaLm+hosAk8m5JKGcyyfNljmvF9J2st05wHeV6mrzXMra1Wfjv7Dn4Z1+flZZSy7bbu00bKXKNtLFfW92hjd5+0egLH8RxRz3F7zdzjclc49lC+okc83JOoAGzRsaFBSiR2ppXDnCdeV3puPWUnDDRtf5t4rJK18jQ/mlwB6ASAT0rYMncnYoQM1ovqzjr/sOgLFv+FSHWPArZ8LxtjaeN8rg27Gk3NuVmjO8broUVKMdhehVrVpVHaJboLBOhUALNsT4U4Y7iK8h8Pj5KnYrwkVM1wHZjd183+57VajRt03bj5ESw/8AO0uPl7m04llZBCDnyAEbL3Pds7VSMb4X2tuIW3O8/v4rLX1uebyynqaL+J+CcQ0AlDjTgu4toLmnS4gk8oWGnVqV3Dww8p7N/FrI2nOlRjeEdp9uXoS9fwkVstw2QsB2DQooMmqDeaoFvTla0fmPuTCy9C7f4ct8/JWKEuVqjySt2bvSxZMOyfoW6aitj6Wxsmmd35ob4lWigxrBafVHNMRtdHo9klre8FZoF0E/C6O9v09irLHVH2Gxs4ZaZgzYaaUNGpvyUbe5pK5dw0X5lL7UvwYskYnEbk/DMMvy+rIXXm95pr+F6oPNhhHXnu/qCbycKNa7U6NvVGP6iVRYpE8jeFn4OhHSCI3Vm95eMM4U6lh+WayYdXFu7C0W/KrdhfCXSy2Dy6F2545PttuO+yx8L2ygq4ChU0Vu4zGvOJ9DQVjXtzmOa5p1OaQ4HtGhKiRfPdHiMkLs6J7mHe1xbfrtrVpwvhOqGWEzWyjeeQ/2m6PBc6pyZUjnB39CxHExeprgeus9VHC+EWllsHudC7dIOT7bbjvsrNT1DXtDmODmnU5pDge0aFzp0p08pKxYjKMtGOQ5dJMLoFRmx0heXRdDB6hCEAIQhARrgk3NS5C5IWljI1fEkJKUFPnBJuCWMEXJh7dyj6/BI3jlMabari9lPPakHsR5m8cs0VKTJaLYwdyRdkwzYAra6FJOgWNlEqmyozZNNsdFukawqtimQGcbiWTqJBHktSfCms1KCpIPZ0N1UayuYvU5BSN1OJUdLkq9uxbXNQDcmUuFg7FMmuoypLqMaODuGxWng8hLah4I1xjwePirhLgDTsUBiWGSUkoniuWDQ9mwDR3Dp2FTU4Kq9hOz3d/UaVKijG9h/lTkFxrTNSt5et8Q1Sb3M9Lo29evO3REGxFiNY3Lc8nMVZNGHMOg6xtadrT0phljkC2pBlgAbNrI1Cbr3O6du3er+D5RlTfNVvPq7Gc+tRUvmgY4IkqyJOZqBzXFrgQ4GxaRYgjYQhtGV3XK5RscNjCUDEqyjSgpVpcCDU4hcV6KZKNgS5gVY5KXKSDCuhda2B1pXQXIcvc5ZNRRqdUVbJC7OhkfGd7HFt+u2vtTMFerRpPJmUXXC+E2ojsJgyYbzyH+00W/KrbhnCNSy6HuMLt0g5PttuO+yx0rnOVKpgKU9FbuJo15xPoqCoa9ocxwc06nNIcD2jQlLr59oKmeI50DpGH7Tc5t+vYe1XHB+EGtaQJWRzDaSWxyd7dB9lc6rydOOcWn6FiOJT1RqV17dV3CcuKeaTii7i5tAMTrXuRcAEaNNxa9rqwXXPnCUHaSsWE1LQ7QvAV6tDIzK4KWzV5mLBkbkJNwToxrwxIBk5q4LE+4lecQhkjzGuHRKSMC5NOhm5GOhSD6dTBp1w6nCyZuQclMm76ZT74E2lp1m5m5CGnXEtCHAggEEWIO3oUq6Bc8Ss3FzOZYJMNqM9lzA86W/wBPWNh26lpOC4myaNrmG4cNB/e1M8Qwts0bmPFw4WPxHSqRQVEuGVOY+7oXG994+230htH9lda+Lj/Wv8l7lZvm32cC55W5FMqm58dmzAaHbJAPov8AcdiyqpoXRvLJGlrmmxadYW6YbXNkYHNIIIuCNRB2qPynySjq2X5srRyJP6Xb2+XnnB450vknpwNKtHazjqYvxS9Easf8k1WcWmM3Gs3aB1gk6U8g4PJ3ay1v4r+DR712ni6K1kvMqKnJ7ipWXQcr5T8GR+nJ3MPvcpOn4M4hzi8+y3yaq8uUcOt9/A2VCb3GYg3XvFHd7vNbBBkFTt+rB6XOc7zKkafJiFnNjYOpjfgoJcq010YvgbrDS3sxOLDZHc1pPUC79N1IQZJVLtUTu0Zv6rLamYe0JRtK0bFDLlWb6MVxN1hVvZkdNwf1DtYa3rcPJoKlKbg3d9J47A4+9q0wRjcF7ZV5coV5b7eBusPBFEpuDeMc4uPYweYKlKfIaFv0T2vd5NICtCFBLE1payZIqcFuISDJSBuqOMfgBPeRdPW4W0Cw0dWjwT5eFQSblqzdJLQ+cuEJ5ixioLDYtdHYj/wRreckcXNTRQyu5zmWcd7mktJ7bX7VhHCS2+MVVvts/wBiNbFwfs4rD4WnXml1vWcSPCy7uOS+FpPfZcCpSvzsi3L26RZIlQ5cMtnlkZq9QsGTkhFl0iyA4siy6siyA4IXJCUXJQCZauC1LELghZAg5iRfGnZaknNQyMHxJMsT17Ei5iAbFii8ewJtREWu0HW121rt6m8xclizGTi7rUw0mrMzbJ/HX0M5hqNDL9jL/THoH++9arR1Qe0EG91UMrcmRUR5zdEjOad/oHoPgq/kZlS6nfxFRcNvmtJ+qdfmO6N27q1XqtNYmHO0+kukvqvv968ZOm9mWm41gQgm5CUDAkqaYOFwllzCwFkLy68Lwsg6QknVAGspGbE2NF3EAbybDvKAdr1V6py2pma5mX3NOee5l1F1PCRCOY2R3SG5oPa8hTRo1JdGL8jRzitWXW65LwqCMt6iX5ilc7pu53gxp8121uKy6o2xjpDR+txPgpPhZrpWXe0a87HdmXh1QBtSE+JsaLucAN5Nh3lVNmRVdJ89VZvQ17vJgYE4g4LYr3lle87wGjxdnFZ5qmulPyTfsNuT0iP6nLamb9cwnc0557mXUXVcIkY5jJHfhzAfbIU5S5CUjPqy71nuI7r28FKU2Dwx/NxRt9VjR4gLH8Bbm/Je4+d9RjEGTctbiElQ6NzWPcHatQDWttnaieT+9uq0FEWgC1gAAANgA0BTZiC84pZr4iVayeSSskIQUb9ojG1K2XYYvbKuSHKF6QhDIWXi9QgPEL1eIDyy8sukIDghckJQheZqASIXDmpfNXJYgGrmpF7U/MS5NOgI/NXmapD+EXopAgItzFS8tclc8GaJvLA5TR9YB7wtKFKNyHUjSLWCkpVZUpqcTScVJWZl2ReXAibxdS7ktHIkIJ0D6DrAm+4/szlTwlQjmiR3Uyw73lqmTwf0heXmMkuNyM5wbc69AIUlSZM00fMgiHTmAnvOlWKk8NKW0ovPdkkRxVRK10UX/mBNIbQUzndNy7wY0+a7bLi03NiEYO9oH+64+S0hrANAFhuC6WnO010aa8W2Z2JPWRnUeRmIS/PVWYNwe7yjDR4p1DwVRk3mmc89DR5vLir2hPiai6Nl3JIzzUd+ZWqbg9o2a2Of6z3eTbBS1LgNPH83BG3pDG377XT9CilVnLpNvxNlGK0R4AvUIUZsCEIQAhCEAIQhACEIQHi8KEIAQhCGQQhCA8KEIQAhCEAFCEIYBCEIZPUIQhgEIQsA9C9QhZAIQhACEIQAhCEAIQhACEIQAhCEAIQhACEI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data:image/jpeg;base64,/9j/4AAQSkZJRgABAQAAAQABAAD/2wCEAAkGBhQSEBUUEBMVFRQUFBUVFBAWFRUUFA8UFBAVFhQQFBQXGyYeFxkjGhUUHy8gJScpLCwsFR4xNTAqNSYrLCkBCQoKDgwOGg8PGjElHyQqKS0sKSksLCkpLCwsKSkrMCwvLTIuLiwqLDUsLCwsLCksLCwpKSktKSwsKSwvNCksLP/AABEIALEBHAMBIgACEQEDEQH/xAAcAAABBQEBAQAAAAAAAAAAAAAAAwQFBgcCAQj/xABHEAABAwIBBgoFCgUCBwAAAAABAAIDBBEFBhIhMUFRBxMiMmFxgZGhsWJyksHRIzNCQ1JTgqKy8BQWwuHxJLMVFzRjc4PS/8QAGwEBAAIDAQEAAAAAAAAAAAAAAAMEAQIFBgf/xAA6EQACAQIDAwoEBAUFAAAAAAAAAQIDEQQhMRJBsQUTMlFhcYGRodEUIsHwFUJy4SNSYpKiM4LC4vH/2gAMAwEAAhEDEQA/ANxQmMuNQi3yjXXNuSQ7YTc2OrQk5MaF9Dbiw03t4WVapiqNPpS+plprUkkKMGNja094SrMVDtQPbYaSonyhhkr7Xo+FjCzyQ+QkOPd9jxCOPP2PELPx1Lt/tl7G2yxdCQNSRrae8KLjyugOp47bjzClhiIzTcVJ26oS9iOcow6TS72ibQo6LHYnanNP4m/FOW1l9QJ6rFYeKprW6/2y9jZNS0fqOEJH+I9Fy4hxFjnZocM77J0HuWI4yi2o7Wb68uJtsscoQhWjUEIQgBCEIAQhCAEIQgBCEIAQhCAEIQgBCEIAQhCAEIQgBCEIDNMMHyLwdbZyOzMIsp2SWwad7B71C0gsapv2ZmnvkspCpf8AJxn0SO6y8viVaMv0r0k19SzjM5t/fWLfxCeULrkesfAKv8ep3B9Iaehx/NZcyl89WEf6l7lelq+4cYhi743WaRq2i6jn5Uyja32U3x2b5V3RYeCr9VU2UVfFV3Xnszdru2b6yZpJExiGVspY5t22cC02bpsRY2PUp/J6ibHTtErWm4znZwBsTpOvcNHYqLhMPHTsbsLtPqt0nyt2q25aYlxNG4A2dJyB28493mvccmU6kcLCM5Nym9rN3y0Xpn4nInNbc6r0irLi/Yl/4aik1CnPUWDyK5/leldzW26WyO+KxJ0qG1jhqc4dRIXd+HktJs5qx0JdKkvvwNu/llo5k07eqS/mE2qMk3OcHGocSNRc0E6NWkEXWRw49O3mzSDqe74p/T5Y1Y1VEnab+ahqYZzVptSXak+NyWOLpboNdza9jWP4asbqmif60Zb+lHH1jdcUL/Ve5v6gs8pcuqv72/W1h9ykocvqnbmHrZ8CE5qXVHhwJliae5yXjfjctP8ANzY5RFVxmBztLXOIdG8XtoeP2Nqnwb6lmONZRmrhMU8UZ2te3ODo3bHtNz/fUrjkRSPjoo2yOLtZbfWGE8kd2nqIUVWkox2tH1FjD4hzm4arr0fjuJ5CEKqXwQhCAEIQgBCEIAQhCAEIQgBCEIAQhCAEIQgBCEIDOgLVFWN7Wv7rO96cVh/07DucR5/BJSj/AFso+3Tn9IHuSshvSnof5/5Xm8bHKa/pn6STLWIzcX2LgiKdKrXgg5DfUHjpVQkV0w5tm9TWjuauNyar4mF9136MiSsmVnGZvlH+sfgq3WzqVxSe5J3knxUFnZz+rSez9hYwdB4isorWT4mteoqcHJ7i45DUGl0h2AMHXrcfJQnCTiufUNiB0RN0+s7SfCyuuExCmpAX6M1he/rtnO+CxzEq4yyvkdre4uPaV9Ow8U6ja0WS4cDz2Lk6dCNPe83x4iLpUnxiRfIuYrucGtFyTYDerjkkrs5sINuyHIkS0T1ecjsj2yCzwM0aDJmMcXP2hucDZo1fsq3R5AQDa7sbEPJi5X4ht5whddd7HoFyPsWVSok96s3bsMppnJ+wrTm5FQDbJ7TR5NSrckYBsef/AGO9xWPjKn8n+X7En4bS31H/AG/9ihYBh3HztYdDdbzqswa9PToHatT/AIlgFs5o6LgWUaMlqfawnrkk/wDpKNyapx9U3tLj5lQ1a1Wo9EvF+xaw+GoUU/mbv2JfUeHEIxrkZ7Tfik3YvCNcrPaCTGAU/wBzH7IPmlW4TCNUUfsN+Ci/idnqWP4Xb6CtNWMkF43tcN7SDbuSyzXLRj8OrY6un5MctmyMGhhe0aiBo5TR3sJ2rQsPrWzRMkZzXtDh2jUtadVyk4S1RtVoqMVUi7p+j6hwhCFOVwQhCAEIQgBCEIAQhCAEIQgBCEIAQhCAz+qFq+L0onN/UvYv+mk6M0/pRjGiqpnek9v770Qj5OobuB8C74LhYuN5NfrXnBP6Fmt0IPs+rIgaSBvIHeVcw+0bz0O8AqXh+maMem3zurbWutTPO8HxK4OAWzOcuqEjVaeJQ8TlXmTFFxs7b6i659VmnxNgmWKy6SrdkJQZrXPPQwHq0uPaT4Lt8hUbOVZ/lWXe8uFyji3tyjT63d9y+0K8IuKcVScWDypTm/hGl3uWRyyq08I+L8bVloPJiGYPW1u8dHYqTNKvbUY7FNeZwsTLnaze5ZeR1JMrlkVk26RwJ0OcLk/dRnb6zv3tVeyYwYzSBxbdodZrfvH7B1DWf8rcsn8GEEdtbjpe77TvgNi5OMrurLmY6fm9vc73J2FVCPxE1n+Vf8vbzJDD6NsbA1osGiwCkGvULj+Ox0kLpJDq1N2uOwBYnieXdXI9zhM9gcSQxpsGjcFSnXVJ7KR2MNgZ4q8r2XWz6GMg2pN1awa3tH4gvmWfH53c6eU/jd8UyfVuOtzj1knzWvxUnuL65GW+fp+59OTZSUzOdPEOt4TGXL6hbrqYz1G/kvm5rk7gT4ib6jf8JorWT9DfX8JdENUhd6rCUi7hNg+iyQ9gCx+kYrHgOCyVMgZEOlzjzWD7Tj+7rV1qjyRDPB0IZv1ZbsUx4YlE6lZA4mSxD84fJFpBEurQAfO21XLBMMFPTxwg34tobffvKTwLAY6WPNjF3HnyHnPPuG4f5UkrVOm09qbuzlVqsWtimrRvfxBCEKcrAhF14Hg6igPUIQgBCEIAQhCAEIQgBCEIAQhCAz/KXQ6B26e3fb4JWBvykzd4f4kn+pI5VH5AO3SMd3gpzAf9Q70h5sauRiV/EX6l6potVM6UfH79SBwf59nRnHuYVZcYktS9eb8VW8FH+ocPstf5ge9TGVcubA0dPk3+689hlalVl2RXmzRaIokpzpd9tPdqHfZaNC8UlEXO+rjLj0utfxcVScl6PjagX1Z2cepmr8xCk+FLFsynZCDpkOc71W/E+S9jybh9ihTp/wA3zP6enE5NSpZ1KvV8q++/gZhXVZc5znHS4knrJuU3oKN08gYNA1ud9hu09e5ISkucGtF3E2AGsk6gtQyAySAAc8XAILjslkH9DfE9q6OMxLgtiHSenZ2mnJ2DVR7c+ite3sLHkZk2ImNeW2ObZjPu2dPpHWf8q0Vla2GNz3kNa0XJQHBrbnQANe7pWQ8IWWRqHmKI/JMOk/eOG3qXHnJUY2Wv3meko0ZYqp1Jei6iJyzysdWTE6RG3QxnR9o9Kq8kq8mmTKSdVIwbzZ6DajTiox0Qu6Vc8YmweSbDSTqA037FYcJyPmmIGkOOqMNL323kCwb2kK3Tw86nRRhVb5kbGVI0jVbqDglnNrtf1ucyPwGeVYqHgoLec6NvtyHxIHgplhGulJLxvwuQVMXSWslx4EDknkzJVyZrBZotnykclg97tw92la/h1LT0cQY1zGga3Oc0Oebc5x2lQFJkOGsDDUTZg08WwiNlzrNmj3p7DkdSt1xZ53vLpO3lEqanSpQ33fccbEVoVH0nbqS/f6DyfLSkb9e1x3Nu49wSP84B3zNPPJ08WWg9rrBPqegjYLMja3qaB5JwFLtR3Lzf/hV2qa0j5v2sRIxWsfzKZkfTJIPJl16KWsfz6iNg3MjufacfcpYFegpznUkY522iS8L8bkV/Lmd87PPJvGeGD8gB8VnmXs0uFV1PNSPeI5WHOjc9z2OfG/lAhx2te3uK1nOVE4ZMN43DxIOdBKx/4X/JuHe9p/CpKNSW2k9CfD1pc4lJ3TytuLtg2KNqYI5mc2Rodbcdrew3HYnqqXBdG5uGRZ20vI9UvNlbVpViozcVuZBXgoVJRWibBCEKMhBCEIAQhCAEIQgBCEIDPsoG3o3dDYz3EBd08ny0Z+0xp72H4LrExelkHoO/K8n3JpRPuKd3/bYO64965OKykn+h/wCX7luX+j4v6CGDRWqZ+g5vfIfgu8uprMYOg+J/sl6CO1TP0yt/SXe9RmWkmdOxo2NBt030DvIXLw2HdTapr81RR8lcq1KnN09rqTH+RFDmsc/fyR1N1ntJPcs64Q8a46rkIPJZyG9TdZ77rUKycUlCSNbWWHS86L95JWPYThTqqfVnNDtX3j9eaegaz0da9kqkaalV3aL24HN5mVRwoLXV+/Elshcl3SvD3aC4Xv8Adxn6XrO1DoWz0NM2Nga0WAFgNwCjcCwkQR21k6XO+07f1blFZaZVcQzi4z8o4aT92Dt61y5z2b1amr+7I7tOltWo0tF9tsjOEDLDQYIXdEjx+gLKKqoT3FKzQblQcUEk7rRi9za+zq6T0BVKNOeInc7sVGhBU4CM9Sn2FZPSzkWBaDqNiXO9Vg0nr0BXXJbgxJIfN4gX7G6m9ZuegLUcHydjhHJaL7TrLus6yuvCjTp9LN9S08/bzKVTERjrm+paeft5lJyW4NM2xcM3ebgyHrdqaOhvetGwnA44QAxoFtOjfvO89KexMASoeFvOq5K27qWhz62InVyenVuFlyUnxwTeoxFjBd72t6yB5qNRb0K6hJ5JDu6M5VXEeESihvn1DbjY03Pcq3XcNUANoIpJTvtmjxspVQlvy78iZYapvVu/I04vXJlWRR8IuI1Ls2lpgOx0hHWGjR3qRpckMWqdNTU8S0623AdbcGsue9wW3NRj0mbcxCPSl5faNCqcYijF3yNb1kKGm4QaUHNY8yO2NjaXk9AzQU1w7gopWkOqHy1DvTcQ3uBzvzK3YdhcMAtBEyMei0AnrOs9qxtU1ormrlRjomyEp8TqpvmqVzAfpzkRi2/N0v8Ayp7/AMAfK0tqpGua7nRMbZp6C53OHYFNhy9zljnHuyI+ea6KscwQhjQ1oAAFgBqC7RdCjIdQQhCAEIQgBCEIAQhCAEIQgM8Nc10Ls67M9sjQ14zHXINm2O25TLDJbwQHdnDukGhXOWia7WB4KGdkhA25jbxZOgllgT1krn4mlKpH5dbfVP6FjnFsOPbf0YwfWMjq7ONi9wI12uY2tFzqFyFHYxYVrZHHkNc3OHUNB7Cb9ieYnki5+uUu0Wzn2c7quLJjiGFzHZf0idJsNZXMksTQnelH80nfJ6q3hkQuMaitPTIQ4RsS5LIWnZnut06G+89qb8GbYyJLCz4yAPUcL36y4OuepQ2K4PO46RqAaLm+hosAk8m5JKGcyyfNljmvF9J2st05wHeV6mrzXMra1Wfjv7Dn4Z1+flZZSy7bbu00bKXKNtLFfW92hjd5+0egLH8RxRz3F7zdzjclc49lC+okc83JOoAGzRsaFBSiR2ppXDnCdeV3puPWUnDDRtf5t4rJK18jQ/mlwB6ASAT0rYMncnYoQM1ovqzjr/sOgLFv+FSHWPArZ8LxtjaeN8rg27Gk3NuVmjO8broUVKMdhehVrVpVHaJboLBOhUALNsT4U4Y7iK8h8Pj5KnYrwkVM1wHZjd183+57VajRt03bj5ESw/8AO0uPl7m04llZBCDnyAEbL3Pds7VSMb4X2tuIW3O8/v4rLX1uebyynqaL+J+CcQ0AlDjTgu4toLmnS4gk8oWGnVqV3Dww8p7N/FrI2nOlRjeEdp9uXoS9fwkVstw2QsB2DQooMmqDeaoFvTla0fmPuTCy9C7f4ct8/JWKEuVqjySt2bvSxZMOyfoW6aitj6Wxsmmd35ob4lWigxrBafVHNMRtdHo9klre8FZoF0E/C6O9v09irLHVH2Gxs4ZaZgzYaaUNGpvyUbe5pK5dw0X5lL7UvwYskYnEbk/DMMvy+rIXXm95pr+F6oPNhhHXnu/qCbycKNa7U6NvVGP6iVRYpE8jeFn4OhHSCI3Vm95eMM4U6lh+WayYdXFu7C0W/KrdhfCXSy2Dy6F2545PttuO+yx8L2ygq4ChU0Vu4zGvOJ9DQVjXtzmOa5p1OaQ4HtGhKiRfPdHiMkLs6J7mHe1xbfrtrVpwvhOqGWEzWyjeeQ/2m6PBc6pyZUjnB39CxHExeprgeus9VHC+EWllsHudC7dIOT7bbjvsrNT1DXtDmODmnU5pDge0aFzp0p08pKxYjKMtGOQ5dJMLoFRmx0heXRdDB6hCEAIQhARrgk3NS5C5IWljI1fEkJKUFPnBJuCWMEXJh7dyj6/BI3jlMabari9lPPakHsR5m8cs0VKTJaLYwdyRdkwzYAra6FJOgWNlEqmyozZNNsdFukawqtimQGcbiWTqJBHktSfCms1KCpIPZ0N1UayuYvU5BSN1OJUdLkq9uxbXNQDcmUuFg7FMmuoypLqMaODuGxWng8hLah4I1xjwePirhLgDTsUBiWGSUkoniuWDQ9mwDR3Dp2FTU4Kq9hOz3d/UaVKijG9h/lTkFxrTNSt5et8Q1Sb3M9Lo29evO3REGxFiNY3Lc8nMVZNGHMOg6xtadrT0phljkC2pBlgAbNrI1Cbr3O6du3er+D5RlTfNVvPq7Gc+tRUvmgY4IkqyJOZqBzXFrgQ4GxaRYgjYQhtGV3XK5RscNjCUDEqyjSgpVpcCDU4hcV6KZKNgS5gVY5KXKSDCuhda2B1pXQXIcvc5ZNRRqdUVbJC7OhkfGd7HFt+u2vtTMFerRpPJmUXXC+E2ojsJgyYbzyH+00W/KrbhnCNSy6HuMLt0g5PttuO+yx0rnOVKpgKU9FbuJo15xPoqCoa9ocxwc06nNIcD2jQlLr59oKmeI50DpGH7Tc5t+vYe1XHB+EGtaQJWRzDaSWxyd7dB9lc6rydOOcWn6FiOJT1RqV17dV3CcuKeaTii7i5tAMTrXuRcAEaNNxa9rqwXXPnCUHaSsWE1LQ7QvAV6tDIzK4KWzV5mLBkbkJNwToxrwxIBk5q4LE+4lecQhkjzGuHRKSMC5NOhm5GOhSD6dTBp1w6nCyZuQclMm76ZT74E2lp1m5m5CGnXEtCHAggEEWIO3oUq6Bc8Ss3FzOZYJMNqM9lzA86W/wBPWNh26lpOC4myaNrmG4cNB/e1M8Qwts0bmPFw4WPxHSqRQVEuGVOY+7oXG994+230htH9lda+Lj/Wv8l7lZvm32cC55W5FMqm58dmzAaHbJAPov8AcdiyqpoXRvLJGlrmmxadYW6YbXNkYHNIIIuCNRB2qPynySjq2X5srRyJP6Xb2+XnnB450vknpwNKtHazjqYvxS9Easf8k1WcWmM3Gs3aB1gk6U8g4PJ3ay1v4r+DR712ni6K1kvMqKnJ7ipWXQcr5T8GR+nJ3MPvcpOn4M4hzi8+y3yaq8uUcOt9/A2VCb3GYg3XvFHd7vNbBBkFTt+rB6XOc7zKkafJiFnNjYOpjfgoJcq010YvgbrDS3sxOLDZHc1pPUC79N1IQZJVLtUTu0Zv6rLamYe0JRtK0bFDLlWb6MVxN1hVvZkdNwf1DtYa3rcPJoKlKbg3d9J47A4+9q0wRjcF7ZV5coV5b7eBusPBFEpuDeMc4uPYweYKlKfIaFv0T2vd5NICtCFBLE1payZIqcFuISDJSBuqOMfgBPeRdPW4W0Cw0dWjwT5eFQSblqzdJLQ+cuEJ5ixioLDYtdHYj/wRreckcXNTRQyu5zmWcd7mktJ7bX7VhHCS2+MVVvts/wBiNbFwfs4rD4WnXml1vWcSPCy7uOS+FpPfZcCpSvzsi3L26RZIlQ5cMtnlkZq9QsGTkhFl0iyA4siy6siyA4IXJCUXJQCZauC1LELghZAg5iRfGnZaknNQyMHxJMsT17Ei5iAbFii8ewJtREWu0HW121rt6m8xclizGTi7rUw0mrMzbJ/HX0M5hqNDL9jL/THoH++9arR1Qe0EG91UMrcmRUR5zdEjOad/oHoPgq/kZlS6nfxFRcNvmtJ+qdfmO6N27q1XqtNYmHO0+kukvqvv968ZOm9mWm41gQgm5CUDAkqaYOFwllzCwFkLy68Lwsg6QknVAGspGbE2NF3EAbybDvKAdr1V6py2pma5mX3NOee5l1F1PCRCOY2R3SG5oPa8hTRo1JdGL8jRzitWXW65LwqCMt6iX5ilc7pu53gxp8121uKy6o2xjpDR+txPgpPhZrpWXe0a87HdmXh1QBtSE+JsaLucAN5Nh3lVNmRVdJ89VZvQ17vJgYE4g4LYr3lle87wGjxdnFZ5qmulPyTfsNuT0iP6nLamb9cwnc0557mXUXVcIkY5jJHfhzAfbIU5S5CUjPqy71nuI7r28FKU2Dwx/NxRt9VjR4gLH8Bbm/Je4+d9RjEGTctbiElQ6NzWPcHatQDWttnaieT+9uq0FEWgC1gAAANgA0BTZiC84pZr4iVayeSSskIQUb9ojG1K2XYYvbKuSHKF6QhDIWXi9QgPEL1eIDyy8sukIDghckJQheZqASIXDmpfNXJYgGrmpF7U/MS5NOgI/NXmapD+EXopAgItzFS8tclc8GaJvLA5TR9YB7wtKFKNyHUjSLWCkpVZUpqcTScVJWZl2ReXAibxdS7ktHIkIJ0D6DrAm+4/szlTwlQjmiR3Uyw73lqmTwf0heXmMkuNyM5wbc69AIUlSZM00fMgiHTmAnvOlWKk8NKW0ovPdkkRxVRK10UX/mBNIbQUzndNy7wY0+a7bLi03NiEYO9oH+64+S0hrANAFhuC6WnO010aa8W2Z2JPWRnUeRmIS/PVWYNwe7yjDR4p1DwVRk3mmc89DR5vLir2hPiai6Nl3JIzzUd+ZWqbg9o2a2Of6z3eTbBS1LgNPH83BG3pDG377XT9CilVnLpNvxNlGK0R4AvUIUZsCEIQAhCEAIQhACEIQHi8KEIAQhCGQQhCA8KEIQAhCEAFCEIYBCEIZPUIQhgEIQsA9C9QhZAIQhACEIQAhCEAIQhACEIQAhCEAIQhACEIQ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2509403" y="5765993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 Narrow" panose="020B0606020202030204" pitchFamily="34" charset="0"/>
                <a:hlinkClick r:id="rId2"/>
              </a:rPr>
              <a:t>http://www.statistics2013.org</a:t>
            </a:r>
            <a:r>
              <a:rPr lang="es-ES" sz="2000" dirty="0" smtClean="0">
                <a:latin typeface="Arial Narrow" panose="020B0606020202030204" pitchFamily="34" charset="0"/>
              </a:rPr>
              <a:t> </a:t>
            </a:r>
            <a:endParaRPr lang="es-ES" sz="2000" dirty="0">
              <a:latin typeface="Arial Narrow" panose="020B0606020202030204" pitchFamily="34" charset="0"/>
            </a:endParaRPr>
          </a:p>
        </p:txBody>
      </p:sp>
      <p:pic>
        <p:nvPicPr>
          <p:cNvPr id="10" name="Picture 4" descr="The International Year of Statistics (Statistics201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69160"/>
            <a:ext cx="118813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55565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10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ES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The</a:t>
            </a:r>
            <a:r>
              <a:rPr lang="es-ES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s-ES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Miniature</a:t>
            </a:r>
            <a:r>
              <a:rPr lang="es-ES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s-ES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Earth</a:t>
            </a:r>
            <a:endParaRPr lang="es-ES" b="1" i="1" dirty="0">
              <a:solidFill>
                <a:srgbClr val="6699FF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597352"/>
            <a:ext cx="9144000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72008" y="6597352"/>
            <a:ext cx="903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 Narrow" panose="020B0606020202030204" pitchFamily="34" charset="0"/>
              </a:rPr>
              <a:t>Rosa M. </a:t>
            </a:r>
            <a:r>
              <a:rPr lang="es-ES" sz="1400" dirty="0" err="1" smtClean="0">
                <a:latin typeface="Arial Narrow" panose="020B0606020202030204" pitchFamily="34" charset="0"/>
              </a:rPr>
              <a:t>Crujeiras</a:t>
            </a:r>
            <a:r>
              <a:rPr lang="es-ES" sz="1400" dirty="0" smtClean="0">
                <a:latin typeface="Arial Narrow" panose="020B0606020202030204" pitchFamily="34" charset="0"/>
              </a:rPr>
              <a:t> </a:t>
            </a:r>
            <a:r>
              <a:rPr lang="es-ES" sz="1400" dirty="0" err="1" smtClean="0">
                <a:latin typeface="Arial Narrow" panose="020B0606020202030204" pitchFamily="34" charset="0"/>
              </a:rPr>
              <a:t>Casais</a:t>
            </a:r>
            <a:r>
              <a:rPr lang="es-ES" sz="1400" dirty="0" smtClean="0">
                <a:latin typeface="Arial Narrow" panose="020B0606020202030204" pitchFamily="34" charset="0"/>
              </a:rPr>
              <a:t>						</a:t>
            </a:r>
            <a:r>
              <a:rPr lang="es-ES" sz="1400" dirty="0" err="1" smtClean="0">
                <a:latin typeface="Arial Narrow" panose="020B0606020202030204" pitchFamily="34" charset="0"/>
              </a:rPr>
              <a:t>Xornadas</a:t>
            </a:r>
            <a:r>
              <a:rPr lang="es-ES" sz="1400" dirty="0" smtClean="0">
                <a:latin typeface="Arial Narrow" panose="020B0606020202030204" pitchFamily="34" charset="0"/>
              </a:rPr>
              <a:t> do </a:t>
            </a:r>
            <a:r>
              <a:rPr lang="es-ES" sz="1400" dirty="0" err="1" smtClean="0">
                <a:latin typeface="Arial Narrow" panose="020B0606020202030204" pitchFamily="34" charset="0"/>
              </a:rPr>
              <a:t>Ensino</a:t>
            </a:r>
            <a:r>
              <a:rPr lang="es-ES" sz="1400" dirty="0" smtClean="0">
                <a:latin typeface="Arial Narrow" panose="020B0606020202030204" pitchFamily="34" charset="0"/>
              </a:rPr>
              <a:t> da </a:t>
            </a:r>
            <a:r>
              <a:rPr lang="es-ES" sz="1400" dirty="0" err="1" smtClean="0">
                <a:latin typeface="Arial Narrow" panose="020B0606020202030204" pitchFamily="34" charset="0"/>
              </a:rPr>
              <a:t>Estatística</a:t>
            </a:r>
            <a:endParaRPr lang="es-ES" sz="1400" dirty="0">
              <a:latin typeface="Arial Narrow" panose="020B0606020202030204" pitchFamily="34" charset="0"/>
            </a:endParaRPr>
          </a:p>
        </p:txBody>
      </p:sp>
      <p:sp>
        <p:nvSpPr>
          <p:cNvPr id="3" name="AutoShape 2" descr="data:image/jpeg;base64,/9j/4AAQSkZJRgABAQAAAQABAAD/2wCEAAkGBhQSEBUUEBMVFRQUFBUVFBAWFRUUFA8UFBAVFhQQFBQXGyYeFxkjGhUUHy8gJScpLCwsFR4xNTAqNSYrLCkBCQoKDgwOGg8PGjElHyQqKS0sKSksLCkpLCwsKSkrMCwvLTIuLiwqLDUsLCwsLCksLCwpKSktKSwsKSwvNCksLP/AABEIALEBHAMBIgACEQEDEQH/xAAcAAABBQEBAQAAAAAAAAAAAAAAAwQFBgcCAQj/xABHEAABAwIBBgoFCgUCBwAAAAABAAIDBBEFBhIhMUFRBxMiMmFxgZGhsWJyksHRIzNCQ1JTgqKy8BQWwuHxJLMVFzRjc4PS/8QAGwEBAAIDAQEAAAAAAAAAAAAAAAMEAQIFBgf/xAA6EQACAQIDAwoEBAUFAAAAAAAAAQIDEQQhMRJBsQUTMlFhcYGRodEUIsHwFUJy4SNSYpKiM4LC4vH/2gAMAwEAAhEDEQA/ANxQmMuNQi3yjXXNuSQ7YTc2OrQk5MaF9Dbiw03t4WVapiqNPpS+plprUkkKMGNja094SrMVDtQPbYaSonyhhkr7Xo+FjCzyQ+QkOPd9jxCOPP2PELPx1Lt/tl7G2yxdCQNSRrae8KLjyugOp47bjzClhiIzTcVJ26oS9iOcow6TS72ibQo6LHYnanNP4m/FOW1l9QJ6rFYeKprW6/2y9jZNS0fqOEJH+I9Fy4hxFjnZocM77J0HuWI4yi2o7Wb68uJtsscoQhWjUEIQgBCEIAQhCAEIQgBCEIAQhCAEIQgBCEIAQhCAEIQgBCEIDNMMHyLwdbZyOzMIsp2SWwad7B71C0gsapv2ZmnvkspCpf8AJxn0SO6y8viVaMv0r0k19SzjM5t/fWLfxCeULrkesfAKv8ep3B9Iaehx/NZcyl89WEf6l7lelq+4cYhi743WaRq2i6jn5Uyja32U3x2b5V3RYeCr9VU2UVfFV3Xnszdru2b6yZpJExiGVspY5t22cC02bpsRY2PUp/J6ibHTtErWm4znZwBsTpOvcNHYqLhMPHTsbsLtPqt0nyt2q25aYlxNG4A2dJyB28493mvccmU6kcLCM5Nym9rN3y0Xpn4nInNbc6r0irLi/Yl/4aik1CnPUWDyK5/leldzW26WyO+KxJ0qG1jhqc4dRIXd+HktJs5qx0JdKkvvwNu/llo5k07eqS/mE2qMk3OcHGocSNRc0E6NWkEXWRw49O3mzSDqe74p/T5Y1Y1VEnab+ahqYZzVptSXak+NyWOLpboNdza9jWP4asbqmif60Zb+lHH1jdcUL/Ve5v6gs8pcuqv72/W1h9ykocvqnbmHrZ8CE5qXVHhwJliae5yXjfjctP8ANzY5RFVxmBztLXOIdG8XtoeP2Nqnwb6lmONZRmrhMU8UZ2te3ODo3bHtNz/fUrjkRSPjoo2yOLtZbfWGE8kd2nqIUVWkox2tH1FjD4hzm4arr0fjuJ5CEKqXwQhCAEIQgBCEIAQhCAEIQgBCEIAQhCAEIQgBCEIDOgLVFWN7Wv7rO96cVh/07DucR5/BJSj/AFso+3Tn9IHuSshvSnof5/5Xm8bHKa/pn6STLWIzcX2LgiKdKrXgg5DfUHjpVQkV0w5tm9TWjuauNyar4mF9136MiSsmVnGZvlH+sfgq3WzqVxSe5J3knxUFnZz+rSez9hYwdB4isorWT4mteoqcHJ7i45DUGl0h2AMHXrcfJQnCTiufUNiB0RN0+s7SfCyuuExCmpAX6M1he/rtnO+CxzEq4yyvkdre4uPaV9Ow8U6ja0WS4cDz2Lk6dCNPe83x4iLpUnxiRfIuYrucGtFyTYDerjkkrs5sINuyHIkS0T1ecjsj2yCzwM0aDJmMcXP2hucDZo1fsq3R5AQDa7sbEPJi5X4ht5whddd7HoFyPsWVSok96s3bsMppnJ+wrTm5FQDbJ7TR5NSrckYBsef/AGO9xWPjKn8n+X7En4bS31H/AG/9ihYBh3HztYdDdbzqswa9PToHatT/AIlgFs5o6LgWUaMlqfawnrkk/wDpKNyapx9U3tLj5lQ1a1Wo9EvF+xaw+GoUU/mbv2JfUeHEIxrkZ7Tfik3YvCNcrPaCTGAU/wBzH7IPmlW4TCNUUfsN+Ci/idnqWP4Xb6CtNWMkF43tcN7SDbuSyzXLRj8OrY6un5MctmyMGhhe0aiBo5TR3sJ2rQsPrWzRMkZzXtDh2jUtadVyk4S1RtVoqMVUi7p+j6hwhCFOVwQhCAEIQgBCEIAQhCAEIQgBCEIAQhCAz+qFq+L0onN/UvYv+mk6M0/pRjGiqpnek9v770Qj5OobuB8C74LhYuN5NfrXnBP6Fmt0IPs+rIgaSBvIHeVcw+0bz0O8AqXh+maMem3zurbWutTPO8HxK4OAWzOcuqEjVaeJQ8TlXmTFFxs7b6i659VmnxNgmWKy6SrdkJQZrXPPQwHq0uPaT4Lt8hUbOVZ/lWXe8uFyji3tyjT63d9y+0K8IuKcVScWDypTm/hGl3uWRyyq08I+L8bVloPJiGYPW1u8dHYqTNKvbUY7FNeZwsTLnaze5ZeR1JMrlkVk26RwJ0OcLk/dRnb6zv3tVeyYwYzSBxbdodZrfvH7B1DWf8rcsn8GEEdtbjpe77TvgNi5OMrurLmY6fm9vc73J2FVCPxE1n+Vf8vbzJDD6NsbA1osGiwCkGvULj+Ox0kLpJDq1N2uOwBYnieXdXI9zhM9gcSQxpsGjcFSnXVJ7KR2MNgZ4q8r2XWz6GMg2pN1awa3tH4gvmWfH53c6eU/jd8UyfVuOtzj1knzWvxUnuL65GW+fp+59OTZSUzOdPEOt4TGXL6hbrqYz1G/kvm5rk7gT4ib6jf8JorWT9DfX8JdENUhd6rCUi7hNg+iyQ9gCx+kYrHgOCyVMgZEOlzjzWD7Tj+7rV1qjyRDPB0IZv1ZbsUx4YlE6lZA4mSxD84fJFpBEurQAfO21XLBMMFPTxwg34tobffvKTwLAY6WPNjF3HnyHnPPuG4f5UkrVOm09qbuzlVqsWtimrRvfxBCEKcrAhF14Hg6igPUIQgBCEIAQhCAEIQgBCEIAQhCAz/KXQ6B26e3fb4JWBvykzd4f4kn+pI5VH5AO3SMd3gpzAf9Q70h5sauRiV/EX6l6potVM6UfH79SBwf59nRnHuYVZcYktS9eb8VW8FH+ocPstf5ge9TGVcubA0dPk3+689hlalVl2RXmzRaIokpzpd9tPdqHfZaNC8UlEXO+rjLj0utfxcVScl6PjagX1Z2cepmr8xCk+FLFsynZCDpkOc71W/E+S9jybh9ihTp/wA3zP6enE5NSpZ1KvV8q++/gZhXVZc5znHS4knrJuU3oKN08gYNA1ud9hu09e5ISkucGtF3E2AGsk6gtQyAySAAc8XAILjslkH9DfE9q6OMxLgtiHSenZ2mnJ2DVR7c+ite3sLHkZk2ImNeW2ObZjPu2dPpHWf8q0Vla2GNz3kNa0XJQHBrbnQANe7pWQ8IWWRqHmKI/JMOk/eOG3qXHnJUY2Wv3meko0ZYqp1Jei6iJyzysdWTE6RG3QxnR9o9Kq8kq8mmTKSdVIwbzZ6DajTiox0Qu6Vc8YmweSbDSTqA037FYcJyPmmIGkOOqMNL323kCwb2kK3Tw86nRRhVb5kbGVI0jVbqDglnNrtf1ucyPwGeVYqHgoLec6NvtyHxIHgplhGulJLxvwuQVMXSWslx4EDknkzJVyZrBZotnykclg97tw92la/h1LT0cQY1zGga3Oc0Oebc5x2lQFJkOGsDDUTZg08WwiNlzrNmj3p7DkdSt1xZ53vLpO3lEqanSpQ33fccbEVoVH0nbqS/f6DyfLSkb9e1x3Nu49wSP84B3zNPPJ08WWg9rrBPqegjYLMja3qaB5JwFLtR3Lzf/hV2qa0j5v2sRIxWsfzKZkfTJIPJl16KWsfz6iNg3MjufacfcpYFegpznUkY522iS8L8bkV/Lmd87PPJvGeGD8gB8VnmXs0uFV1PNSPeI5WHOjc9z2OfG/lAhx2te3uK1nOVE4ZMN43DxIOdBKx/4X/JuHe9p/CpKNSW2k9CfD1pc4lJ3TytuLtg2KNqYI5mc2Rodbcdrew3HYnqqXBdG5uGRZ20vI9UvNlbVpViozcVuZBXgoVJRWibBCEKMhBCEIAQhCAEIQgBCEIDPsoG3o3dDYz3EBd08ny0Z+0xp72H4LrExelkHoO/K8n3JpRPuKd3/bYO64965OKykn+h/wCX7luX+j4v6CGDRWqZ+g5vfIfgu8uprMYOg+J/sl6CO1TP0yt/SXe9RmWkmdOxo2NBt030DvIXLw2HdTapr81RR8lcq1KnN09rqTH+RFDmsc/fyR1N1ntJPcs64Q8a46rkIPJZyG9TdZ77rUKycUlCSNbWWHS86L95JWPYThTqqfVnNDtX3j9eaegaz0da9kqkaalV3aL24HN5mVRwoLXV+/Elshcl3SvD3aC4Xv8Adxn6XrO1DoWz0NM2Nga0WAFgNwCjcCwkQR21k6XO+07f1blFZaZVcQzi4z8o4aT92Dt61y5z2b1amr+7I7tOltWo0tF9tsjOEDLDQYIXdEjx+gLKKqoT3FKzQblQcUEk7rRi9za+zq6T0BVKNOeInc7sVGhBU4CM9Sn2FZPSzkWBaDqNiXO9Vg0nr0BXXJbgxJIfN4gX7G6m9ZuegLUcHydjhHJaL7TrLus6yuvCjTp9LN9S08/bzKVTERjrm+paeft5lJyW4NM2xcM3ebgyHrdqaOhvetGwnA44QAxoFtOjfvO89KexMASoeFvOq5K27qWhz62InVyenVuFlyUnxwTeoxFjBd72t6yB5qNRb0K6hJ5JDu6M5VXEeESihvn1DbjY03Pcq3XcNUANoIpJTvtmjxspVQlvy78iZYapvVu/I04vXJlWRR8IuI1Ls2lpgOx0hHWGjR3qRpckMWqdNTU8S0623AdbcGsue9wW3NRj0mbcxCPSl5faNCqcYijF3yNb1kKGm4QaUHNY8yO2NjaXk9AzQU1w7gopWkOqHy1DvTcQ3uBzvzK3YdhcMAtBEyMei0AnrOs9qxtU1ormrlRjomyEp8TqpvmqVzAfpzkRi2/N0v8Ayp7/AMAfK0tqpGua7nRMbZp6C53OHYFNhy9zljnHuyI+ea6KscwQhjQ1oAAFgBqC7RdCjIdQQhCAEIQgBCEIAQhCAEIQgM8Nc10Ls67M9sjQ14zHXINm2O25TLDJbwQHdnDukGhXOWia7WB4KGdkhA25jbxZOgllgT1krn4mlKpH5dbfVP6FjnFsOPbf0YwfWMjq7ONi9wI12uY2tFzqFyFHYxYVrZHHkNc3OHUNB7Cb9ieYnki5+uUu0Wzn2c7quLJjiGFzHZf0idJsNZXMksTQnelH80nfJ6q3hkQuMaitPTIQ4RsS5LIWnZnut06G+89qb8GbYyJLCz4yAPUcL36y4OuepQ2K4PO46RqAaLm+hosAk8m5JKGcyyfNljmvF9J2st05wHeV6mrzXMra1Wfjv7Dn4Z1+flZZSy7bbu00bKXKNtLFfW92hjd5+0egLH8RxRz3F7zdzjclc49lC+okc83JOoAGzRsaFBSiR2ppXDnCdeV3puPWUnDDRtf5t4rJK18jQ/mlwB6ASAT0rYMncnYoQM1ovqzjr/sOgLFv+FSHWPArZ8LxtjaeN8rg27Gk3NuVmjO8broUVKMdhehVrVpVHaJboLBOhUALNsT4U4Y7iK8h8Pj5KnYrwkVM1wHZjd183+57VajRt03bj5ESw/8AO0uPl7m04llZBCDnyAEbL3Pds7VSMb4X2tuIW3O8/v4rLX1uebyynqaL+J+CcQ0AlDjTgu4toLmnS4gk8oWGnVqV3Dww8p7N/FrI2nOlRjeEdp9uXoS9fwkVstw2QsB2DQooMmqDeaoFvTla0fmPuTCy9C7f4ct8/JWKEuVqjySt2bvSxZMOyfoW6aitj6Wxsmmd35ob4lWigxrBafVHNMRtdHo9klre8FZoF0E/C6O9v09irLHVH2Gxs4ZaZgzYaaUNGpvyUbe5pK5dw0X5lL7UvwYskYnEbk/DMMvy+rIXXm95pr+F6oPNhhHXnu/qCbycKNa7U6NvVGP6iVRYpE8jeFn4OhHSCI3Vm95eMM4U6lh+WayYdXFu7C0W/KrdhfCXSy2Dy6F2545PttuO+yx8L2ygq4ChU0Vu4zGvOJ9DQVjXtzmOa5p1OaQ4HtGhKiRfPdHiMkLs6J7mHe1xbfrtrVpwvhOqGWEzWyjeeQ/2m6PBc6pyZUjnB39CxHExeprgeus9VHC+EWllsHudC7dIOT7bbjvsrNT1DXtDmODmnU5pDge0aFzp0p08pKxYjKMtGOQ5dJMLoFRmx0heXRdDB6hCEAIQhARrgk3NS5C5IWljI1fEkJKUFPnBJuCWMEXJh7dyj6/BI3jlMabari9lPPakHsR5m8cs0VKTJaLYwdyRdkwzYAra6FJOgWNlEqmyozZNNsdFukawqtimQGcbiWTqJBHktSfCms1KCpIPZ0N1UayuYvU5BSN1OJUdLkq9uxbXNQDcmUuFg7FMmuoypLqMaODuGxWng8hLah4I1xjwePirhLgDTsUBiWGSUkoniuWDQ9mwDR3Dp2FTU4Kq9hOz3d/UaVKijG9h/lTkFxrTNSt5et8Q1Sb3M9Lo29evO3REGxFiNY3Lc8nMVZNGHMOg6xtadrT0phljkC2pBlgAbNrI1Cbr3O6du3er+D5RlTfNVvPq7Gc+tRUvmgY4IkqyJOZqBzXFrgQ4GxaRYgjYQhtGV3XK5RscNjCUDEqyjSgpVpcCDU4hcV6KZKNgS5gVY5KXKSDCuhda2B1pXQXIcvc5ZNRRqdUVbJC7OhkfGd7HFt+u2vtTMFerRpPJmUXXC+E2ojsJgyYbzyH+00W/KrbhnCNSy6HuMLt0g5PttuO+yx0rnOVKpgKU9FbuJo15xPoqCoa9ocxwc06nNIcD2jQlLr59oKmeI50DpGH7Tc5t+vYe1XHB+EGtaQJWRzDaSWxyd7dB9lc6rydOOcWn6FiOJT1RqV17dV3CcuKeaTii7i5tAMTrXuRcAEaNNxa9rqwXXPnCUHaSsWE1LQ7QvAV6tDIzK4KWzV5mLBkbkJNwToxrwxIBk5q4LE+4lecQhkjzGuHRKSMC5NOhm5GOhSD6dTBp1w6nCyZuQclMm76ZT74E2lp1m5m5CGnXEtCHAggEEWIO3oUq6Bc8Ss3FzOZYJMNqM9lzA86W/wBPWNh26lpOC4myaNrmG4cNB/e1M8Qwts0bmPFw4WPxHSqRQVEuGVOY+7oXG994+230htH9lda+Lj/Wv8l7lZvm32cC55W5FMqm58dmzAaHbJAPov8AcdiyqpoXRvLJGlrmmxadYW6YbXNkYHNIIIuCNRB2qPynySjq2X5srRyJP6Xb2+XnnB450vknpwNKtHazjqYvxS9Easf8k1WcWmM3Gs3aB1gk6U8g4PJ3ay1v4r+DR712ni6K1kvMqKnJ7ipWXQcr5T8GR+nJ3MPvcpOn4M4hzi8+y3yaq8uUcOt9/A2VCb3GYg3XvFHd7vNbBBkFTt+rB6XOc7zKkafJiFnNjYOpjfgoJcq010YvgbrDS3sxOLDZHc1pPUC79N1IQZJVLtUTu0Zv6rLamYe0JRtK0bFDLlWb6MVxN1hVvZkdNwf1DtYa3rcPJoKlKbg3d9J47A4+9q0wRjcF7ZV5coV5b7eBusPBFEpuDeMc4uPYweYKlKfIaFv0T2vd5NICtCFBLE1payZIqcFuISDJSBuqOMfgBPeRdPW4W0Cw0dWjwT5eFQSblqzdJLQ+cuEJ5ixioLDYtdHYj/wRreckcXNTRQyu5zmWcd7mktJ7bX7VhHCS2+MVVvts/wBiNbFwfs4rD4WnXml1vWcSPCy7uOS+FpPfZcCpSvzsi3L26RZIlQ5cMtnlkZq9QsGTkhFl0iyA4siy6siyA4IXJCUXJQCZauC1LELghZAg5iRfGnZaknNQyMHxJMsT17Ei5iAbFii8ewJtREWu0HW121rt6m8xclizGTi7rUw0mrMzbJ/HX0M5hqNDL9jL/THoH++9arR1Qe0EG91UMrcmRUR5zdEjOad/oHoPgq/kZlS6nfxFRcNvmtJ+qdfmO6N27q1XqtNYmHO0+kukvqvv968ZOm9mWm41gQgm5CUDAkqaYOFwllzCwFkLy68Lwsg6QknVAGspGbE2NF3EAbybDvKAdr1V6py2pma5mX3NOee5l1F1PCRCOY2R3SG5oPa8hTRo1JdGL8jRzitWXW65LwqCMt6iX5ilc7pu53gxp8121uKy6o2xjpDR+txPgpPhZrpWXe0a87HdmXh1QBtSE+JsaLucAN5Nh3lVNmRVdJ89VZvQ17vJgYE4g4LYr3lle87wGjxdnFZ5qmulPyTfsNuT0iP6nLamb9cwnc0557mXUXVcIkY5jJHfhzAfbIU5S5CUjPqy71nuI7r28FKU2Dwx/NxRt9VjR4gLH8Bbm/Je4+d9RjEGTctbiElQ6NzWPcHatQDWttnaieT+9uq0FEWgC1gAAANgA0BTZiC84pZr4iVayeSSskIQUb9ojG1K2XYYvbKuSHKF6QhDIWXi9QgPEL1eIDyy8sukIDghckJQheZqASIXDmpfNXJYgGrmpF7U/MS5NOgI/NXmapD+EXopAgItzFS8tclc8GaJvLA5TR9YB7wtKFKNyHUjSLWCkpVZUpqcTScVJWZl2ReXAibxdS7ktHIkIJ0D6DrAm+4/szlTwlQjmiR3Uyw73lqmTwf0heXmMkuNyM5wbc69AIUlSZM00fMgiHTmAnvOlWKk8NKW0ovPdkkRxVRK10UX/mBNIbQUzndNy7wY0+a7bLi03NiEYO9oH+64+S0hrANAFhuC6WnO010aa8W2Z2JPWRnUeRmIS/PVWYNwe7yjDR4p1DwVRk3mmc89DR5vLir2hPiai6Nl3JIzzUd+ZWqbg9o2a2Of6z3eTbBS1LgNPH83BG3pDG377XT9CilVnLpNvxNlGK0R4AvUIUZsCEIQAhCEAIQhACEIQHi8KEIAQhCGQQhCA8KEIQAhCEAFCEIYBCEIZPUIQhgEIQsA9C9QhZAIQhACEIQAhCEAIQhACEIQAhCEAIQhACEI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data:image/jpeg;base64,/9j/4AAQSkZJRgABAQAAAQABAAD/2wCEAAkGBhQSEBUUEBMVFRQUFBUVFBAWFRUUFA8UFBAVFhQQFBQXGyYeFxkjGhUUHy8gJScpLCwsFR4xNTAqNSYrLCkBCQoKDgwOGg8PGjElHyQqKS0sKSksLCkpLCwsKSkrMCwvLTIuLiwqLDUsLCwsLCksLCwpKSktKSwsKSwvNCksLP/AABEIALEBHAMBIgACEQEDEQH/xAAcAAABBQEBAQAAAAAAAAAAAAAAAwQFBgcCAQj/xABHEAABAwIBBgoFCgUCBwAAAAABAAIDBBEFBhIhMUFRBxMiMmFxgZGhsWJyksHRIzNCQ1JTgqKy8BQWwuHxJLMVFzRjc4PS/8QAGwEBAAIDAQEAAAAAAAAAAAAAAAMEAQIFBgf/xAA6EQACAQIDAwoEBAUFAAAAAAAAAQIDEQQhMRJBsQUTMlFhcYGRodEUIsHwFUJy4SNSYpKiM4LC4vH/2gAMAwEAAhEDEQA/ANxQmMuNQi3yjXXNuSQ7YTc2OrQk5MaF9Dbiw03t4WVapiqNPpS+plprUkkKMGNja094SrMVDtQPbYaSonyhhkr7Xo+FjCzyQ+QkOPd9jxCOPP2PELPx1Lt/tl7G2yxdCQNSRrae8KLjyugOp47bjzClhiIzTcVJ26oS9iOcow6TS72ibQo6LHYnanNP4m/FOW1l9QJ6rFYeKprW6/2y9jZNS0fqOEJH+I9Fy4hxFjnZocM77J0HuWI4yi2o7Wb68uJtsscoQhWjUEIQgBCEIAQhCAEIQgBCEIAQhCAEIQgBCEIAQhCAEIQgBCEIDNMMHyLwdbZyOzMIsp2SWwad7B71C0gsapv2ZmnvkspCpf8AJxn0SO6y8viVaMv0r0k19SzjM5t/fWLfxCeULrkesfAKv8ep3B9Iaehx/NZcyl89WEf6l7lelq+4cYhi743WaRq2i6jn5Uyja32U3x2b5V3RYeCr9VU2UVfFV3Xnszdru2b6yZpJExiGVspY5t22cC02bpsRY2PUp/J6ibHTtErWm4znZwBsTpOvcNHYqLhMPHTsbsLtPqt0nyt2q25aYlxNG4A2dJyB28493mvccmU6kcLCM5Nym9rN3y0Xpn4nInNbc6r0irLi/Yl/4aik1CnPUWDyK5/leldzW26WyO+KxJ0qG1jhqc4dRIXd+HktJs5qx0JdKkvvwNu/llo5k07eqS/mE2qMk3OcHGocSNRc0E6NWkEXWRw49O3mzSDqe74p/T5Y1Y1VEnab+ahqYZzVptSXak+NyWOLpboNdza9jWP4asbqmif60Zb+lHH1jdcUL/Ve5v6gs8pcuqv72/W1h9ykocvqnbmHrZ8CE5qXVHhwJliae5yXjfjctP8ANzY5RFVxmBztLXOIdG8XtoeP2Nqnwb6lmONZRmrhMU8UZ2te3ODo3bHtNz/fUrjkRSPjoo2yOLtZbfWGE8kd2nqIUVWkox2tH1FjD4hzm4arr0fjuJ5CEKqXwQhCAEIQgBCEIAQhCAEIQgBCEIAQhCAEIQgBCEIDOgLVFWN7Wv7rO96cVh/07DucR5/BJSj/AFso+3Tn9IHuSshvSnof5/5Xm8bHKa/pn6STLWIzcX2LgiKdKrXgg5DfUHjpVQkV0w5tm9TWjuauNyar4mF9136MiSsmVnGZvlH+sfgq3WzqVxSe5J3knxUFnZz+rSez9hYwdB4isorWT4mteoqcHJ7i45DUGl0h2AMHXrcfJQnCTiufUNiB0RN0+s7SfCyuuExCmpAX6M1he/rtnO+CxzEq4yyvkdre4uPaV9Ow8U6ja0WS4cDz2Lk6dCNPe83x4iLpUnxiRfIuYrucGtFyTYDerjkkrs5sINuyHIkS0T1ecjsj2yCzwM0aDJmMcXP2hucDZo1fsq3R5AQDa7sbEPJi5X4ht5whddd7HoFyPsWVSok96s3bsMppnJ+wrTm5FQDbJ7TR5NSrckYBsef/AGO9xWPjKn8n+X7En4bS31H/AG/9ihYBh3HztYdDdbzqswa9PToHatT/AIlgFs5o6LgWUaMlqfawnrkk/wDpKNyapx9U3tLj5lQ1a1Wo9EvF+xaw+GoUU/mbv2JfUeHEIxrkZ7Tfik3YvCNcrPaCTGAU/wBzH7IPmlW4TCNUUfsN+Ci/idnqWP4Xb6CtNWMkF43tcN7SDbuSyzXLRj8OrY6un5MctmyMGhhe0aiBo5TR3sJ2rQsPrWzRMkZzXtDh2jUtadVyk4S1RtVoqMVUi7p+j6hwhCFOVwQhCAEIQgBCEIAQhCAEIQgBCEIAQhCAz+qFq+L0onN/UvYv+mk6M0/pRjGiqpnek9v770Qj5OobuB8C74LhYuN5NfrXnBP6Fmt0IPs+rIgaSBvIHeVcw+0bz0O8AqXh+maMem3zurbWutTPO8HxK4OAWzOcuqEjVaeJQ8TlXmTFFxs7b6i659VmnxNgmWKy6SrdkJQZrXPPQwHq0uPaT4Lt8hUbOVZ/lWXe8uFyji3tyjT63d9y+0K8IuKcVScWDypTm/hGl3uWRyyq08I+L8bVloPJiGYPW1u8dHYqTNKvbUY7FNeZwsTLnaze5ZeR1JMrlkVk26RwJ0OcLk/dRnb6zv3tVeyYwYzSBxbdodZrfvH7B1DWf8rcsn8GEEdtbjpe77TvgNi5OMrurLmY6fm9vc73J2FVCPxE1n+Vf8vbzJDD6NsbA1osGiwCkGvULj+Ox0kLpJDq1N2uOwBYnieXdXI9zhM9gcSQxpsGjcFSnXVJ7KR2MNgZ4q8r2XWz6GMg2pN1awa3tH4gvmWfH53c6eU/jd8UyfVuOtzj1knzWvxUnuL65GW+fp+59OTZSUzOdPEOt4TGXL6hbrqYz1G/kvm5rk7gT4ib6jf8JorWT9DfX8JdENUhd6rCUi7hNg+iyQ9gCx+kYrHgOCyVMgZEOlzjzWD7Tj+7rV1qjyRDPB0IZv1ZbsUx4YlE6lZA4mSxD84fJFpBEurQAfO21XLBMMFPTxwg34tobffvKTwLAY6WPNjF3HnyHnPPuG4f5UkrVOm09qbuzlVqsWtimrRvfxBCEKcrAhF14Hg6igPUIQgBCEIAQhCAEIQgBCEIAQhCAz/KXQ6B26e3fb4JWBvykzd4f4kn+pI5VH5AO3SMd3gpzAf9Q70h5sauRiV/EX6l6potVM6UfH79SBwf59nRnHuYVZcYktS9eb8VW8FH+ocPstf5ge9TGVcubA0dPk3+689hlalVl2RXmzRaIokpzpd9tPdqHfZaNC8UlEXO+rjLj0utfxcVScl6PjagX1Z2cepmr8xCk+FLFsynZCDpkOc71W/E+S9jybh9ihTp/wA3zP6enE5NSpZ1KvV8q++/gZhXVZc5znHS4knrJuU3oKN08gYNA1ud9hu09e5ISkucGtF3E2AGsk6gtQyAySAAc8XAILjslkH9DfE9q6OMxLgtiHSenZ2mnJ2DVR7c+ite3sLHkZk2ImNeW2ObZjPu2dPpHWf8q0Vla2GNz3kNa0XJQHBrbnQANe7pWQ8IWWRqHmKI/JMOk/eOG3qXHnJUY2Wv3meko0ZYqp1Jei6iJyzysdWTE6RG3QxnR9o9Kq8kq8mmTKSdVIwbzZ6DajTiox0Qu6Vc8YmweSbDSTqA037FYcJyPmmIGkOOqMNL323kCwb2kK3Tw86nRRhVb5kbGVI0jVbqDglnNrtf1ucyPwGeVYqHgoLec6NvtyHxIHgplhGulJLxvwuQVMXSWslx4EDknkzJVyZrBZotnykclg97tw92la/h1LT0cQY1zGga3Oc0Oebc5x2lQFJkOGsDDUTZg08WwiNlzrNmj3p7DkdSt1xZ53vLpO3lEqanSpQ33fccbEVoVH0nbqS/f6DyfLSkb9e1x3Nu49wSP84B3zNPPJ08WWg9rrBPqegjYLMja3qaB5JwFLtR3Lzf/hV2qa0j5v2sRIxWsfzKZkfTJIPJl16KWsfz6iNg3MjufacfcpYFegpznUkY522iS8L8bkV/Lmd87PPJvGeGD8gB8VnmXs0uFV1PNSPeI5WHOjc9z2OfG/lAhx2te3uK1nOVE4ZMN43DxIOdBKx/4X/JuHe9p/CpKNSW2k9CfD1pc4lJ3TytuLtg2KNqYI5mc2Rodbcdrew3HYnqqXBdG5uGRZ20vI9UvNlbVpViozcVuZBXgoVJRWibBCEKMhBCEIAQhCAEIQgBCEIDPsoG3o3dDYz3EBd08ny0Z+0xp72H4LrExelkHoO/K8n3JpRPuKd3/bYO64965OKykn+h/wCX7luX+j4v6CGDRWqZ+g5vfIfgu8uprMYOg+J/sl6CO1TP0yt/SXe9RmWkmdOxo2NBt030DvIXLw2HdTapr81RR8lcq1KnN09rqTH+RFDmsc/fyR1N1ntJPcs64Q8a46rkIPJZyG9TdZ77rUKycUlCSNbWWHS86L95JWPYThTqqfVnNDtX3j9eaegaz0da9kqkaalV3aL24HN5mVRwoLXV+/Elshcl3SvD3aC4Xv8Adxn6XrO1DoWz0NM2Nga0WAFgNwCjcCwkQR21k6XO+07f1blFZaZVcQzi4z8o4aT92Dt61y5z2b1amr+7I7tOltWo0tF9tsjOEDLDQYIXdEjx+gLKKqoT3FKzQblQcUEk7rRi9za+zq6T0BVKNOeInc7sVGhBU4CM9Sn2FZPSzkWBaDqNiXO9Vg0nr0BXXJbgxJIfN4gX7G6m9ZuegLUcHydjhHJaL7TrLus6yuvCjTp9LN9S08/bzKVTERjrm+paeft5lJyW4NM2xcM3ebgyHrdqaOhvetGwnA44QAxoFtOjfvO89KexMASoeFvOq5K27qWhz62InVyenVuFlyUnxwTeoxFjBd72t6yB5qNRb0K6hJ5JDu6M5VXEeESihvn1DbjY03Pcq3XcNUANoIpJTvtmjxspVQlvy78iZYapvVu/I04vXJlWRR8IuI1Ls2lpgOx0hHWGjR3qRpckMWqdNTU8S0623AdbcGsue9wW3NRj0mbcxCPSl5faNCqcYijF3yNb1kKGm4QaUHNY8yO2NjaXk9AzQU1w7gopWkOqHy1DvTcQ3uBzvzK3YdhcMAtBEyMei0AnrOs9qxtU1ormrlRjomyEp8TqpvmqVzAfpzkRi2/N0v8Ayp7/AMAfK0tqpGua7nRMbZp6C53OHYFNhy9zljnHuyI+ea6KscwQhjQ1oAAFgBqC7RdCjIdQQhCAEIQgBCEIAQhCAEIQgM8Nc10Ls67M9sjQ14zHXINm2O25TLDJbwQHdnDukGhXOWia7WB4KGdkhA25jbxZOgllgT1krn4mlKpH5dbfVP6FjnFsOPbf0YwfWMjq7ONi9wI12uY2tFzqFyFHYxYVrZHHkNc3OHUNB7Cb9ieYnki5+uUu0Wzn2c7quLJjiGFzHZf0idJsNZXMksTQnelH80nfJ6q3hkQuMaitPTIQ4RsS5LIWnZnut06G+89qb8GbYyJLCz4yAPUcL36y4OuepQ2K4PO46RqAaLm+hosAk8m5JKGcyyfNljmvF9J2st05wHeV6mrzXMra1Wfjv7Dn4Z1+flZZSy7bbu00bKXKNtLFfW92hjd5+0egLH8RxRz3F7zdzjclc49lC+okc83JOoAGzRsaFBSiR2ppXDnCdeV3puPWUnDDRtf5t4rJK18jQ/mlwB6ASAT0rYMncnYoQM1ovqzjr/sOgLFv+FSHWPArZ8LxtjaeN8rg27Gk3NuVmjO8broUVKMdhehVrVpVHaJboLBOhUALNsT4U4Y7iK8h8Pj5KnYrwkVM1wHZjd183+57VajRt03bj5ESw/8AO0uPl7m04llZBCDnyAEbL3Pds7VSMb4X2tuIW3O8/v4rLX1uebyynqaL+J+CcQ0AlDjTgu4toLmnS4gk8oWGnVqV3Dww8p7N/FrI2nOlRjeEdp9uXoS9fwkVstw2QsB2DQooMmqDeaoFvTla0fmPuTCy9C7f4ct8/JWKEuVqjySt2bvSxZMOyfoW6aitj6Wxsmmd35ob4lWigxrBafVHNMRtdHo9klre8FZoF0E/C6O9v09irLHVH2Gxs4ZaZgzYaaUNGpvyUbe5pK5dw0X5lL7UvwYskYnEbk/DMMvy+rIXXm95pr+F6oPNhhHXnu/qCbycKNa7U6NvVGP6iVRYpE8jeFn4OhHSCI3Vm95eMM4U6lh+WayYdXFu7C0W/KrdhfCXSy2Dy6F2545PttuO+yx8L2ygq4ChU0Vu4zGvOJ9DQVjXtzmOa5p1OaQ4HtGhKiRfPdHiMkLs6J7mHe1xbfrtrVpwvhOqGWEzWyjeeQ/2m6PBc6pyZUjnB39CxHExeprgeus9VHC+EWllsHudC7dIOT7bbjvsrNT1DXtDmODmnU5pDge0aFzp0p08pKxYjKMtGOQ5dJMLoFRmx0heXRdDB6hCEAIQhARrgk3NS5C5IWljI1fEkJKUFPnBJuCWMEXJh7dyj6/BI3jlMabari9lPPakHsR5m8cs0VKTJaLYwdyRdkwzYAra6FJOgWNlEqmyozZNNsdFukawqtimQGcbiWTqJBHktSfCms1KCpIPZ0N1UayuYvU5BSN1OJUdLkq9uxbXNQDcmUuFg7FMmuoypLqMaODuGxWng8hLah4I1xjwePirhLgDTsUBiWGSUkoniuWDQ9mwDR3Dp2FTU4Kq9hOz3d/UaVKijG9h/lTkFxrTNSt5et8Q1Sb3M9Lo29evO3REGxFiNY3Lc8nMVZNGHMOg6xtadrT0phljkC2pBlgAbNrI1Cbr3O6du3er+D5RlTfNVvPq7Gc+tRUvmgY4IkqyJOZqBzXFrgQ4GxaRYgjYQhtGV3XK5RscNjCUDEqyjSgpVpcCDU4hcV6KZKNgS5gVY5KXKSDCuhda2B1pXQXIcvc5ZNRRqdUVbJC7OhkfGd7HFt+u2vtTMFerRpPJmUXXC+E2ojsJgyYbzyH+00W/KrbhnCNSy6HuMLt0g5PttuO+yx0rnOVKpgKU9FbuJo15xPoqCoa9ocxwc06nNIcD2jQlLr59oKmeI50DpGH7Tc5t+vYe1XHB+EGtaQJWRzDaSWxyd7dB9lc6rydOOcWn6FiOJT1RqV17dV3CcuKeaTii7i5tAMTrXuRcAEaNNxa9rqwXXPnCUHaSsWE1LQ7QvAV6tDIzK4KWzV5mLBkbkJNwToxrwxIBk5q4LE+4lecQhkjzGuHRKSMC5NOhm5GOhSD6dTBp1w6nCyZuQclMm76ZT74E2lp1m5m5CGnXEtCHAggEEWIO3oUq6Bc8Ss3FzOZYJMNqM9lzA86W/wBPWNh26lpOC4myaNrmG4cNB/e1M8Qwts0bmPFw4WPxHSqRQVEuGVOY+7oXG994+230htH9lda+Lj/Wv8l7lZvm32cC55W5FMqm58dmzAaHbJAPov8AcdiyqpoXRvLJGlrmmxadYW6YbXNkYHNIIIuCNRB2qPynySjq2X5srRyJP6Xb2+XnnB450vknpwNKtHazjqYvxS9Easf8k1WcWmM3Gs3aB1gk6U8g4PJ3ay1v4r+DR712ni6K1kvMqKnJ7ipWXQcr5T8GR+nJ3MPvcpOn4M4hzi8+y3yaq8uUcOt9/A2VCb3GYg3XvFHd7vNbBBkFTt+rB6XOc7zKkafJiFnNjYOpjfgoJcq010YvgbrDS3sxOLDZHc1pPUC79N1IQZJVLtUTu0Zv6rLamYe0JRtK0bFDLlWb6MVxN1hVvZkdNwf1DtYa3rcPJoKlKbg3d9J47A4+9q0wRjcF7ZV5coV5b7eBusPBFEpuDeMc4uPYweYKlKfIaFv0T2vd5NICtCFBLE1payZIqcFuISDJSBuqOMfgBPeRdPW4W0Cw0dWjwT5eFQSblqzdJLQ+cuEJ5ixioLDYtdHYj/wRreckcXNTRQyu5zmWcd7mktJ7bX7VhHCS2+MVVvts/wBiNbFwfs4rD4WnXml1vWcSPCy7uOS+FpPfZcCpSvzsi3L26RZIlQ5cMtnlkZq9QsGTkhFl0iyA4siy6siyA4IXJCUXJQCZauC1LELghZAg5iRfGnZaknNQyMHxJMsT17Ei5iAbFii8ewJtREWu0HW121rt6m8xclizGTi7rUw0mrMzbJ/HX0M5hqNDL9jL/THoH++9arR1Qe0EG91UMrcmRUR5zdEjOad/oHoPgq/kZlS6nfxFRcNvmtJ+qdfmO6N27q1XqtNYmHO0+kukvqvv968ZOm9mWm41gQgm5CUDAkqaYOFwllzCwFkLy68Lwsg6QknVAGspGbE2NF3EAbybDvKAdr1V6py2pma5mX3NOee5l1F1PCRCOY2R3SG5oPa8hTRo1JdGL8jRzitWXW65LwqCMt6iX5ilc7pu53gxp8121uKy6o2xjpDR+txPgpPhZrpWXe0a87HdmXh1QBtSE+JsaLucAN5Nh3lVNmRVdJ89VZvQ17vJgYE4g4LYr3lle87wGjxdnFZ5qmulPyTfsNuT0iP6nLamb9cwnc0557mXUXVcIkY5jJHfhzAfbIU5S5CUjPqy71nuI7r28FKU2Dwx/NxRt9VjR4gLH8Bbm/Je4+d9RjEGTctbiElQ6NzWPcHatQDWttnaieT+9uq0FEWgC1gAAANgA0BTZiC84pZr4iVayeSSskIQUb9ojG1K2XYYvbKuSHKF6QhDIWXi9QgPEL1eIDyy8sukIDghckJQheZqASIXDmpfNXJYgGrmpF7U/MS5NOgI/NXmapD+EXopAgItzFS8tclc8GaJvLA5TR9YB7wtKFKNyHUjSLWCkpVZUpqcTScVJWZl2ReXAibxdS7ktHIkIJ0D6DrAm+4/szlTwlQjmiR3Uyw73lqmTwf0heXmMkuNyM5wbc69AIUlSZM00fMgiHTmAnvOlWKk8NKW0ovPdkkRxVRK10UX/mBNIbQUzndNy7wY0+a7bLi03NiEYO9oH+64+S0hrANAFhuC6WnO010aa8W2Z2JPWRnUeRmIS/PVWYNwe7yjDR4p1DwVRk3mmc89DR5vLir2hPiai6Nl3JIzzUd+ZWqbg9o2a2Of6z3eTbBS1LgNPH83BG3pDG377XT9CilVnLpNvxNlGK0R4AvUIUZsCEIQAhCEAIQhACEIQHi8KEIAQhCGQQhCA8KEIQAhCEAFCEIYBCEIZPUIQhgEIQsA9C9QhZAIQhACEIQAhCEAIQhACEIQAhCEAIQhACEIQ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1470235" y="5776664"/>
            <a:ext cx="4253893" cy="532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>
                <a:latin typeface="Arial Narrow" panose="020B0606020202030204" pitchFamily="34" charset="0"/>
                <a:hlinkClick r:id="rId2"/>
              </a:rPr>
              <a:t>http://www.miniature-earth.com</a:t>
            </a:r>
            <a:r>
              <a:rPr lang="es-ES" sz="2000" dirty="0" smtClean="0">
                <a:latin typeface="Arial Narrow" panose="020B0606020202030204" pitchFamily="34" charset="0"/>
                <a:hlinkClick r:id="rId2"/>
              </a:rPr>
              <a:t>/</a:t>
            </a:r>
            <a:r>
              <a:rPr lang="es-ES" sz="2000" dirty="0" smtClean="0"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318" t="10800" r="21775" b="40194"/>
          <a:stretch/>
        </p:blipFill>
        <p:spPr bwMode="auto">
          <a:xfrm>
            <a:off x="4554252" y="1268760"/>
            <a:ext cx="3978188" cy="45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50" t="9837" r="64648" b="62201"/>
          <a:stretch/>
        </p:blipFill>
        <p:spPr bwMode="auto">
          <a:xfrm>
            <a:off x="971600" y="3349346"/>
            <a:ext cx="1763201" cy="209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56423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761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6597352"/>
            <a:ext cx="9144000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72008" y="6597352"/>
            <a:ext cx="903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 Narrow" panose="020B0606020202030204" pitchFamily="34" charset="0"/>
              </a:rPr>
              <a:t>Rosa M. </a:t>
            </a:r>
            <a:r>
              <a:rPr lang="es-ES" sz="1400" dirty="0" err="1" smtClean="0">
                <a:latin typeface="Arial Narrow" panose="020B0606020202030204" pitchFamily="34" charset="0"/>
              </a:rPr>
              <a:t>Crujeiras</a:t>
            </a:r>
            <a:r>
              <a:rPr lang="es-ES" sz="1400" dirty="0" smtClean="0">
                <a:latin typeface="Arial Narrow" panose="020B0606020202030204" pitchFamily="34" charset="0"/>
              </a:rPr>
              <a:t> </a:t>
            </a:r>
            <a:r>
              <a:rPr lang="es-ES" sz="1400" dirty="0" err="1" smtClean="0">
                <a:latin typeface="Arial Narrow" panose="020B0606020202030204" pitchFamily="34" charset="0"/>
              </a:rPr>
              <a:t>Casais</a:t>
            </a:r>
            <a:r>
              <a:rPr lang="es-ES" sz="1400" dirty="0" smtClean="0">
                <a:latin typeface="Arial Narrow" panose="020B0606020202030204" pitchFamily="34" charset="0"/>
              </a:rPr>
              <a:t>						</a:t>
            </a:r>
            <a:r>
              <a:rPr lang="es-ES" sz="1400" dirty="0" err="1" smtClean="0">
                <a:latin typeface="Arial Narrow" panose="020B0606020202030204" pitchFamily="34" charset="0"/>
              </a:rPr>
              <a:t>Xornadas</a:t>
            </a:r>
            <a:r>
              <a:rPr lang="es-ES" sz="1400" dirty="0" smtClean="0">
                <a:latin typeface="Arial Narrow" panose="020B0606020202030204" pitchFamily="34" charset="0"/>
              </a:rPr>
              <a:t> do </a:t>
            </a:r>
            <a:r>
              <a:rPr lang="es-ES" sz="1400" dirty="0" err="1" smtClean="0">
                <a:latin typeface="Arial Narrow" panose="020B0606020202030204" pitchFamily="34" charset="0"/>
              </a:rPr>
              <a:t>Ensino</a:t>
            </a:r>
            <a:r>
              <a:rPr lang="es-ES" sz="1400" dirty="0" smtClean="0">
                <a:latin typeface="Arial Narrow" panose="020B0606020202030204" pitchFamily="34" charset="0"/>
              </a:rPr>
              <a:t> da </a:t>
            </a:r>
            <a:r>
              <a:rPr lang="es-ES" sz="1400" dirty="0" err="1" smtClean="0">
                <a:latin typeface="Arial Narrow" panose="020B0606020202030204" pitchFamily="34" charset="0"/>
              </a:rPr>
              <a:t>Estatística</a:t>
            </a:r>
            <a:endParaRPr lang="es-ES" sz="1400" dirty="0">
              <a:latin typeface="Arial Narrow" panose="020B0606020202030204" pitchFamily="34" charset="0"/>
            </a:endParaRPr>
          </a:p>
        </p:txBody>
      </p:sp>
      <p:sp>
        <p:nvSpPr>
          <p:cNvPr id="3" name="AutoShape 2" descr="data:image/jpeg;base64,/9j/4AAQSkZJRgABAQAAAQABAAD/2wCEAAkGBhQSEBUUEBMVFRQUFBUVFBAWFRUUFA8UFBAVFhQQFBQXGyYeFxkjGhUUHy8gJScpLCwsFR4xNTAqNSYrLCkBCQoKDgwOGg8PGjElHyQqKS0sKSksLCkpLCwsKSkrMCwvLTIuLiwqLDUsLCwsLCksLCwpKSktKSwsKSwvNCksLP/AABEIALEBHAMBIgACEQEDEQH/xAAcAAABBQEBAQAAAAAAAAAAAAAAAwQFBgcCAQj/xABHEAABAwIBBgoFCgUCBwAAAAABAAIDBBEFBhIhMUFRBxMiMmFxgZGhsWJyksHRIzNCQ1JTgqKy8BQWwuHxJLMVFzRjc4PS/8QAGwEBAAIDAQEAAAAAAAAAAAAAAAMEAQIFBgf/xAA6EQACAQIDAwoEBAUFAAAAAAAAAQIDEQQhMRJBsQUTMlFhcYGRodEUIsHwFUJy4SNSYpKiM4LC4vH/2gAMAwEAAhEDEQA/ANxQmMuNQi3yjXXNuSQ7YTc2OrQk5MaF9Dbiw03t4WVapiqNPpS+plprUkkKMGNja094SrMVDtQPbYaSonyhhkr7Xo+FjCzyQ+QkOPd9jxCOPP2PELPx1Lt/tl7G2yxdCQNSRrae8KLjyugOp47bjzClhiIzTcVJ26oS9iOcow6TS72ibQo6LHYnanNP4m/FOW1l9QJ6rFYeKprW6/2y9jZNS0fqOEJH+I9Fy4hxFjnZocM77J0HuWI4yi2o7Wb68uJtsscoQhWjUEIQgBCEIAQhCAEIQgBCEIAQhCAEIQgBCEIAQhCAEIQgBCEIDNMMHyLwdbZyOzMIsp2SWwad7B71C0gsapv2ZmnvkspCpf8AJxn0SO6y8viVaMv0r0k19SzjM5t/fWLfxCeULrkesfAKv8ep3B9Iaehx/NZcyl89WEf6l7lelq+4cYhi743WaRq2i6jn5Uyja32U3x2b5V3RYeCr9VU2UVfFV3Xnszdru2b6yZpJExiGVspY5t22cC02bpsRY2PUp/J6ibHTtErWm4znZwBsTpOvcNHYqLhMPHTsbsLtPqt0nyt2q25aYlxNG4A2dJyB28493mvccmU6kcLCM5Nym9rN3y0Xpn4nInNbc6r0irLi/Yl/4aik1CnPUWDyK5/leldzW26WyO+KxJ0qG1jhqc4dRIXd+HktJs5qx0JdKkvvwNu/llo5k07eqS/mE2qMk3OcHGocSNRc0E6NWkEXWRw49O3mzSDqe74p/T5Y1Y1VEnab+ahqYZzVptSXak+NyWOLpboNdza9jWP4asbqmif60Zb+lHH1jdcUL/Ve5v6gs8pcuqv72/W1h9ykocvqnbmHrZ8CE5qXVHhwJliae5yXjfjctP8ANzY5RFVxmBztLXOIdG8XtoeP2Nqnwb6lmONZRmrhMU8UZ2te3ODo3bHtNz/fUrjkRSPjoo2yOLtZbfWGE8kd2nqIUVWkox2tH1FjD4hzm4arr0fjuJ5CEKqXwQhCAEIQgBCEIAQhCAEIQgBCEIAQhCAEIQgBCEIDOgLVFWN7Wv7rO96cVh/07DucR5/BJSj/AFso+3Tn9IHuSshvSnof5/5Xm8bHKa/pn6STLWIzcX2LgiKdKrXgg5DfUHjpVQkV0w5tm9TWjuauNyar4mF9136MiSsmVnGZvlH+sfgq3WzqVxSe5J3knxUFnZz+rSez9hYwdB4isorWT4mteoqcHJ7i45DUGl0h2AMHXrcfJQnCTiufUNiB0RN0+s7SfCyuuExCmpAX6M1he/rtnO+CxzEq4yyvkdre4uPaV9Ow8U6ja0WS4cDz2Lk6dCNPe83x4iLpUnxiRfIuYrucGtFyTYDerjkkrs5sINuyHIkS0T1ecjsj2yCzwM0aDJmMcXP2hucDZo1fsq3R5AQDa7sbEPJi5X4ht5whddd7HoFyPsWVSok96s3bsMppnJ+wrTm5FQDbJ7TR5NSrckYBsef/AGO9xWPjKn8n+X7En4bS31H/AG/9ihYBh3HztYdDdbzqswa9PToHatT/AIlgFs5o6LgWUaMlqfawnrkk/wDpKNyapx9U3tLj5lQ1a1Wo9EvF+xaw+GoUU/mbv2JfUeHEIxrkZ7Tfik3YvCNcrPaCTGAU/wBzH7IPmlW4TCNUUfsN+Ci/idnqWP4Xb6CtNWMkF43tcN7SDbuSyzXLRj8OrY6un5MctmyMGhhe0aiBo5TR3sJ2rQsPrWzRMkZzXtDh2jUtadVyk4S1RtVoqMVUi7p+j6hwhCFOVwQhCAEIQgBCEIAQhCAEIQgBCEIAQhCAz+qFq+L0onN/UvYv+mk6M0/pRjGiqpnek9v770Qj5OobuB8C74LhYuN5NfrXnBP6Fmt0IPs+rIgaSBvIHeVcw+0bz0O8AqXh+maMem3zurbWutTPO8HxK4OAWzOcuqEjVaeJQ8TlXmTFFxs7b6i659VmnxNgmWKy6SrdkJQZrXPPQwHq0uPaT4Lt8hUbOVZ/lWXe8uFyji3tyjT63d9y+0K8IuKcVScWDypTm/hGl3uWRyyq08I+L8bVloPJiGYPW1u8dHYqTNKvbUY7FNeZwsTLnaze5ZeR1JMrlkVk26RwJ0OcLk/dRnb6zv3tVeyYwYzSBxbdodZrfvH7B1DWf8rcsn8GEEdtbjpe77TvgNi5OMrurLmY6fm9vc73J2FVCPxE1n+Vf8vbzJDD6NsbA1osGiwCkGvULj+Ox0kLpJDq1N2uOwBYnieXdXI9zhM9gcSQxpsGjcFSnXVJ7KR2MNgZ4q8r2XWz6GMg2pN1awa3tH4gvmWfH53c6eU/jd8UyfVuOtzj1knzWvxUnuL65GW+fp+59OTZSUzOdPEOt4TGXL6hbrqYz1G/kvm5rk7gT4ib6jf8JorWT9DfX8JdENUhd6rCUi7hNg+iyQ9gCx+kYrHgOCyVMgZEOlzjzWD7Tj+7rV1qjyRDPB0IZv1ZbsUx4YlE6lZA4mSxD84fJFpBEurQAfO21XLBMMFPTxwg34tobffvKTwLAY6WPNjF3HnyHnPPuG4f5UkrVOm09qbuzlVqsWtimrRvfxBCEKcrAhF14Hg6igPUIQgBCEIAQhCAEIQgBCEIAQhCAz/KXQ6B26e3fb4JWBvykzd4f4kn+pI5VH5AO3SMd3gpzAf9Q70h5sauRiV/EX6l6potVM6UfH79SBwf59nRnHuYVZcYktS9eb8VW8FH+ocPstf5ge9TGVcubA0dPk3+689hlalVl2RXmzRaIokpzpd9tPdqHfZaNC8UlEXO+rjLj0utfxcVScl6PjagX1Z2cepmr8xCk+FLFsynZCDpkOc71W/E+S9jybh9ihTp/wA3zP6enE5NSpZ1KvV8q++/gZhXVZc5znHS4knrJuU3oKN08gYNA1ud9hu09e5ISkucGtF3E2AGsk6gtQyAySAAc8XAILjslkH9DfE9q6OMxLgtiHSenZ2mnJ2DVR7c+ite3sLHkZk2ImNeW2ObZjPu2dPpHWf8q0Vla2GNz3kNa0XJQHBrbnQANe7pWQ8IWWRqHmKI/JMOk/eOG3qXHnJUY2Wv3meko0ZYqp1Jei6iJyzysdWTE6RG3QxnR9o9Kq8kq8mmTKSdVIwbzZ6DajTiox0Qu6Vc8YmweSbDSTqA037FYcJyPmmIGkOOqMNL323kCwb2kK3Tw86nRRhVb5kbGVI0jVbqDglnNrtf1ucyPwGeVYqHgoLec6NvtyHxIHgplhGulJLxvwuQVMXSWslx4EDknkzJVyZrBZotnykclg97tw92la/h1LT0cQY1zGga3Oc0Oebc5x2lQFJkOGsDDUTZg08WwiNlzrNmj3p7DkdSt1xZ53vLpO3lEqanSpQ33fccbEVoVH0nbqS/f6DyfLSkb9e1x3Nu49wSP84B3zNPPJ08WWg9rrBPqegjYLMja3qaB5JwFLtR3Lzf/hV2qa0j5v2sRIxWsfzKZkfTJIPJl16KWsfz6iNg3MjufacfcpYFegpznUkY522iS8L8bkV/Lmd87PPJvGeGD8gB8VnmXs0uFV1PNSPeI5WHOjc9z2OfG/lAhx2te3uK1nOVE4ZMN43DxIOdBKx/4X/JuHe9p/CpKNSW2k9CfD1pc4lJ3TytuLtg2KNqYI5mc2Rodbcdrew3HYnqqXBdG5uGRZ20vI9UvNlbVpViozcVuZBXgoVJRWibBCEKMhBCEIAQhCAEIQgBCEIDPsoG3o3dDYz3EBd08ny0Z+0xp72H4LrExelkHoO/K8n3JpRPuKd3/bYO64965OKykn+h/wCX7luX+j4v6CGDRWqZ+g5vfIfgu8uprMYOg+J/sl6CO1TP0yt/SXe9RmWkmdOxo2NBt030DvIXLw2HdTapr81RR8lcq1KnN09rqTH+RFDmsc/fyR1N1ntJPcs64Q8a46rkIPJZyG9TdZ77rUKycUlCSNbWWHS86L95JWPYThTqqfVnNDtX3j9eaegaz0da9kqkaalV3aL24HN5mVRwoLXV+/Elshcl3SvD3aC4Xv8Adxn6XrO1DoWz0NM2Nga0WAFgNwCjcCwkQR21k6XO+07f1blFZaZVcQzi4z8o4aT92Dt61y5z2b1amr+7I7tOltWo0tF9tsjOEDLDQYIXdEjx+gLKKqoT3FKzQblQcUEk7rRi9za+zq6T0BVKNOeInc7sVGhBU4CM9Sn2FZPSzkWBaDqNiXO9Vg0nr0BXXJbgxJIfN4gX7G6m9ZuegLUcHydjhHJaL7TrLus6yuvCjTp9LN9S08/bzKVTERjrm+paeft5lJyW4NM2xcM3ebgyHrdqaOhvetGwnA44QAxoFtOjfvO89KexMASoeFvOq5K27qWhz62InVyenVuFlyUnxwTeoxFjBd72t6yB5qNRb0K6hJ5JDu6M5VXEeESihvn1DbjY03Pcq3XcNUANoIpJTvtmjxspVQlvy78iZYapvVu/I04vXJlWRR8IuI1Ls2lpgOx0hHWGjR3qRpckMWqdNTU8S0623AdbcGsue9wW3NRj0mbcxCPSl5faNCqcYijF3yNb1kKGm4QaUHNY8yO2NjaXk9AzQU1w7gopWkOqHy1DvTcQ3uBzvzK3YdhcMAtBEyMei0AnrOs9qxtU1ormrlRjomyEp8TqpvmqVzAfpzkRi2/N0v8Ayp7/AMAfK0tqpGua7nRMbZp6C53OHYFNhy9zljnHuyI+ea6KscwQhjQ1oAAFgBqC7RdCjIdQQhCAEIQgBCEIAQhCAEIQgM8Nc10Ls67M9sjQ14zHXINm2O25TLDJbwQHdnDukGhXOWia7WB4KGdkhA25jbxZOgllgT1krn4mlKpH5dbfVP6FjnFsOPbf0YwfWMjq7ONi9wI12uY2tFzqFyFHYxYVrZHHkNc3OHUNB7Cb9ieYnki5+uUu0Wzn2c7quLJjiGFzHZf0idJsNZXMksTQnelH80nfJ6q3hkQuMaitPTIQ4RsS5LIWnZnut06G+89qb8GbYyJLCz4yAPUcL36y4OuepQ2K4PO46RqAaLm+hosAk8m5JKGcyyfNljmvF9J2st05wHeV6mrzXMra1Wfjv7Dn4Z1+flZZSy7bbu00bKXKNtLFfW92hjd5+0egLH8RxRz3F7zdzjclc49lC+okc83JOoAGzRsaFBSiR2ppXDnCdeV3puPWUnDDRtf5t4rJK18jQ/mlwB6ASAT0rYMncnYoQM1ovqzjr/sOgLFv+FSHWPArZ8LxtjaeN8rg27Gk3NuVmjO8broUVKMdhehVrVpVHaJboLBOhUALNsT4U4Y7iK8h8Pj5KnYrwkVM1wHZjd183+57VajRt03bj5ESw/8AO0uPl7m04llZBCDnyAEbL3Pds7VSMb4X2tuIW3O8/v4rLX1uebyynqaL+J+CcQ0AlDjTgu4toLmnS4gk8oWGnVqV3Dww8p7N/FrI2nOlRjeEdp9uXoS9fwkVstw2QsB2DQooMmqDeaoFvTla0fmPuTCy9C7f4ct8/JWKEuVqjySt2bvSxZMOyfoW6aitj6Wxsmmd35ob4lWigxrBafVHNMRtdHo9klre8FZoF0E/C6O9v09irLHVH2Gxs4ZaZgzYaaUNGpvyUbe5pK5dw0X5lL7UvwYskYnEbk/DMMvy+rIXXm95pr+F6oPNhhHXnu/qCbycKNa7U6NvVGP6iVRYpE8jeFn4OhHSCI3Vm95eMM4U6lh+WayYdXFu7C0W/KrdhfCXSy2Dy6F2545PttuO+yx8L2ygq4ChU0Vu4zGvOJ9DQVjXtzmOa5p1OaQ4HtGhKiRfPdHiMkLs6J7mHe1xbfrtrVpwvhOqGWEzWyjeeQ/2m6PBc6pyZUjnB39CxHExeprgeus9VHC+EWllsHudC7dIOT7bbjvsrNT1DXtDmODmnU5pDge0aFzp0p08pKxYjKMtGOQ5dJMLoFRmx0heXRdDB6hCEAIQhARrgk3NS5C5IWljI1fEkJKUFPnBJuCWMEXJh7dyj6/BI3jlMabari9lPPakHsR5m8cs0VKTJaLYwdyRdkwzYAra6FJOgWNlEqmyozZNNsdFukawqtimQGcbiWTqJBHktSfCms1KCpIPZ0N1UayuYvU5BSN1OJUdLkq9uxbXNQDcmUuFg7FMmuoypLqMaODuGxWng8hLah4I1xjwePirhLgDTsUBiWGSUkoniuWDQ9mwDR3Dp2FTU4Kq9hOz3d/UaVKijG9h/lTkFxrTNSt5et8Q1Sb3M9Lo29evO3REGxFiNY3Lc8nMVZNGHMOg6xtadrT0phljkC2pBlgAbNrI1Cbr3O6du3er+D5RlTfNVvPq7Gc+tRUvmgY4IkqyJOZqBzXFrgQ4GxaRYgjYQhtGV3XK5RscNjCUDEqyjSgpVpcCDU4hcV6KZKNgS5gVY5KXKSDCuhda2B1pXQXIcvc5ZNRRqdUVbJC7OhkfGd7HFt+u2vtTMFerRpPJmUXXC+E2ojsJgyYbzyH+00W/KrbhnCNSy6HuMLt0g5PttuO+yx0rnOVKpgKU9FbuJo15xPoqCoa9ocxwc06nNIcD2jQlLr59oKmeI50DpGH7Tc5t+vYe1XHB+EGtaQJWRzDaSWxyd7dB9lc6rydOOcWn6FiOJT1RqV17dV3CcuKeaTii7i5tAMTrXuRcAEaNNxa9rqwXXPnCUHaSsWE1LQ7QvAV6tDIzK4KWzV5mLBkbkJNwToxrwxIBk5q4LE+4lecQhkjzGuHRKSMC5NOhm5GOhSD6dTBp1w6nCyZuQclMm76ZT74E2lp1m5m5CGnXEtCHAggEEWIO3oUq6Bc8Ss3FzOZYJMNqM9lzA86W/wBPWNh26lpOC4myaNrmG4cNB/e1M8Qwts0bmPFw4WPxHSqRQVEuGVOY+7oXG994+230htH9lda+Lj/Wv8l7lZvm32cC55W5FMqm58dmzAaHbJAPov8AcdiyqpoXRvLJGlrmmxadYW6YbXNkYHNIIIuCNRB2qPynySjq2X5srRyJP6Xb2+XnnB450vknpwNKtHazjqYvxS9Easf8k1WcWmM3Gs3aB1gk6U8g4PJ3ay1v4r+DR712ni6K1kvMqKnJ7ipWXQcr5T8GR+nJ3MPvcpOn4M4hzi8+y3yaq8uUcOt9/A2VCb3GYg3XvFHd7vNbBBkFTt+rB6XOc7zKkafJiFnNjYOpjfgoJcq010YvgbrDS3sxOLDZHc1pPUC79N1IQZJVLtUTu0Zv6rLamYe0JRtK0bFDLlWb6MVxN1hVvZkdNwf1DtYa3rcPJoKlKbg3d9J47A4+9q0wRjcF7ZV5coV5b7eBusPBFEpuDeMc4uPYweYKlKfIaFv0T2vd5NICtCFBLE1payZIqcFuISDJSBuqOMfgBPeRdPW4W0Cw0dWjwT5eFQSblqzdJLQ+cuEJ5ixioLDYtdHYj/wRreckcXNTRQyu5zmWcd7mktJ7bX7VhHCS2+MVVvts/wBiNbFwfs4rD4WnXml1vWcSPCy7uOS+FpPfZcCpSvzsi3L26RZIlQ5cMtnlkZq9QsGTkhFl0iyA4siy6siyA4IXJCUXJQCZauC1LELghZAg5iRfGnZaknNQyMHxJMsT17Ei5iAbFii8ewJtREWu0HW121rt6m8xclizGTi7rUw0mrMzbJ/HX0M5hqNDL9jL/THoH++9arR1Qe0EG91UMrcmRUR5zdEjOad/oHoPgq/kZlS6nfxFRcNvmtJ+qdfmO6N27q1XqtNYmHO0+kukvqvv968ZOm9mWm41gQgm5CUDAkqaYOFwllzCwFkLy68Lwsg6QknVAGspGbE2NF3EAbybDvKAdr1V6py2pma5mX3NOee5l1F1PCRCOY2R3SG5oPa8hTRo1JdGL8jRzitWXW65LwqCMt6iX5ilc7pu53gxp8121uKy6o2xjpDR+txPgpPhZrpWXe0a87HdmXh1QBtSE+JsaLucAN5Nh3lVNmRVdJ89VZvQ17vJgYE4g4LYr3lle87wGjxdnFZ5qmulPyTfsNuT0iP6nLamb9cwnc0557mXUXVcIkY5jJHfhzAfbIU5S5CUjPqy71nuI7r28FKU2Dwx/NxRt9VjR4gLH8Bbm/Je4+d9RjEGTctbiElQ6NzWPcHatQDWttnaieT+9uq0FEWgC1gAAANgA0BTZiC84pZr4iVayeSSskIQUb9ojG1K2XYYvbKuSHKF6QhDIWXi9QgPEL1eIDyy8sukIDghckJQheZqASIXDmpfNXJYgGrmpF7U/MS5NOgI/NXmapD+EXopAgItzFS8tclc8GaJvLA5TR9YB7wtKFKNyHUjSLWCkpVZUpqcTScVJWZl2ReXAibxdS7ktHIkIJ0D6DrAm+4/szlTwlQjmiR3Uyw73lqmTwf0heXmMkuNyM5wbc69AIUlSZM00fMgiHTmAnvOlWKk8NKW0ovPdkkRxVRK10UX/mBNIbQUzndNy7wY0+a7bLi03NiEYO9oH+64+S0hrANAFhuC6WnO010aa8W2Z2JPWRnUeRmIS/PVWYNwe7yjDR4p1DwVRk3mmc89DR5vLir2hPiai6Nl3JIzzUd+ZWqbg9o2a2Of6z3eTbBS1LgNPH83BG3pDG377XT9CilVnLpNvxNlGK0R4AvUIUZsCEIQAhCEAIQhACEIQHi8KEIAQhCGQQhCA8KEIQAhCEAFCEIYBCEIZPUIQhgEIQsA9C9QhZAIQhACEIQAhCEAIQhACEIQAhCEAIQhACEI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data:image/jpeg;base64,/9j/4AAQSkZJRgABAQAAAQABAAD/2wCEAAkGBhQSEBUUEBMVFRQUFBUVFBAWFRUUFA8UFBAVFhQQFBQXGyYeFxkjGhUUHy8gJScpLCwsFR4xNTAqNSYrLCkBCQoKDgwOGg8PGjElHyQqKS0sKSksLCkpLCwsKSkrMCwvLTIuLiwqLDUsLCwsLCksLCwpKSktKSwsKSwvNCksLP/AABEIALEBHAMBIgACEQEDEQH/xAAcAAABBQEBAQAAAAAAAAAAAAAAAwQFBgcCAQj/xABHEAABAwIBBgoFCgUCBwAAAAABAAIDBBEFBhIhMUFRBxMiMmFxgZGhsWJyksHRIzNCQ1JTgqKy8BQWwuHxJLMVFzRjc4PS/8QAGwEBAAIDAQEAAAAAAAAAAAAAAAMEAQIFBgf/xAA6EQACAQIDAwoEBAUFAAAAAAAAAQIDEQQhMRJBsQUTMlFhcYGRodEUIsHwFUJy4SNSYpKiM4LC4vH/2gAMAwEAAhEDEQA/ANxQmMuNQi3yjXXNuSQ7YTc2OrQk5MaF9Dbiw03t4WVapiqNPpS+plprUkkKMGNja094SrMVDtQPbYaSonyhhkr7Xo+FjCzyQ+QkOPd9jxCOPP2PELPx1Lt/tl7G2yxdCQNSRrae8KLjyugOp47bjzClhiIzTcVJ26oS9iOcow6TS72ibQo6LHYnanNP4m/FOW1l9QJ6rFYeKprW6/2y9jZNS0fqOEJH+I9Fy4hxFjnZocM77J0HuWI4yi2o7Wb68uJtsscoQhWjUEIQgBCEIAQhCAEIQgBCEIAQhCAEIQgBCEIAQhCAEIQgBCEIDNMMHyLwdbZyOzMIsp2SWwad7B71C0gsapv2ZmnvkspCpf8AJxn0SO6y8viVaMv0r0k19SzjM5t/fWLfxCeULrkesfAKv8ep3B9Iaehx/NZcyl89WEf6l7lelq+4cYhi743WaRq2i6jn5Uyja32U3x2b5V3RYeCr9VU2UVfFV3Xnszdru2b6yZpJExiGVspY5t22cC02bpsRY2PUp/J6ibHTtErWm4znZwBsTpOvcNHYqLhMPHTsbsLtPqt0nyt2q25aYlxNG4A2dJyB28493mvccmU6kcLCM5Nym9rN3y0Xpn4nInNbc6r0irLi/Yl/4aik1CnPUWDyK5/leldzW26WyO+KxJ0qG1jhqc4dRIXd+HktJs5qx0JdKkvvwNu/llo5k07eqS/mE2qMk3OcHGocSNRc0E6NWkEXWRw49O3mzSDqe74p/T5Y1Y1VEnab+ahqYZzVptSXak+NyWOLpboNdza9jWP4asbqmif60Zb+lHH1jdcUL/Ve5v6gs8pcuqv72/W1h9ykocvqnbmHrZ8CE5qXVHhwJliae5yXjfjctP8ANzY5RFVxmBztLXOIdG8XtoeP2Nqnwb6lmONZRmrhMU8UZ2te3ODo3bHtNz/fUrjkRSPjoo2yOLtZbfWGE8kd2nqIUVWkox2tH1FjD4hzm4arr0fjuJ5CEKqXwQhCAEIQgBCEIAQhCAEIQgBCEIAQhCAEIQgBCEIDOgLVFWN7Wv7rO96cVh/07DucR5/BJSj/AFso+3Tn9IHuSshvSnof5/5Xm8bHKa/pn6STLWIzcX2LgiKdKrXgg5DfUHjpVQkV0w5tm9TWjuauNyar4mF9136MiSsmVnGZvlH+sfgq3WzqVxSe5J3knxUFnZz+rSez9hYwdB4isorWT4mteoqcHJ7i45DUGl0h2AMHXrcfJQnCTiufUNiB0RN0+s7SfCyuuExCmpAX6M1he/rtnO+CxzEq4yyvkdre4uPaV9Ow8U6ja0WS4cDz2Lk6dCNPe83x4iLpUnxiRfIuYrucGtFyTYDerjkkrs5sINuyHIkS0T1ecjsj2yCzwM0aDJmMcXP2hucDZo1fsq3R5AQDa7sbEPJi5X4ht5whddd7HoFyPsWVSok96s3bsMppnJ+wrTm5FQDbJ7TR5NSrckYBsef/AGO9xWPjKn8n+X7En4bS31H/AG/9ihYBh3HztYdDdbzqswa9PToHatT/AIlgFs5o6LgWUaMlqfawnrkk/wDpKNyapx9U3tLj5lQ1a1Wo9EvF+xaw+GoUU/mbv2JfUeHEIxrkZ7Tfik3YvCNcrPaCTGAU/wBzH7IPmlW4TCNUUfsN+Ci/idnqWP4Xb6CtNWMkF43tcN7SDbuSyzXLRj8OrY6un5MctmyMGhhe0aiBo5TR3sJ2rQsPrWzRMkZzXtDh2jUtadVyk4S1RtVoqMVUi7p+j6hwhCFOVwQhCAEIQgBCEIAQhCAEIQgBCEIAQhCAz+qFq+L0onN/UvYv+mk6M0/pRjGiqpnek9v770Qj5OobuB8C74LhYuN5NfrXnBP6Fmt0IPs+rIgaSBvIHeVcw+0bz0O8AqXh+maMem3zurbWutTPO8HxK4OAWzOcuqEjVaeJQ8TlXmTFFxs7b6i659VmnxNgmWKy6SrdkJQZrXPPQwHq0uPaT4Lt8hUbOVZ/lWXe8uFyji3tyjT63d9y+0K8IuKcVScWDypTm/hGl3uWRyyq08I+L8bVloPJiGYPW1u8dHYqTNKvbUY7FNeZwsTLnaze5ZeR1JMrlkVk26RwJ0OcLk/dRnb6zv3tVeyYwYzSBxbdodZrfvH7B1DWf8rcsn8GEEdtbjpe77TvgNi5OMrurLmY6fm9vc73J2FVCPxE1n+Vf8vbzJDD6NsbA1osGiwCkGvULj+Ox0kLpJDq1N2uOwBYnieXdXI9zhM9gcSQxpsGjcFSnXVJ7KR2MNgZ4q8r2XWz6GMg2pN1awa3tH4gvmWfH53c6eU/jd8UyfVuOtzj1knzWvxUnuL65GW+fp+59OTZSUzOdPEOt4TGXL6hbrqYz1G/kvm5rk7gT4ib6jf8JorWT9DfX8JdENUhd6rCUi7hNg+iyQ9gCx+kYrHgOCyVMgZEOlzjzWD7Tj+7rV1qjyRDPB0IZv1ZbsUx4YlE6lZA4mSxD84fJFpBEurQAfO21XLBMMFPTxwg34tobffvKTwLAY6WPNjF3HnyHnPPuG4f5UkrVOm09qbuzlVqsWtimrRvfxBCEKcrAhF14Hg6igPUIQgBCEIAQhCAEIQgBCEIAQhCAz/KXQ6B26e3fb4JWBvykzd4f4kn+pI5VH5AO3SMd3gpzAf9Q70h5sauRiV/EX6l6potVM6UfH79SBwf59nRnHuYVZcYktS9eb8VW8FH+ocPstf5ge9TGVcubA0dPk3+689hlalVl2RXmzRaIokpzpd9tPdqHfZaNC8UlEXO+rjLj0utfxcVScl6PjagX1Z2cepmr8xCk+FLFsynZCDpkOc71W/E+S9jybh9ihTp/wA3zP6enE5NSpZ1KvV8q++/gZhXVZc5znHS4knrJuU3oKN08gYNA1ud9hu09e5ISkucGtF3E2AGsk6gtQyAySAAc8XAILjslkH9DfE9q6OMxLgtiHSenZ2mnJ2DVR7c+ite3sLHkZk2ImNeW2ObZjPu2dPpHWf8q0Vla2GNz3kNa0XJQHBrbnQANe7pWQ8IWWRqHmKI/JMOk/eOG3qXHnJUY2Wv3meko0ZYqp1Jei6iJyzysdWTE6RG3QxnR9o9Kq8kq8mmTKSdVIwbzZ6DajTiox0Qu6Vc8YmweSbDSTqA037FYcJyPmmIGkOOqMNL323kCwb2kK3Tw86nRRhVb5kbGVI0jVbqDglnNrtf1ucyPwGeVYqHgoLec6NvtyHxIHgplhGulJLxvwuQVMXSWslx4EDknkzJVyZrBZotnykclg97tw92la/h1LT0cQY1zGga3Oc0Oebc5x2lQFJkOGsDDUTZg08WwiNlzrNmj3p7DkdSt1xZ53vLpO3lEqanSpQ33fccbEVoVH0nbqS/f6DyfLSkb9e1x3Nu49wSP84B3zNPPJ08WWg9rrBPqegjYLMja3qaB5JwFLtR3Lzf/hV2qa0j5v2sRIxWsfzKZkfTJIPJl16KWsfz6iNg3MjufacfcpYFegpznUkY522iS8L8bkV/Lmd87PPJvGeGD8gB8VnmXs0uFV1PNSPeI5WHOjc9z2OfG/lAhx2te3uK1nOVE4ZMN43DxIOdBKx/4X/JuHe9p/CpKNSW2k9CfD1pc4lJ3TytuLtg2KNqYI5mc2Rodbcdrew3HYnqqXBdG5uGRZ20vI9UvNlbVpViozcVuZBXgoVJRWibBCEKMhBCEIAQhCAEIQgBCEIDPsoG3o3dDYz3EBd08ny0Z+0xp72H4LrExelkHoO/K8n3JpRPuKd3/bYO64965OKykn+h/wCX7luX+j4v6CGDRWqZ+g5vfIfgu8uprMYOg+J/sl6CO1TP0yt/SXe9RmWkmdOxo2NBt030DvIXLw2HdTapr81RR8lcq1KnN09rqTH+RFDmsc/fyR1N1ntJPcs64Q8a46rkIPJZyG9TdZ77rUKycUlCSNbWWHS86L95JWPYThTqqfVnNDtX3j9eaegaz0da9kqkaalV3aL24HN5mVRwoLXV+/Elshcl3SvD3aC4Xv8Adxn6XrO1DoWz0NM2Nga0WAFgNwCjcCwkQR21k6XO+07f1blFZaZVcQzi4z8o4aT92Dt61y5z2b1amr+7I7tOltWo0tF9tsjOEDLDQYIXdEjx+gLKKqoT3FKzQblQcUEk7rRi9za+zq6T0BVKNOeInc7sVGhBU4CM9Sn2FZPSzkWBaDqNiXO9Vg0nr0BXXJbgxJIfN4gX7G6m9ZuegLUcHydjhHJaL7TrLus6yuvCjTp9LN9S08/bzKVTERjrm+paeft5lJyW4NM2xcM3ebgyHrdqaOhvetGwnA44QAxoFtOjfvO89KexMASoeFvOq5K27qWhz62InVyenVuFlyUnxwTeoxFjBd72t6yB5qNRb0K6hJ5JDu6M5VXEeESihvn1DbjY03Pcq3XcNUANoIpJTvtmjxspVQlvy78iZYapvVu/I04vXJlWRR8IuI1Ls2lpgOx0hHWGjR3qRpckMWqdNTU8S0623AdbcGsue9wW3NRj0mbcxCPSl5faNCqcYijF3yNb1kKGm4QaUHNY8yO2NjaXk9AzQU1w7gopWkOqHy1DvTcQ3uBzvzK3YdhcMAtBEyMei0AnrOs9qxtU1ormrlRjomyEp8TqpvmqVzAfpzkRi2/N0v8Ayp7/AMAfK0tqpGua7nRMbZp6C53OHYFNhy9zljnHuyI+ea6KscwQhjQ1oAAFgBqC7RdCjIdQQhCAEIQgBCEIAQhCAEIQgM8Nc10Ls67M9sjQ14zHXINm2O25TLDJbwQHdnDukGhXOWia7WB4KGdkhA25jbxZOgllgT1krn4mlKpH5dbfVP6FjnFsOPbf0YwfWMjq7ONi9wI12uY2tFzqFyFHYxYVrZHHkNc3OHUNB7Cb9ieYnki5+uUu0Wzn2c7quLJjiGFzHZf0idJsNZXMksTQnelH80nfJ6q3hkQuMaitPTIQ4RsS5LIWnZnut06G+89qb8GbYyJLCz4yAPUcL36y4OuepQ2K4PO46RqAaLm+hosAk8m5JKGcyyfNljmvF9J2st05wHeV6mrzXMra1Wfjv7Dn4Z1+flZZSy7bbu00bKXKNtLFfW92hjd5+0egLH8RxRz3F7zdzjclc49lC+okc83JOoAGzRsaFBSiR2ppXDnCdeV3puPWUnDDRtf5t4rJK18jQ/mlwB6ASAT0rYMncnYoQM1ovqzjr/sOgLFv+FSHWPArZ8LxtjaeN8rg27Gk3NuVmjO8broUVKMdhehVrVpVHaJboLBOhUALNsT4U4Y7iK8h8Pj5KnYrwkVM1wHZjd183+57VajRt03bj5ESw/8AO0uPl7m04llZBCDnyAEbL3Pds7VSMb4X2tuIW3O8/v4rLX1uebyynqaL+J+CcQ0AlDjTgu4toLmnS4gk8oWGnVqV3Dww8p7N/FrI2nOlRjeEdp9uXoS9fwkVstw2QsB2DQooMmqDeaoFvTla0fmPuTCy9C7f4ct8/JWKEuVqjySt2bvSxZMOyfoW6aitj6Wxsmmd35ob4lWigxrBafVHNMRtdHo9klre8FZoF0E/C6O9v09irLHVH2Gxs4ZaZgzYaaUNGpvyUbe5pK5dw0X5lL7UvwYskYnEbk/DMMvy+rIXXm95pr+F6oPNhhHXnu/qCbycKNa7U6NvVGP6iVRYpE8jeFn4OhHSCI3Vm95eMM4U6lh+WayYdXFu7C0W/KrdhfCXSy2Dy6F2545PttuO+yx8L2ygq4ChU0Vu4zGvOJ9DQVjXtzmOa5p1OaQ4HtGhKiRfPdHiMkLs6J7mHe1xbfrtrVpwvhOqGWEzWyjeeQ/2m6PBc6pyZUjnB39CxHExeprgeus9VHC+EWllsHudC7dIOT7bbjvsrNT1DXtDmODmnU5pDge0aFzp0p08pKxYjKMtGOQ5dJMLoFRmx0heXRdDB6hCEAIQhARrgk3NS5C5IWljI1fEkJKUFPnBJuCWMEXJh7dyj6/BI3jlMabari9lPPakHsR5m8cs0VKTJaLYwdyRdkwzYAra6FJOgWNlEqmyozZNNsdFukawqtimQGcbiWTqJBHktSfCms1KCpIPZ0N1UayuYvU5BSN1OJUdLkq9uxbXNQDcmUuFg7FMmuoypLqMaODuGxWng8hLah4I1xjwePirhLgDTsUBiWGSUkoniuWDQ9mwDR3Dp2FTU4Kq9hOz3d/UaVKijG9h/lTkFxrTNSt5et8Q1Sb3M9Lo29evO3REGxFiNY3Lc8nMVZNGHMOg6xtadrT0phljkC2pBlgAbNrI1Cbr3O6du3er+D5RlTfNVvPq7Gc+tRUvmgY4IkqyJOZqBzXFrgQ4GxaRYgjYQhtGV3XK5RscNjCUDEqyjSgpVpcCDU4hcV6KZKNgS5gVY5KXKSDCuhda2B1pXQXIcvc5ZNRRqdUVbJC7OhkfGd7HFt+u2vtTMFerRpPJmUXXC+E2ojsJgyYbzyH+00W/KrbhnCNSy6HuMLt0g5PttuO+yx0rnOVKpgKU9FbuJo15xPoqCoa9ocxwc06nNIcD2jQlLr59oKmeI50DpGH7Tc5t+vYe1XHB+EGtaQJWRzDaSWxyd7dB9lc6rydOOcWn6FiOJT1RqV17dV3CcuKeaTii7i5tAMTrXuRcAEaNNxa9rqwXXPnCUHaSsWE1LQ7QvAV6tDIzK4KWzV5mLBkbkJNwToxrwxIBk5q4LE+4lecQhkjzGuHRKSMC5NOhm5GOhSD6dTBp1w6nCyZuQclMm76ZT74E2lp1m5m5CGnXEtCHAggEEWIO3oUq6Bc8Ss3FzOZYJMNqM9lzA86W/wBPWNh26lpOC4myaNrmG4cNB/e1M8Qwts0bmPFw4WPxHSqRQVEuGVOY+7oXG994+230htH9lda+Lj/Wv8l7lZvm32cC55W5FMqm58dmzAaHbJAPov8AcdiyqpoXRvLJGlrmmxadYW6YbXNkYHNIIIuCNRB2qPynySjq2X5srRyJP6Xb2+XnnB450vknpwNKtHazjqYvxS9Easf8k1WcWmM3Gs3aB1gk6U8g4PJ3ay1v4r+DR712ni6K1kvMqKnJ7ipWXQcr5T8GR+nJ3MPvcpOn4M4hzi8+y3yaq8uUcOt9/A2VCb3GYg3XvFHd7vNbBBkFTt+rB6XOc7zKkafJiFnNjYOpjfgoJcq010YvgbrDS3sxOLDZHc1pPUC79N1IQZJVLtUTu0Zv6rLamYe0JRtK0bFDLlWb6MVxN1hVvZkdNwf1DtYa3rcPJoKlKbg3d9J47A4+9q0wRjcF7ZV5coV5b7eBusPBFEpuDeMc4uPYweYKlKfIaFv0T2vd5NICtCFBLE1payZIqcFuISDJSBuqOMfgBPeRdPW4W0Cw0dWjwT5eFQSblqzdJLQ+cuEJ5ixioLDYtdHYj/wRreckcXNTRQyu5zmWcd7mktJ7bX7VhHCS2+MVVvts/wBiNbFwfs4rD4WnXml1vWcSPCy7uOS+FpPfZcCpSvzsi3L26RZIlQ5cMtnlkZq9QsGTkhFl0iyA4siy6siyA4IXJCUXJQCZauC1LELghZAg5iRfGnZaknNQyMHxJMsT17Ei5iAbFii8ewJtREWu0HW121rt6m8xclizGTi7rUw0mrMzbJ/HX0M5hqNDL9jL/THoH++9arR1Qe0EG91UMrcmRUR5zdEjOad/oHoPgq/kZlS6nfxFRcNvmtJ+qdfmO6N27q1XqtNYmHO0+kukvqvv968ZOm9mWm41gQgm5CUDAkqaYOFwllzCwFkLy68Lwsg6QknVAGspGbE2NF3EAbybDvKAdr1V6py2pma5mX3NOee5l1F1PCRCOY2R3SG5oPa8hTRo1JdGL8jRzitWXW65LwqCMt6iX5ilc7pu53gxp8121uKy6o2xjpDR+txPgpPhZrpWXe0a87HdmXh1QBtSE+JsaLucAN5Nh3lVNmRVdJ89VZvQ17vJgYE4g4LYr3lle87wGjxdnFZ5qmulPyTfsNuT0iP6nLamb9cwnc0557mXUXVcIkY5jJHfhzAfbIU5S5CUjPqy71nuI7r28FKU2Dwx/NxRt9VjR4gLH8Bbm/Je4+d9RjEGTctbiElQ6NzWPcHatQDWttnaieT+9uq0FEWgC1gAAANgA0BTZiC84pZr4iVayeSSskIQUb9ojG1K2XYYvbKuSHKF6QhDIWXi9QgPEL1eIDyy8sukIDghckJQheZqASIXDmpfNXJYgGrmpF7U/MS5NOgI/NXmapD+EXopAgItzFS8tclc8GaJvLA5TR9YB7wtKFKNyHUjSLWCkpVZUpqcTScVJWZl2ReXAibxdS7ktHIkIJ0D6DrAm+4/szlTwlQjmiR3Uyw73lqmTwf0heXmMkuNyM5wbc69AIUlSZM00fMgiHTmAnvOlWKk8NKW0ovPdkkRxVRK10UX/mBNIbQUzndNy7wY0+a7bLi03NiEYO9oH+64+S0hrANAFhuC6WnO010aa8W2Z2JPWRnUeRmIS/PVWYNwe7yjDR4p1DwVRk3mmc89DR5vLir2hPiai6Nl3JIzzUd+ZWqbg9o2a2Of6z3eTbBS1LgNPH83BG3pDG377XT9CilVnLpNvxNlGK0R4AvUIUZsCEIQAhCEAIQhACEIQHi8KEIAQhCGQQhCA8KEIQAhCEAFCEIYBCEIZPUIQhgEIQsA9C9QhZAIQhACEIQAhCEAIQhACEIQAhCEAIQhACEIQ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half" idx="2"/>
          </p:nvPr>
        </p:nvSpPr>
        <p:spPr>
          <a:xfrm>
            <a:off x="1259632" y="3140969"/>
            <a:ext cx="7427168" cy="14401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sz="3200" i="1" dirty="0" err="1" smtClean="0">
                <a:latin typeface="Arial Narrow" panose="020B0606020202030204" pitchFamily="34" charset="0"/>
              </a:rPr>
              <a:t>If</a:t>
            </a:r>
            <a:r>
              <a:rPr lang="es-ES" sz="3200" i="1" dirty="0" smtClean="0">
                <a:latin typeface="Arial Narrow" panose="020B0606020202030204" pitchFamily="34" charset="0"/>
              </a:rPr>
              <a:t> </a:t>
            </a:r>
            <a:r>
              <a:rPr lang="es-ES" sz="3200" i="1" dirty="0" err="1" smtClean="0">
                <a:latin typeface="Arial Narrow" panose="020B0606020202030204" pitchFamily="34" charset="0"/>
              </a:rPr>
              <a:t>you</a:t>
            </a:r>
            <a:r>
              <a:rPr lang="es-ES" sz="3200" i="1" dirty="0" smtClean="0">
                <a:latin typeface="Arial Narrow" panose="020B0606020202030204" pitchFamily="34" charset="0"/>
              </a:rPr>
              <a:t> torture data </a:t>
            </a:r>
            <a:r>
              <a:rPr lang="es-ES" sz="3200" i="1" dirty="0" err="1" smtClean="0">
                <a:latin typeface="Arial Narrow" panose="020B0606020202030204" pitchFamily="34" charset="0"/>
              </a:rPr>
              <a:t>long</a:t>
            </a:r>
            <a:r>
              <a:rPr lang="es-ES" sz="3200" i="1" dirty="0" smtClean="0">
                <a:latin typeface="Arial Narrow" panose="020B0606020202030204" pitchFamily="34" charset="0"/>
              </a:rPr>
              <a:t> </a:t>
            </a:r>
            <a:r>
              <a:rPr lang="es-ES" sz="3200" i="1" dirty="0" err="1" smtClean="0">
                <a:latin typeface="Arial Narrow" panose="020B0606020202030204" pitchFamily="34" charset="0"/>
              </a:rPr>
              <a:t>enough</a:t>
            </a:r>
            <a:r>
              <a:rPr lang="es-ES" sz="3200" i="1" dirty="0" smtClean="0">
                <a:latin typeface="Arial Narrow" panose="020B0606020202030204" pitchFamily="34" charset="0"/>
              </a:rPr>
              <a:t>, </a:t>
            </a:r>
            <a:r>
              <a:rPr lang="es-ES" sz="3200" i="1" dirty="0" err="1" smtClean="0">
                <a:latin typeface="Arial Narrow" panose="020B0606020202030204" pitchFamily="34" charset="0"/>
              </a:rPr>
              <a:t>it</a:t>
            </a:r>
            <a:r>
              <a:rPr lang="es-ES" sz="3200" i="1" dirty="0" smtClean="0">
                <a:latin typeface="Arial Narrow" panose="020B0606020202030204" pitchFamily="34" charset="0"/>
              </a:rPr>
              <a:t> </a:t>
            </a:r>
            <a:r>
              <a:rPr lang="es-ES" sz="3200" i="1" dirty="0" err="1" smtClean="0">
                <a:latin typeface="Arial Narrow" panose="020B0606020202030204" pitchFamily="34" charset="0"/>
              </a:rPr>
              <a:t>will</a:t>
            </a:r>
            <a:r>
              <a:rPr lang="es-ES" sz="3200" i="1" dirty="0" smtClean="0">
                <a:latin typeface="Arial Narrow" panose="020B0606020202030204" pitchFamily="34" charset="0"/>
              </a:rPr>
              <a:t> </a:t>
            </a:r>
            <a:r>
              <a:rPr lang="es-ES" sz="3200" i="1" dirty="0" err="1" smtClean="0">
                <a:latin typeface="Arial Narrow" panose="020B0606020202030204" pitchFamily="34" charset="0"/>
              </a:rPr>
              <a:t>confess</a:t>
            </a:r>
            <a:r>
              <a:rPr lang="es-ES" sz="3200" i="1" dirty="0" smtClean="0"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endParaRPr lang="es-ES" sz="3200" dirty="0" smtClean="0">
              <a:latin typeface="Arial Narrow" panose="020B0606020202030204" pitchFamily="34" charset="0"/>
            </a:endParaRPr>
          </a:p>
          <a:p>
            <a:pPr marL="0" indent="0" algn="r">
              <a:buNone/>
            </a:pPr>
            <a:r>
              <a:rPr lang="es-ES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Ronald </a:t>
            </a:r>
            <a:r>
              <a:rPr lang="es-ES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Coase</a:t>
            </a:r>
            <a:endParaRPr lang="es-ES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s-ES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861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s-ES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Estatística</a:t>
            </a:r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con datos </a:t>
            </a:r>
            <a:r>
              <a:rPr lang="es-ES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normais</a:t>
            </a:r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/>
            </a:r>
            <a:b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es-ES" sz="3600" b="1" dirty="0" smtClean="0">
                <a:solidFill>
                  <a:srgbClr val="6699FF"/>
                </a:solidFill>
                <a:latin typeface="Arial Narrow" panose="020B0606020202030204" pitchFamily="34" charset="0"/>
              </a:rPr>
              <a:t>… </a:t>
            </a:r>
            <a:r>
              <a:rPr lang="es-ES" sz="3600" b="1" dirty="0" err="1" smtClean="0">
                <a:solidFill>
                  <a:srgbClr val="6699FF"/>
                </a:solidFill>
                <a:latin typeface="Arial Narrow" panose="020B0606020202030204" pitchFamily="34" charset="0"/>
              </a:rPr>
              <a:t>ou</a:t>
            </a:r>
            <a:r>
              <a:rPr lang="es-ES" sz="3600" b="1" dirty="0" smtClean="0">
                <a:solidFill>
                  <a:srgbClr val="6699FF"/>
                </a:solidFill>
                <a:latin typeface="Arial Narrow" panose="020B0606020202030204" pitchFamily="34" charset="0"/>
              </a:rPr>
              <a:t> o temario por excelencia</a:t>
            </a:r>
            <a:endParaRPr lang="es-ES" b="1" dirty="0">
              <a:solidFill>
                <a:srgbClr val="6699F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dirty="0" err="1" smtClean="0">
                <a:latin typeface="Arial Narrow" panose="020B0606020202030204" pitchFamily="34" charset="0"/>
              </a:rPr>
              <a:t>Estatística</a:t>
            </a:r>
            <a:r>
              <a:rPr lang="es-ES" dirty="0" smtClean="0">
                <a:latin typeface="Arial Narrow" panose="020B0606020202030204" pitchFamily="34" charset="0"/>
              </a:rPr>
              <a:t> </a:t>
            </a:r>
            <a:r>
              <a:rPr lang="es-ES" dirty="0" err="1" smtClean="0">
                <a:latin typeface="Arial Narrow" panose="020B0606020202030204" pitchFamily="34" charset="0"/>
              </a:rPr>
              <a:t>descritiva</a:t>
            </a:r>
            <a:r>
              <a:rPr lang="es-ES" dirty="0">
                <a:latin typeface="Arial Narrow" panose="020B0606020202030204" pitchFamily="34" charset="0"/>
              </a:rPr>
              <a:t>:</a:t>
            </a:r>
            <a:endParaRPr lang="es-ES" dirty="0" smtClean="0">
              <a:latin typeface="Arial Narrow" panose="020B0606020202030204" pitchFamily="34" charset="0"/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latin typeface="Arial Narrow" panose="020B0606020202030204" pitchFamily="34" charset="0"/>
              </a:rPr>
              <a:t>Con algo de regresión e correlación.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latin typeface="Arial Narrow" panose="020B0606020202030204" pitchFamily="34" charset="0"/>
              </a:rPr>
              <a:t>Fundamentos de </a:t>
            </a:r>
            <a:r>
              <a:rPr lang="es-ES" dirty="0" err="1" smtClean="0">
                <a:latin typeface="Arial Narrow" panose="020B0606020202030204" pitchFamily="34" charset="0"/>
              </a:rPr>
              <a:t>probabilidade</a:t>
            </a:r>
            <a:r>
              <a:rPr lang="es-ES" dirty="0" smtClean="0">
                <a:latin typeface="Arial Narrow" panose="020B0606020202030204" pitchFamily="34" charset="0"/>
              </a:rPr>
              <a:t>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latin typeface="Arial Narrow" panose="020B0606020202030204" pitchFamily="34" charset="0"/>
              </a:rPr>
              <a:t>Distribución binomial e normal.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latin typeface="Arial Narrow" panose="020B0606020202030204" pitchFamily="34" charset="0"/>
              </a:rPr>
              <a:t>Intervalos de confianza e contraste de </a:t>
            </a:r>
            <a:r>
              <a:rPr lang="es-ES" dirty="0" err="1" smtClean="0">
                <a:latin typeface="Arial Narrow" panose="020B0606020202030204" pitchFamily="34" charset="0"/>
              </a:rPr>
              <a:t>hipóteses</a:t>
            </a:r>
            <a:r>
              <a:rPr lang="es-ES" dirty="0">
                <a:latin typeface="Arial Narrow" panose="020B0606020202030204" pitchFamily="34" charset="0"/>
              </a:rPr>
              <a:t>:</a:t>
            </a:r>
            <a:endParaRPr lang="es-ES" dirty="0" smtClean="0">
              <a:latin typeface="Arial Narrow" panose="020B0606020202030204" pitchFamily="34" charset="0"/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latin typeface="Arial Narrow" panose="020B0606020202030204" pitchFamily="34" charset="0"/>
              </a:rPr>
              <a:t>En </a:t>
            </a:r>
            <a:r>
              <a:rPr lang="es-ES" dirty="0" err="1" smtClean="0">
                <a:latin typeface="Arial Narrow" panose="020B0606020202030204" pitchFamily="34" charset="0"/>
              </a:rPr>
              <a:t>poboacións</a:t>
            </a:r>
            <a:r>
              <a:rPr lang="es-ES" dirty="0" smtClean="0">
                <a:latin typeface="Arial Narrow" panose="020B0606020202030204" pitchFamily="34" charset="0"/>
              </a:rPr>
              <a:t> </a:t>
            </a:r>
            <a:r>
              <a:rPr lang="es-ES" dirty="0" err="1" smtClean="0">
                <a:latin typeface="Arial Narrow" panose="020B0606020202030204" pitchFamily="34" charset="0"/>
              </a:rPr>
              <a:t>normais</a:t>
            </a:r>
            <a:r>
              <a:rPr lang="es-ES" dirty="0" smtClean="0">
                <a:latin typeface="Arial Narrow" panose="020B0606020202030204" pitchFamily="34" charset="0"/>
              </a:rPr>
              <a:t>.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latin typeface="Arial Narrow" panose="020B0606020202030204" pitchFamily="34" charset="0"/>
              </a:rPr>
              <a:t>Para a proporción </a:t>
            </a:r>
            <a:r>
              <a:rPr lang="es-ES" sz="2400" dirty="0" smtClean="0">
                <a:latin typeface="Arial Narrow" panose="020B0606020202030204" pitchFamily="34" charset="0"/>
              </a:rPr>
              <a:t>(utilizando a aprox. da binomial á normal)</a:t>
            </a:r>
            <a:r>
              <a:rPr lang="es-ES" dirty="0" smtClean="0">
                <a:latin typeface="Arial Narrow" panose="020B0606020202030204" pitchFamily="34" charset="0"/>
              </a:rPr>
              <a:t>.</a:t>
            </a:r>
            <a:endParaRPr lang="es-ES" dirty="0">
              <a:latin typeface="Arial Narrow" panose="020B060602020203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597352"/>
            <a:ext cx="9144000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72008" y="6597352"/>
            <a:ext cx="903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 Narrow" panose="020B0606020202030204" pitchFamily="34" charset="0"/>
              </a:rPr>
              <a:t>Rosa M. </a:t>
            </a:r>
            <a:r>
              <a:rPr lang="es-ES" sz="1400" dirty="0" err="1" smtClean="0">
                <a:latin typeface="Arial Narrow" panose="020B0606020202030204" pitchFamily="34" charset="0"/>
              </a:rPr>
              <a:t>Crujeiras</a:t>
            </a:r>
            <a:r>
              <a:rPr lang="es-ES" sz="1400" dirty="0" smtClean="0">
                <a:latin typeface="Arial Narrow" panose="020B0606020202030204" pitchFamily="34" charset="0"/>
              </a:rPr>
              <a:t> </a:t>
            </a:r>
            <a:r>
              <a:rPr lang="es-ES" sz="1400" dirty="0" err="1" smtClean="0">
                <a:latin typeface="Arial Narrow" panose="020B0606020202030204" pitchFamily="34" charset="0"/>
              </a:rPr>
              <a:t>Casais</a:t>
            </a:r>
            <a:r>
              <a:rPr lang="es-ES" sz="1400" dirty="0" smtClean="0">
                <a:latin typeface="Arial Narrow" panose="020B0606020202030204" pitchFamily="34" charset="0"/>
              </a:rPr>
              <a:t>						</a:t>
            </a:r>
            <a:r>
              <a:rPr lang="es-ES" sz="1400" dirty="0" err="1" smtClean="0">
                <a:latin typeface="Arial Narrow" panose="020B0606020202030204" pitchFamily="34" charset="0"/>
              </a:rPr>
              <a:t>Xornadas</a:t>
            </a:r>
            <a:r>
              <a:rPr lang="es-ES" sz="1400" dirty="0" smtClean="0">
                <a:latin typeface="Arial Narrow" panose="020B0606020202030204" pitchFamily="34" charset="0"/>
              </a:rPr>
              <a:t> do </a:t>
            </a:r>
            <a:r>
              <a:rPr lang="es-ES" sz="1400" dirty="0" err="1" smtClean="0">
                <a:latin typeface="Arial Narrow" panose="020B0606020202030204" pitchFamily="34" charset="0"/>
              </a:rPr>
              <a:t>Ensino</a:t>
            </a:r>
            <a:r>
              <a:rPr lang="es-ES" sz="1400" dirty="0" smtClean="0">
                <a:latin typeface="Arial Narrow" panose="020B0606020202030204" pitchFamily="34" charset="0"/>
              </a:rPr>
              <a:t> da </a:t>
            </a:r>
            <a:r>
              <a:rPr lang="es-ES" sz="1400" dirty="0" err="1" smtClean="0">
                <a:latin typeface="Arial Narrow" panose="020B0606020202030204" pitchFamily="34" charset="0"/>
              </a:rPr>
              <a:t>Estatística</a:t>
            </a:r>
            <a:endParaRPr lang="es-E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47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s-ES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Estatística</a:t>
            </a:r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con datos </a:t>
            </a:r>
            <a:r>
              <a:rPr lang="es-ES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normais</a:t>
            </a:r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/>
            </a:r>
            <a:b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es-ES" sz="3600" b="1" dirty="0" smtClean="0">
                <a:solidFill>
                  <a:srgbClr val="6699FF"/>
                </a:solidFill>
                <a:latin typeface="Arial Narrow" panose="020B0606020202030204" pitchFamily="34" charset="0"/>
              </a:rPr>
              <a:t>… </a:t>
            </a:r>
            <a:r>
              <a:rPr lang="es-ES" sz="3600" b="1" dirty="0" err="1" smtClean="0">
                <a:solidFill>
                  <a:srgbClr val="6699FF"/>
                </a:solidFill>
                <a:latin typeface="Arial Narrow" panose="020B0606020202030204" pitchFamily="34" charset="0"/>
              </a:rPr>
              <a:t>ou</a:t>
            </a:r>
            <a:r>
              <a:rPr lang="es-ES" sz="3600" b="1" dirty="0" smtClean="0">
                <a:solidFill>
                  <a:srgbClr val="6699FF"/>
                </a:solidFill>
                <a:latin typeface="Arial Narrow" panose="020B0606020202030204" pitchFamily="34" charset="0"/>
              </a:rPr>
              <a:t> o temario por excelencia</a:t>
            </a:r>
            <a:endParaRPr lang="es-ES" b="1" dirty="0">
              <a:solidFill>
                <a:srgbClr val="6699F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131840" y="1600201"/>
            <a:ext cx="5554960" cy="456510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s-ES" dirty="0" smtClean="0">
              <a:latin typeface="Arial Narrow" panose="020B0606020202030204" pitchFamily="34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dirty="0" err="1" smtClean="0">
                <a:latin typeface="Arial Narrow" panose="020B0606020202030204" pitchFamily="34" charset="0"/>
              </a:rPr>
              <a:t>Contidos</a:t>
            </a:r>
            <a:r>
              <a:rPr lang="es-ES" dirty="0" smtClean="0">
                <a:latin typeface="Arial Narrow" panose="020B0606020202030204" pitchFamily="34" charset="0"/>
              </a:rPr>
              <a:t> das materias de ESO e </a:t>
            </a:r>
            <a:r>
              <a:rPr lang="es-ES" dirty="0" err="1" smtClean="0">
                <a:latin typeface="Arial Narrow" panose="020B0606020202030204" pitchFamily="34" charset="0"/>
              </a:rPr>
              <a:t>Bacharelato</a:t>
            </a:r>
            <a:r>
              <a:rPr lang="es-ES" dirty="0" smtClean="0">
                <a:latin typeface="Arial Narrow" panose="020B0606020202030204" pitchFamily="34" charset="0"/>
              </a:rPr>
              <a:t>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dirty="0" err="1" smtClean="0">
                <a:latin typeface="Arial Narrow" panose="020B0606020202030204" pitchFamily="34" charset="0"/>
              </a:rPr>
              <a:t>Tamén</a:t>
            </a:r>
            <a:r>
              <a:rPr lang="es-ES" dirty="0" smtClean="0">
                <a:latin typeface="Arial Narrow" panose="020B0606020202030204" pitchFamily="34" charset="0"/>
              </a:rPr>
              <a:t> das materias básicas (</a:t>
            </a:r>
            <a:r>
              <a:rPr lang="es-ES" dirty="0" err="1" smtClean="0">
                <a:latin typeface="Arial Narrow" panose="020B0606020202030204" pitchFamily="34" charset="0"/>
              </a:rPr>
              <a:t>estatística</a:t>
            </a:r>
            <a:r>
              <a:rPr lang="es-ES" dirty="0" smtClean="0">
                <a:latin typeface="Arial Narrow" panose="020B0606020202030204" pitchFamily="34" charset="0"/>
              </a:rPr>
              <a:t>, </a:t>
            </a:r>
            <a:r>
              <a:rPr lang="es-ES" dirty="0" err="1" smtClean="0">
                <a:latin typeface="Arial Narrow" panose="020B0606020202030204" pitchFamily="34" charset="0"/>
              </a:rPr>
              <a:t>bioestatística</a:t>
            </a:r>
            <a:r>
              <a:rPr lang="es-ES" dirty="0" smtClean="0">
                <a:latin typeface="Arial Narrow" panose="020B0606020202030204" pitchFamily="34" charset="0"/>
              </a:rPr>
              <a:t>,...) nos </a:t>
            </a:r>
            <a:r>
              <a:rPr lang="es-ES" dirty="0" err="1" smtClean="0">
                <a:latin typeface="Arial Narrow" panose="020B0606020202030204" pitchFamily="34" charset="0"/>
              </a:rPr>
              <a:t>primeiros</a:t>
            </a:r>
            <a:r>
              <a:rPr lang="es-ES" dirty="0" smtClean="0">
                <a:latin typeface="Arial Narrow" panose="020B0606020202030204" pitchFamily="34" charset="0"/>
              </a:rPr>
              <a:t> cursos de Grao.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latin typeface="Arial Narrow" panose="020B0606020202030204" pitchFamily="34" charset="0"/>
              </a:rPr>
              <a:t>E </a:t>
            </a:r>
            <a:r>
              <a:rPr lang="es-ES" dirty="0" err="1" smtClean="0">
                <a:latin typeface="Arial Narrow" panose="020B0606020202030204" pitchFamily="34" charset="0"/>
              </a:rPr>
              <a:t>mesmo</a:t>
            </a:r>
            <a:r>
              <a:rPr lang="es-ES" dirty="0" smtClean="0">
                <a:latin typeface="Arial Narrow" panose="020B0606020202030204" pitchFamily="34" charset="0"/>
              </a:rPr>
              <a:t> </a:t>
            </a:r>
            <a:r>
              <a:rPr lang="es-ES" dirty="0" err="1" smtClean="0">
                <a:latin typeface="Arial Narrow" panose="020B0606020202030204" pitchFamily="34" charset="0"/>
              </a:rPr>
              <a:t>nalgúns</a:t>
            </a:r>
            <a:r>
              <a:rPr lang="es-ES" dirty="0" smtClean="0">
                <a:latin typeface="Arial Narrow" panose="020B0606020202030204" pitchFamily="34" charset="0"/>
              </a:rPr>
              <a:t> cursos de Máster…</a:t>
            </a:r>
            <a:endParaRPr lang="es-ES" dirty="0">
              <a:latin typeface="Arial Narrow" panose="020B060602020203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597352"/>
            <a:ext cx="9144000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72008" y="6597352"/>
            <a:ext cx="903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 Narrow" panose="020B0606020202030204" pitchFamily="34" charset="0"/>
              </a:rPr>
              <a:t>Rosa M. </a:t>
            </a:r>
            <a:r>
              <a:rPr lang="es-ES" sz="1400" dirty="0" err="1" smtClean="0">
                <a:latin typeface="Arial Narrow" panose="020B0606020202030204" pitchFamily="34" charset="0"/>
              </a:rPr>
              <a:t>Crujeiras</a:t>
            </a:r>
            <a:r>
              <a:rPr lang="es-ES" sz="1400" dirty="0" smtClean="0">
                <a:latin typeface="Arial Narrow" panose="020B0606020202030204" pitchFamily="34" charset="0"/>
              </a:rPr>
              <a:t> </a:t>
            </a:r>
            <a:r>
              <a:rPr lang="es-ES" sz="1400" dirty="0" err="1" smtClean="0">
                <a:latin typeface="Arial Narrow" panose="020B0606020202030204" pitchFamily="34" charset="0"/>
              </a:rPr>
              <a:t>Casais</a:t>
            </a:r>
            <a:r>
              <a:rPr lang="es-ES" sz="1400" dirty="0" smtClean="0">
                <a:latin typeface="Arial Narrow" panose="020B0606020202030204" pitchFamily="34" charset="0"/>
              </a:rPr>
              <a:t>						</a:t>
            </a:r>
            <a:r>
              <a:rPr lang="es-ES" sz="1400" dirty="0" err="1" smtClean="0">
                <a:latin typeface="Arial Narrow" panose="020B0606020202030204" pitchFamily="34" charset="0"/>
              </a:rPr>
              <a:t>Xornadas</a:t>
            </a:r>
            <a:r>
              <a:rPr lang="es-ES" sz="1400" dirty="0" smtClean="0">
                <a:latin typeface="Arial Narrow" panose="020B0606020202030204" pitchFamily="34" charset="0"/>
              </a:rPr>
              <a:t> do </a:t>
            </a:r>
            <a:r>
              <a:rPr lang="es-ES" sz="1400" dirty="0" err="1" smtClean="0">
                <a:latin typeface="Arial Narrow" panose="020B0606020202030204" pitchFamily="34" charset="0"/>
              </a:rPr>
              <a:t>Ensino</a:t>
            </a:r>
            <a:r>
              <a:rPr lang="es-ES" sz="1400" dirty="0" smtClean="0">
                <a:latin typeface="Arial Narrow" panose="020B0606020202030204" pitchFamily="34" charset="0"/>
              </a:rPr>
              <a:t> da </a:t>
            </a:r>
            <a:r>
              <a:rPr lang="es-ES" sz="1400" dirty="0" err="1" smtClean="0">
                <a:latin typeface="Arial Narrow" panose="020B0606020202030204" pitchFamily="34" charset="0"/>
              </a:rPr>
              <a:t>Estatística</a:t>
            </a:r>
            <a:endParaRPr lang="es-ES" sz="1400" dirty="0">
              <a:latin typeface="Arial Narrow" panose="020B0606020202030204" pitchFamily="34" charset="0"/>
            </a:endParaRPr>
          </a:p>
        </p:txBody>
      </p:sp>
      <p:pic>
        <p:nvPicPr>
          <p:cNvPr id="6" name="Picture 2" descr="C:\Users\crujeiras\AppData\Local\Microsoft\Windows\Temporary Internet Files\Content.IE5\EY4WEA4H\MP90044236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93442"/>
            <a:ext cx="2314575" cy="347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251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s-ES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Obxectivos</a:t>
            </a:r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das técnicas </a:t>
            </a:r>
            <a:r>
              <a:rPr lang="es-ES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estatísticas</a:t>
            </a:r>
            <a:endParaRPr lang="es-ES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dirty="0" err="1">
                <a:latin typeface="Arial Narrow" panose="020B0606020202030204" pitchFamily="34" charset="0"/>
              </a:rPr>
              <a:t>Describir</a:t>
            </a:r>
            <a:r>
              <a:rPr lang="pt-BR" dirty="0">
                <a:latin typeface="Arial Narrow" panose="020B0606020202030204" pitchFamily="34" charset="0"/>
              </a:rPr>
              <a:t> e modelar </a:t>
            </a:r>
            <a:r>
              <a:rPr lang="pt-BR" dirty="0" err="1" smtClean="0">
                <a:latin typeface="Arial Narrow" panose="020B0606020202030204" pitchFamily="34" charset="0"/>
              </a:rPr>
              <a:t>procesos</a:t>
            </a:r>
            <a:r>
              <a:rPr lang="pt-BR" dirty="0" smtClean="0">
                <a:latin typeface="Arial Narrow" panose="020B0606020202030204" pitchFamily="34" charset="0"/>
              </a:rPr>
              <a:t> </a:t>
            </a:r>
            <a:r>
              <a:rPr lang="pt-BR" dirty="0">
                <a:latin typeface="Arial Narrow" panose="020B0606020202030204" pitchFamily="34" charset="0"/>
              </a:rPr>
              <a:t>onde </a:t>
            </a:r>
            <a:r>
              <a:rPr lang="pt-BR" dirty="0" err="1">
                <a:latin typeface="Arial Narrow" panose="020B0606020202030204" pitchFamily="34" charset="0"/>
              </a:rPr>
              <a:t>intervén</a:t>
            </a:r>
            <a:r>
              <a:rPr lang="pt-BR" dirty="0">
                <a:latin typeface="Arial Narrow" panose="020B0606020202030204" pitchFamily="34" charset="0"/>
              </a:rPr>
              <a:t> o </a:t>
            </a:r>
            <a:r>
              <a:rPr lang="pt-BR" dirty="0" smtClean="0">
                <a:latin typeface="Arial Narrow" panose="020B0606020202030204" pitchFamily="34" charset="0"/>
              </a:rPr>
              <a:t>azar: </a:t>
            </a:r>
            <a:endParaRPr lang="pt-BR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 Narrow" panose="020B0606020202030204" pitchFamily="34" charset="0"/>
              </a:rPr>
              <a:t>Modelar, para explicar e </a:t>
            </a:r>
            <a:r>
              <a:rPr lang="pt-BR" sz="2400" dirty="0" err="1" smtClean="0">
                <a:latin typeface="Arial Narrow" panose="020B0606020202030204" pitchFamily="34" charset="0"/>
              </a:rPr>
              <a:t>predicir</a:t>
            </a:r>
            <a:r>
              <a:rPr lang="pt-BR" sz="2400" dirty="0" smtClean="0">
                <a:latin typeface="Arial Narrow" panose="020B0606020202030204" pitchFamily="34" charset="0"/>
              </a:rPr>
              <a:t>.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 Narrow" panose="020B0606020202030204" pitchFamily="34" charset="0"/>
              </a:rPr>
              <a:t>Mediante </a:t>
            </a:r>
            <a:r>
              <a:rPr lang="pt-BR" sz="2400" dirty="0" err="1" smtClean="0">
                <a:latin typeface="Arial Narrow" panose="020B0606020202030204" pitchFamily="34" charset="0"/>
              </a:rPr>
              <a:t>estimación</a:t>
            </a:r>
            <a:r>
              <a:rPr lang="pt-BR" sz="2400" dirty="0" smtClean="0">
                <a:latin typeface="Arial Narrow" panose="020B0606020202030204" pitchFamily="34" charset="0"/>
              </a:rPr>
              <a:t>, </a:t>
            </a:r>
            <a:r>
              <a:rPr lang="pt-BR" sz="2400" dirty="0" err="1" smtClean="0">
                <a:latin typeface="Arial Narrow" panose="020B0606020202030204" pitchFamily="34" charset="0"/>
              </a:rPr>
              <a:t>predición</a:t>
            </a:r>
            <a:r>
              <a:rPr lang="pt-BR" sz="2400" dirty="0" smtClean="0">
                <a:latin typeface="Arial Narrow" panose="020B0606020202030204" pitchFamily="34" charset="0"/>
              </a:rPr>
              <a:t> e contrastes.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 Narrow" panose="020B0606020202030204" pitchFamily="34" charset="0"/>
              </a:rPr>
              <a:t> A </a:t>
            </a:r>
            <a:r>
              <a:rPr lang="pt-BR" dirty="0" err="1" smtClean="0">
                <a:latin typeface="Arial Narrow" panose="020B0606020202030204" pitchFamily="34" charset="0"/>
              </a:rPr>
              <a:t>dous</a:t>
            </a:r>
            <a:r>
              <a:rPr lang="pt-BR" dirty="0" smtClean="0">
                <a:latin typeface="Arial Narrow" panose="020B0606020202030204" pitchFamily="34" charset="0"/>
              </a:rPr>
              <a:t> </a:t>
            </a:r>
            <a:r>
              <a:rPr lang="pt-BR" dirty="0" err="1" smtClean="0">
                <a:latin typeface="Arial Narrow" panose="020B0606020202030204" pitchFamily="34" charset="0"/>
              </a:rPr>
              <a:t>niveis</a:t>
            </a:r>
            <a:r>
              <a:rPr lang="pt-BR" dirty="0">
                <a:latin typeface="Arial Narrow" panose="020B0606020202030204" pitchFamily="34" charset="0"/>
              </a:rPr>
              <a:t>:</a:t>
            </a:r>
            <a:endParaRPr lang="pt-BR" dirty="0" smtClean="0">
              <a:latin typeface="Arial Narrow" panose="020B0606020202030204" pitchFamily="34" charset="0"/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 Narrow" panose="020B0606020202030204" pitchFamily="34" charset="0"/>
              </a:rPr>
              <a:t>Estatística </a:t>
            </a:r>
            <a:r>
              <a:rPr lang="pt-BR" sz="2400" dirty="0">
                <a:latin typeface="Arial Narrow" panose="020B0606020202030204" pitchFamily="34" charset="0"/>
              </a:rPr>
              <a:t>descritiva </a:t>
            </a:r>
            <a:r>
              <a:rPr lang="pt-BR" sz="2400" dirty="0" smtClean="0">
                <a:latin typeface="Arial Narrow" panose="020B0606020202030204" pitchFamily="34" charset="0"/>
              </a:rPr>
              <a:t>- </a:t>
            </a:r>
            <a:r>
              <a:rPr lang="pt-BR" sz="2400" dirty="0" err="1">
                <a:latin typeface="Arial Narrow" panose="020B0606020202030204" pitchFamily="34" charset="0"/>
              </a:rPr>
              <a:t>inferencia</a:t>
            </a:r>
            <a:r>
              <a:rPr lang="pt-BR" sz="2400" dirty="0">
                <a:latin typeface="Arial Narrow" panose="020B0606020202030204" pitchFamily="34" charset="0"/>
              </a:rPr>
              <a:t> </a:t>
            </a:r>
            <a:r>
              <a:rPr lang="pt-BR" sz="2400" dirty="0" smtClean="0">
                <a:latin typeface="Arial Narrow" panose="020B0606020202030204" pitchFamily="34" charset="0"/>
              </a:rPr>
              <a:t>estatística.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 Narrow" panose="020B0606020202030204" pitchFamily="34" charset="0"/>
              </a:rPr>
              <a:t>Mostra - </a:t>
            </a:r>
            <a:r>
              <a:rPr lang="pt-BR" sz="2400" dirty="0" err="1" smtClean="0">
                <a:latin typeface="Arial Narrow" panose="020B0606020202030204" pitchFamily="34" charset="0"/>
              </a:rPr>
              <a:t>poboación</a:t>
            </a:r>
            <a:r>
              <a:rPr lang="pt-BR" sz="2400" dirty="0" smtClean="0">
                <a:latin typeface="Arial Narrow" panose="020B0606020202030204" pitchFamily="34" charset="0"/>
              </a:rPr>
              <a:t>.</a:t>
            </a:r>
            <a:endParaRPr lang="pt-BR" sz="2400" dirty="0">
              <a:latin typeface="Arial Narrow" panose="020B060602020203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597352"/>
            <a:ext cx="9144000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72008" y="6597352"/>
            <a:ext cx="903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 Narrow" panose="020B0606020202030204" pitchFamily="34" charset="0"/>
              </a:rPr>
              <a:t>Rosa M. </a:t>
            </a:r>
            <a:r>
              <a:rPr lang="es-ES" sz="1400" dirty="0" err="1" smtClean="0">
                <a:latin typeface="Arial Narrow" panose="020B0606020202030204" pitchFamily="34" charset="0"/>
              </a:rPr>
              <a:t>Crujeiras</a:t>
            </a:r>
            <a:r>
              <a:rPr lang="es-ES" sz="1400" dirty="0" smtClean="0">
                <a:latin typeface="Arial Narrow" panose="020B0606020202030204" pitchFamily="34" charset="0"/>
              </a:rPr>
              <a:t> </a:t>
            </a:r>
            <a:r>
              <a:rPr lang="es-ES" sz="1400" dirty="0" err="1" smtClean="0">
                <a:latin typeface="Arial Narrow" panose="020B0606020202030204" pitchFamily="34" charset="0"/>
              </a:rPr>
              <a:t>Casais</a:t>
            </a:r>
            <a:r>
              <a:rPr lang="es-ES" sz="1400" dirty="0" smtClean="0">
                <a:latin typeface="Arial Narrow" panose="020B0606020202030204" pitchFamily="34" charset="0"/>
              </a:rPr>
              <a:t>						</a:t>
            </a:r>
            <a:r>
              <a:rPr lang="es-ES" sz="1400" dirty="0" err="1" smtClean="0">
                <a:latin typeface="Arial Narrow" panose="020B0606020202030204" pitchFamily="34" charset="0"/>
              </a:rPr>
              <a:t>Xornadas</a:t>
            </a:r>
            <a:r>
              <a:rPr lang="es-ES" sz="1400" dirty="0" smtClean="0">
                <a:latin typeface="Arial Narrow" panose="020B0606020202030204" pitchFamily="34" charset="0"/>
              </a:rPr>
              <a:t> do </a:t>
            </a:r>
            <a:r>
              <a:rPr lang="es-ES" sz="1400" dirty="0" err="1" smtClean="0">
                <a:latin typeface="Arial Narrow" panose="020B0606020202030204" pitchFamily="34" charset="0"/>
              </a:rPr>
              <a:t>Ensino</a:t>
            </a:r>
            <a:r>
              <a:rPr lang="es-ES" sz="1400" dirty="0" smtClean="0">
                <a:latin typeface="Arial Narrow" panose="020B0606020202030204" pitchFamily="34" charset="0"/>
              </a:rPr>
              <a:t> da </a:t>
            </a:r>
            <a:r>
              <a:rPr lang="es-ES" sz="1400" dirty="0" err="1" smtClean="0">
                <a:latin typeface="Arial Narrow" panose="020B0606020202030204" pitchFamily="34" charset="0"/>
              </a:rPr>
              <a:t>Estatística</a:t>
            </a:r>
            <a:endParaRPr lang="es-ES" sz="1400" dirty="0">
              <a:latin typeface="Arial Narrow" panose="020B0606020202030204" pitchFamily="34" charset="0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s-ES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Estatística</a:t>
            </a:r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con datos </a:t>
            </a:r>
            <a:r>
              <a:rPr lang="es-ES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normais</a:t>
            </a:r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/>
            </a:r>
            <a:b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es-ES" sz="3600" b="1" dirty="0" smtClean="0">
                <a:solidFill>
                  <a:srgbClr val="6699FF"/>
                </a:solidFill>
                <a:latin typeface="Arial Narrow" panose="020B0606020202030204" pitchFamily="34" charset="0"/>
              </a:rPr>
              <a:t>… </a:t>
            </a:r>
            <a:r>
              <a:rPr lang="es-ES" sz="3600" b="1" dirty="0" err="1" smtClean="0">
                <a:solidFill>
                  <a:srgbClr val="6699FF"/>
                </a:solidFill>
                <a:latin typeface="Arial Narrow" panose="020B0606020202030204" pitchFamily="34" charset="0"/>
              </a:rPr>
              <a:t>ou</a:t>
            </a:r>
            <a:r>
              <a:rPr lang="es-ES" sz="3600" b="1" dirty="0" smtClean="0">
                <a:solidFill>
                  <a:srgbClr val="6699FF"/>
                </a:solidFill>
                <a:latin typeface="Arial Narrow" panose="020B0606020202030204" pitchFamily="34" charset="0"/>
              </a:rPr>
              <a:t> o temario por excelencia</a:t>
            </a:r>
            <a:endParaRPr lang="es-ES" b="1" dirty="0">
              <a:solidFill>
                <a:srgbClr val="6699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258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O binomio </a:t>
            </a:r>
            <a:r>
              <a:rPr lang="es-ES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mostra-poboación</a:t>
            </a:r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/>
            </a:r>
            <a:b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endParaRPr lang="es-ES" b="1" dirty="0">
              <a:solidFill>
                <a:srgbClr val="6699FF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3"/>
          </p:nvPr>
        </p:nvSpPr>
        <p:spPr>
          <a:xfrm>
            <a:off x="5138737" y="908720"/>
            <a:ext cx="4041775" cy="639762"/>
          </a:xfrm>
        </p:spPr>
        <p:txBody>
          <a:bodyPr/>
          <a:lstStyle/>
          <a:p>
            <a:pPr algn="ctr"/>
            <a:r>
              <a:rPr lang="es-ES" sz="2800" dirty="0" err="1" smtClean="0">
                <a:solidFill>
                  <a:srgbClr val="6699FF"/>
                </a:solidFill>
                <a:latin typeface="Arial Narrow" panose="020B0606020202030204" pitchFamily="34" charset="0"/>
              </a:rPr>
              <a:t>Poboación</a:t>
            </a:r>
            <a:r>
              <a:rPr lang="es-ES" sz="2800" dirty="0" smtClean="0">
                <a:solidFill>
                  <a:srgbClr val="6699FF"/>
                </a:solidFill>
                <a:latin typeface="Arial Narrow" panose="020B0606020202030204" pitchFamily="34" charset="0"/>
              </a:rPr>
              <a:t> (inferencia)</a:t>
            </a:r>
            <a:endParaRPr lang="es-ES" sz="2800" dirty="0">
              <a:solidFill>
                <a:srgbClr val="6699F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-180528" y="908720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es-ES" sz="2800" dirty="0" err="1" smtClean="0">
                <a:solidFill>
                  <a:srgbClr val="6699FF"/>
                </a:solidFill>
                <a:latin typeface="Arial Narrow" panose="020B0606020202030204" pitchFamily="34" charset="0"/>
              </a:rPr>
              <a:t>Mostra</a:t>
            </a:r>
            <a:r>
              <a:rPr lang="es-ES" sz="2800" dirty="0" smtClean="0">
                <a:solidFill>
                  <a:srgbClr val="6699FF"/>
                </a:solidFill>
                <a:latin typeface="Arial Narrow" panose="020B0606020202030204" pitchFamily="34" charset="0"/>
              </a:rPr>
              <a:t> (</a:t>
            </a:r>
            <a:r>
              <a:rPr lang="es-ES" sz="2800" dirty="0" err="1" smtClean="0">
                <a:solidFill>
                  <a:srgbClr val="6699FF"/>
                </a:solidFill>
                <a:latin typeface="Arial Narrow" panose="020B0606020202030204" pitchFamily="34" charset="0"/>
              </a:rPr>
              <a:t>descritiva</a:t>
            </a:r>
            <a:r>
              <a:rPr lang="es-ES" sz="2800" dirty="0" smtClean="0">
                <a:solidFill>
                  <a:srgbClr val="6699FF"/>
                </a:solidFill>
                <a:latin typeface="Arial Narrow" panose="020B0606020202030204" pitchFamily="34" charset="0"/>
              </a:rPr>
              <a:t>)</a:t>
            </a:r>
            <a:endParaRPr lang="es-ES" sz="2800" dirty="0">
              <a:solidFill>
                <a:srgbClr val="6699F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7504" y="1700808"/>
            <a:ext cx="3362774" cy="4425355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sz="2800" dirty="0" err="1" smtClean="0">
                <a:latin typeface="Arial Narrow" panose="020B0606020202030204" pitchFamily="34" charset="0"/>
              </a:rPr>
              <a:t>Análise</a:t>
            </a:r>
            <a:r>
              <a:rPr lang="es-ES" sz="2800" dirty="0" smtClean="0">
                <a:latin typeface="Arial Narrow" panose="020B0606020202030204" pitchFamily="34" charset="0"/>
              </a:rPr>
              <a:t> de frecuencias.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sz="2800" dirty="0" smtClean="0">
                <a:latin typeface="Arial Narrow" panose="020B0606020202030204" pitchFamily="34" charset="0"/>
              </a:rPr>
              <a:t>Gráficas.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sz="2800" dirty="0" smtClean="0">
                <a:latin typeface="Arial Narrow" panose="020B0606020202030204" pitchFamily="34" charset="0"/>
              </a:rPr>
              <a:t>Medidas características.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sz="2400" dirty="0" smtClean="0">
                <a:latin typeface="Arial Narrow" panose="020B0606020202030204" pitchFamily="34" charset="0"/>
              </a:rPr>
              <a:t>De centralización.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sz="2400" dirty="0" smtClean="0">
                <a:latin typeface="Arial Narrow" panose="020B0606020202030204" pitchFamily="34" charset="0"/>
              </a:rPr>
              <a:t>De dispersión.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sz="2400" dirty="0" smtClean="0">
                <a:latin typeface="Arial Narrow" panose="020B0606020202030204" pitchFamily="34" charset="0"/>
              </a:rPr>
              <a:t>De forma.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sz="2800" dirty="0" smtClean="0">
                <a:latin typeface="Arial Narrow" panose="020B0606020202030204" pitchFamily="34" charset="0"/>
              </a:rPr>
              <a:t>Recta de regresión.</a:t>
            </a:r>
          </a:p>
        </p:txBody>
      </p:sp>
      <p:sp>
        <p:nvSpPr>
          <p:cNvPr id="17" name="16 Marcador de contenido"/>
          <p:cNvSpPr>
            <a:spLocks noGrp="1"/>
          </p:cNvSpPr>
          <p:nvPr>
            <p:ph sz="quarter" idx="4"/>
          </p:nvPr>
        </p:nvSpPr>
        <p:spPr>
          <a:xfrm>
            <a:off x="5354761" y="1700808"/>
            <a:ext cx="3465711" cy="4425355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sz="2800" dirty="0" smtClean="0">
                <a:latin typeface="Arial Narrow" panose="020B0606020202030204" pitchFamily="34" charset="0"/>
              </a:rPr>
              <a:t>Modelos de </a:t>
            </a:r>
            <a:r>
              <a:rPr lang="es-ES" sz="2800" dirty="0" err="1" smtClean="0">
                <a:latin typeface="Arial Narrow" panose="020B0606020202030204" pitchFamily="34" charset="0"/>
              </a:rPr>
              <a:t>distribucións</a:t>
            </a:r>
            <a:r>
              <a:rPr lang="es-ES" sz="2800" dirty="0">
                <a:latin typeface="Arial Narrow" panose="020B0606020202030204" pitchFamily="34" charset="0"/>
              </a:rPr>
              <a:t>:</a:t>
            </a:r>
            <a:endParaRPr lang="es-ES" sz="2800" dirty="0" smtClean="0">
              <a:latin typeface="Arial Narrow" panose="020B0606020202030204" pitchFamily="34" charset="0"/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sz="2400" dirty="0" err="1" smtClean="0">
                <a:latin typeface="Arial Narrow" panose="020B0606020202030204" pitchFamily="34" charset="0"/>
              </a:rPr>
              <a:t>Densidade</a:t>
            </a:r>
            <a:r>
              <a:rPr lang="es-ES" sz="2400" dirty="0" smtClean="0">
                <a:latin typeface="Arial Narrow" panose="020B0606020202030204" pitchFamily="34" charset="0"/>
              </a:rPr>
              <a:t>.</a:t>
            </a:r>
            <a:endParaRPr lang="es-ES" sz="2400" dirty="0">
              <a:latin typeface="Arial Narrow" panose="020B0606020202030204" pitchFamily="34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sz="2800" dirty="0" smtClean="0">
                <a:latin typeface="Arial Narrow" panose="020B0606020202030204" pitchFamily="34" charset="0"/>
              </a:rPr>
              <a:t>Medidas características.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sz="2400" dirty="0" smtClean="0">
                <a:latin typeface="Arial Narrow" panose="020B0606020202030204" pitchFamily="34" charset="0"/>
              </a:rPr>
              <a:t>De centralización.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sz="2400" dirty="0" smtClean="0">
                <a:latin typeface="Arial Narrow" panose="020B0606020202030204" pitchFamily="34" charset="0"/>
              </a:rPr>
              <a:t>De dispersión.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sz="2400" dirty="0" smtClean="0">
                <a:latin typeface="Arial Narrow" panose="020B0606020202030204" pitchFamily="34" charset="0"/>
              </a:rPr>
              <a:t>De forma.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sz="2800" dirty="0" smtClean="0">
                <a:latin typeface="Arial Narrow" panose="020B0606020202030204" pitchFamily="34" charset="0"/>
              </a:rPr>
              <a:t>Modelos de regresión.</a:t>
            </a:r>
            <a:endParaRPr lang="es-ES" sz="2800" dirty="0">
              <a:latin typeface="Arial Narrow" panose="020B060602020203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597352"/>
            <a:ext cx="9144000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72008" y="6597352"/>
            <a:ext cx="903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 Narrow" panose="020B0606020202030204" pitchFamily="34" charset="0"/>
              </a:rPr>
              <a:t>Rosa M. </a:t>
            </a:r>
            <a:r>
              <a:rPr lang="es-ES" sz="1400" dirty="0" err="1" smtClean="0">
                <a:latin typeface="Arial Narrow" panose="020B0606020202030204" pitchFamily="34" charset="0"/>
              </a:rPr>
              <a:t>Crujeiras</a:t>
            </a:r>
            <a:r>
              <a:rPr lang="es-ES" sz="1400" dirty="0" smtClean="0">
                <a:latin typeface="Arial Narrow" panose="020B0606020202030204" pitchFamily="34" charset="0"/>
              </a:rPr>
              <a:t> </a:t>
            </a:r>
            <a:r>
              <a:rPr lang="es-ES" sz="1400" dirty="0" err="1" smtClean="0">
                <a:latin typeface="Arial Narrow" panose="020B0606020202030204" pitchFamily="34" charset="0"/>
              </a:rPr>
              <a:t>Casais</a:t>
            </a:r>
            <a:r>
              <a:rPr lang="es-ES" sz="1400" dirty="0" smtClean="0">
                <a:latin typeface="Arial Narrow" panose="020B0606020202030204" pitchFamily="34" charset="0"/>
              </a:rPr>
              <a:t>						</a:t>
            </a:r>
            <a:r>
              <a:rPr lang="es-ES" sz="1400" dirty="0" err="1" smtClean="0">
                <a:latin typeface="Arial Narrow" panose="020B0606020202030204" pitchFamily="34" charset="0"/>
              </a:rPr>
              <a:t>Xornadas</a:t>
            </a:r>
            <a:r>
              <a:rPr lang="es-ES" sz="1400" dirty="0" smtClean="0">
                <a:latin typeface="Arial Narrow" panose="020B0606020202030204" pitchFamily="34" charset="0"/>
              </a:rPr>
              <a:t> do </a:t>
            </a:r>
            <a:r>
              <a:rPr lang="es-ES" sz="1400" dirty="0" err="1" smtClean="0">
                <a:latin typeface="Arial Narrow" panose="020B0606020202030204" pitchFamily="34" charset="0"/>
              </a:rPr>
              <a:t>Ensino</a:t>
            </a:r>
            <a:r>
              <a:rPr lang="es-ES" sz="1400" dirty="0" smtClean="0">
                <a:latin typeface="Arial Narrow" panose="020B0606020202030204" pitchFamily="34" charset="0"/>
              </a:rPr>
              <a:t> da </a:t>
            </a:r>
            <a:r>
              <a:rPr lang="es-ES" sz="1400" dirty="0" err="1" smtClean="0">
                <a:latin typeface="Arial Narrow" panose="020B0606020202030204" pitchFamily="34" charset="0"/>
              </a:rPr>
              <a:t>Estatística</a:t>
            </a:r>
            <a:endParaRPr lang="es-ES" sz="1400" dirty="0">
              <a:latin typeface="Arial Narrow" panose="020B0606020202030204" pitchFamily="34" charset="0"/>
            </a:endParaRPr>
          </a:p>
        </p:txBody>
      </p:sp>
      <p:grpSp>
        <p:nvGrpSpPr>
          <p:cNvPr id="21" name="20 Grupo"/>
          <p:cNvGrpSpPr>
            <a:grpSpLocks noChangeAspect="1"/>
          </p:cNvGrpSpPr>
          <p:nvPr/>
        </p:nvGrpSpPr>
        <p:grpSpPr>
          <a:xfrm>
            <a:off x="3542286" y="4149073"/>
            <a:ext cx="1749794" cy="576814"/>
            <a:chOff x="3059832" y="4149080"/>
            <a:chExt cx="2160240" cy="640906"/>
          </a:xfrm>
        </p:grpSpPr>
        <p:sp>
          <p:nvSpPr>
            <p:cNvPr id="19" name="18 Flecha derecha"/>
            <p:cNvSpPr/>
            <p:nvPr/>
          </p:nvSpPr>
          <p:spPr>
            <a:xfrm>
              <a:off x="3059832" y="4149080"/>
              <a:ext cx="2160240" cy="28803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3102628" y="4379616"/>
              <a:ext cx="1944215" cy="410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latin typeface="Arial Narrow" panose="020B0606020202030204" pitchFamily="34" charset="0"/>
                </a:rPr>
                <a:t>Probabilidade</a:t>
              </a:r>
              <a:endParaRPr lang="es-ES" b="1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2241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17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Que é a </a:t>
            </a:r>
            <a:r>
              <a:rPr lang="es-ES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Estatística</a:t>
            </a:r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?</a:t>
            </a:r>
            <a:b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endParaRPr lang="es-ES" b="1" dirty="0">
              <a:solidFill>
                <a:srgbClr val="6699F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40967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s-ES" dirty="0" smtClean="0">
              <a:latin typeface="Arial Narrow" panose="020B0606020202030204" pitchFamily="34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latin typeface="Arial Narrow" panose="020B0606020202030204" pitchFamily="34" charset="0"/>
              </a:rPr>
              <a:t>A </a:t>
            </a:r>
            <a:r>
              <a:rPr lang="es-ES" dirty="0">
                <a:latin typeface="Arial Narrow" panose="020B0606020202030204" pitchFamily="34" charset="0"/>
              </a:rPr>
              <a:t>ciencia de aprender dos datos.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latin typeface="Arial Narrow" panose="020B0606020202030204" pitchFamily="34" charset="0"/>
              </a:rPr>
              <a:t>A </a:t>
            </a:r>
            <a:r>
              <a:rPr lang="es-ES" dirty="0">
                <a:latin typeface="Arial Narrow" panose="020B0606020202030204" pitchFamily="34" charset="0"/>
              </a:rPr>
              <a:t>teoría e métodos para extraer información da observación de datos.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latin typeface="Arial Narrow" panose="020B0606020202030204" pitchFamily="34" charset="0"/>
              </a:rPr>
              <a:t>A </a:t>
            </a:r>
            <a:r>
              <a:rPr lang="es-ES" dirty="0">
                <a:latin typeface="Arial Narrow" panose="020B0606020202030204" pitchFamily="34" charset="0"/>
              </a:rPr>
              <a:t>ciencia da </a:t>
            </a:r>
            <a:r>
              <a:rPr lang="es-ES" dirty="0" err="1" smtClean="0">
                <a:latin typeface="Arial Narrow" panose="020B0606020202030204" pitchFamily="34" charset="0"/>
              </a:rPr>
              <a:t>incertidume</a:t>
            </a:r>
            <a:r>
              <a:rPr lang="es-ES" dirty="0">
                <a:latin typeface="Arial Narrow" panose="020B0606020202030204" pitchFamily="34" charset="0"/>
              </a:rPr>
              <a:t>. </a:t>
            </a:r>
            <a:endParaRPr lang="es-ES" dirty="0" smtClean="0">
              <a:latin typeface="Arial Narrow" panose="020B0606020202030204" pitchFamily="34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latin typeface="Arial Narrow" panose="020B0606020202030204" pitchFamily="34" charset="0"/>
              </a:rPr>
              <a:t>A </a:t>
            </a:r>
            <a:r>
              <a:rPr lang="es-ES" dirty="0">
                <a:latin typeface="Arial Narrow" panose="020B0606020202030204" pitchFamily="34" charset="0"/>
              </a:rPr>
              <a:t>arte de contar </a:t>
            </a:r>
            <a:r>
              <a:rPr lang="es-ES" dirty="0" err="1">
                <a:latin typeface="Arial Narrow" panose="020B0606020202030204" pitchFamily="34" charset="0"/>
              </a:rPr>
              <a:t>unha</a:t>
            </a:r>
            <a:r>
              <a:rPr lang="es-ES" dirty="0">
                <a:latin typeface="Arial Narrow" panose="020B0606020202030204" pitchFamily="34" charset="0"/>
              </a:rPr>
              <a:t> historia con </a:t>
            </a:r>
            <a:r>
              <a:rPr lang="es-ES" dirty="0" smtClean="0">
                <a:latin typeface="Arial Narrow" panose="020B0606020202030204" pitchFamily="34" charset="0"/>
              </a:rPr>
              <a:t>datos.</a:t>
            </a:r>
            <a:r>
              <a:rPr lang="es-ES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endParaRPr lang="es-ES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597352"/>
            <a:ext cx="9144000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72008" y="6597352"/>
            <a:ext cx="903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 Narrow" panose="020B0606020202030204" pitchFamily="34" charset="0"/>
              </a:rPr>
              <a:t>Rosa M. </a:t>
            </a:r>
            <a:r>
              <a:rPr lang="es-ES" sz="1400" dirty="0" err="1" smtClean="0">
                <a:latin typeface="Arial Narrow" panose="020B0606020202030204" pitchFamily="34" charset="0"/>
              </a:rPr>
              <a:t>Crujeiras</a:t>
            </a:r>
            <a:r>
              <a:rPr lang="es-ES" sz="1400" dirty="0" smtClean="0">
                <a:latin typeface="Arial Narrow" panose="020B0606020202030204" pitchFamily="34" charset="0"/>
              </a:rPr>
              <a:t> </a:t>
            </a:r>
            <a:r>
              <a:rPr lang="es-ES" sz="1400" dirty="0" err="1" smtClean="0">
                <a:latin typeface="Arial Narrow" panose="020B0606020202030204" pitchFamily="34" charset="0"/>
              </a:rPr>
              <a:t>Casais</a:t>
            </a:r>
            <a:r>
              <a:rPr lang="es-ES" sz="1400" dirty="0" smtClean="0">
                <a:latin typeface="Arial Narrow" panose="020B0606020202030204" pitchFamily="34" charset="0"/>
              </a:rPr>
              <a:t>						</a:t>
            </a:r>
            <a:r>
              <a:rPr lang="es-ES" sz="1400" dirty="0" err="1" smtClean="0">
                <a:latin typeface="Arial Narrow" panose="020B0606020202030204" pitchFamily="34" charset="0"/>
              </a:rPr>
              <a:t>Xornadas</a:t>
            </a:r>
            <a:r>
              <a:rPr lang="es-ES" sz="1400" dirty="0" smtClean="0">
                <a:latin typeface="Arial Narrow" panose="020B0606020202030204" pitchFamily="34" charset="0"/>
              </a:rPr>
              <a:t> do </a:t>
            </a:r>
            <a:r>
              <a:rPr lang="es-ES" sz="1400" dirty="0" err="1" smtClean="0">
                <a:latin typeface="Arial Narrow" panose="020B0606020202030204" pitchFamily="34" charset="0"/>
              </a:rPr>
              <a:t>Ensino</a:t>
            </a:r>
            <a:r>
              <a:rPr lang="es-ES" sz="1400" dirty="0" smtClean="0">
                <a:latin typeface="Arial Narrow" panose="020B0606020202030204" pitchFamily="34" charset="0"/>
              </a:rPr>
              <a:t> da </a:t>
            </a:r>
            <a:r>
              <a:rPr lang="es-ES" sz="1400" dirty="0" err="1" smtClean="0">
                <a:latin typeface="Arial Narrow" panose="020B0606020202030204" pitchFamily="34" charset="0"/>
              </a:rPr>
              <a:t>Estatística</a:t>
            </a:r>
            <a:endParaRPr lang="es-ES" sz="1400" dirty="0">
              <a:latin typeface="Arial Narrow" panose="020B0606020202030204" pitchFamily="34" charset="0"/>
            </a:endParaRPr>
          </a:p>
        </p:txBody>
      </p:sp>
      <p:sp>
        <p:nvSpPr>
          <p:cNvPr id="3" name="AutoShape 2" descr="data:image/jpeg;base64,/9j/4AAQSkZJRgABAQAAAQABAAD/2wCEAAkGBhQSEBUUEBMVFRQUFBUVFBAWFRUUFA8UFBAVFhQQFBQXGyYeFxkjGhUUHy8gJScpLCwsFR4xNTAqNSYrLCkBCQoKDgwOGg8PGjElHyQqKS0sKSksLCkpLCwsKSkrMCwvLTIuLiwqLDUsLCwsLCksLCwpKSktKSwsKSwvNCksLP/AABEIALEBHAMBIgACEQEDEQH/xAAcAAABBQEBAQAAAAAAAAAAAAAAAwQFBgcCAQj/xABHEAABAwIBBgoFCgUCBwAAAAABAAIDBBEFBhIhMUFRBxMiMmFxgZGhsWJyksHRIzNCQ1JTgqKy8BQWwuHxJLMVFzRjc4PS/8QAGwEBAAIDAQEAAAAAAAAAAAAAAAMEAQIFBgf/xAA6EQACAQIDAwoEBAUFAAAAAAAAAQIDEQQhMRJBsQUTMlFhcYGRodEUIsHwFUJy4SNSYpKiM4LC4vH/2gAMAwEAAhEDEQA/ANxQmMuNQi3yjXXNuSQ7YTc2OrQk5MaF9Dbiw03t4WVapiqNPpS+plprUkkKMGNja094SrMVDtQPbYaSonyhhkr7Xo+FjCzyQ+QkOPd9jxCOPP2PELPx1Lt/tl7G2yxdCQNSRrae8KLjyugOp47bjzClhiIzTcVJ26oS9iOcow6TS72ibQo6LHYnanNP4m/FOW1l9QJ6rFYeKprW6/2y9jZNS0fqOEJH+I9Fy4hxFjnZocM77J0HuWI4yi2o7Wb68uJtsscoQhWjUEIQgBCEIAQhCAEIQgBCEIAQhCAEIQgBCEIAQhCAEIQgBCEIDNMMHyLwdbZyOzMIsp2SWwad7B71C0gsapv2ZmnvkspCpf8AJxn0SO6y8viVaMv0r0k19SzjM5t/fWLfxCeULrkesfAKv8ep3B9Iaehx/NZcyl89WEf6l7lelq+4cYhi743WaRq2i6jn5Uyja32U3x2b5V3RYeCr9VU2UVfFV3Xnszdru2b6yZpJExiGVspY5t22cC02bpsRY2PUp/J6ibHTtErWm4znZwBsTpOvcNHYqLhMPHTsbsLtPqt0nyt2q25aYlxNG4A2dJyB28493mvccmU6kcLCM5Nym9rN3y0Xpn4nInNbc6r0irLi/Yl/4aik1CnPUWDyK5/leldzW26WyO+KxJ0qG1jhqc4dRIXd+HktJs5qx0JdKkvvwNu/llo5k07eqS/mE2qMk3OcHGocSNRc0E6NWkEXWRw49O3mzSDqe74p/T5Y1Y1VEnab+ahqYZzVptSXak+NyWOLpboNdza9jWP4asbqmif60Zb+lHH1jdcUL/Ve5v6gs8pcuqv72/W1h9ykocvqnbmHrZ8CE5qXVHhwJliae5yXjfjctP8ANzY5RFVxmBztLXOIdG8XtoeP2Nqnwb6lmONZRmrhMU8UZ2te3ODo3bHtNz/fUrjkRSPjoo2yOLtZbfWGE8kd2nqIUVWkox2tH1FjD4hzm4arr0fjuJ5CEKqXwQhCAEIQgBCEIAQhCAEIQgBCEIAQhCAEIQgBCEIDOgLVFWN7Wv7rO96cVh/07DucR5/BJSj/AFso+3Tn9IHuSshvSnof5/5Xm8bHKa/pn6STLWIzcX2LgiKdKrXgg5DfUHjpVQkV0w5tm9TWjuauNyar4mF9136MiSsmVnGZvlH+sfgq3WzqVxSe5J3knxUFnZz+rSez9hYwdB4isorWT4mteoqcHJ7i45DUGl0h2AMHXrcfJQnCTiufUNiB0RN0+s7SfCyuuExCmpAX6M1he/rtnO+CxzEq4yyvkdre4uPaV9Ow8U6ja0WS4cDz2Lk6dCNPe83x4iLpUnxiRfIuYrucGtFyTYDerjkkrs5sINuyHIkS0T1ecjsj2yCzwM0aDJmMcXP2hucDZo1fsq3R5AQDa7sbEPJi5X4ht5whddd7HoFyPsWVSok96s3bsMppnJ+wrTm5FQDbJ7TR5NSrckYBsef/AGO9xWPjKn8n+X7En4bS31H/AG/9ihYBh3HztYdDdbzqswa9PToHatT/AIlgFs5o6LgWUaMlqfawnrkk/wDpKNyapx9U3tLj5lQ1a1Wo9EvF+xaw+GoUU/mbv2JfUeHEIxrkZ7Tfik3YvCNcrPaCTGAU/wBzH7IPmlW4TCNUUfsN+Ci/idnqWP4Xb6CtNWMkF43tcN7SDbuSyzXLRj8OrY6un5MctmyMGhhe0aiBo5TR3sJ2rQsPrWzRMkZzXtDh2jUtadVyk4S1RtVoqMVUi7p+j6hwhCFOVwQhCAEIQgBCEIAQhCAEIQgBCEIAQhCAz+qFq+L0onN/UvYv+mk6M0/pRjGiqpnek9v770Qj5OobuB8C74LhYuN5NfrXnBP6Fmt0IPs+rIgaSBvIHeVcw+0bz0O8AqXh+maMem3zurbWutTPO8HxK4OAWzOcuqEjVaeJQ8TlXmTFFxs7b6i659VmnxNgmWKy6SrdkJQZrXPPQwHq0uPaT4Lt8hUbOVZ/lWXe8uFyji3tyjT63d9y+0K8IuKcVScWDypTm/hGl3uWRyyq08I+L8bVloPJiGYPW1u8dHYqTNKvbUY7FNeZwsTLnaze5ZeR1JMrlkVk26RwJ0OcLk/dRnb6zv3tVeyYwYzSBxbdodZrfvH7B1DWf8rcsn8GEEdtbjpe77TvgNi5OMrurLmY6fm9vc73J2FVCPxE1n+Vf8vbzJDD6NsbA1osGiwCkGvULj+Ox0kLpJDq1N2uOwBYnieXdXI9zhM9gcSQxpsGjcFSnXVJ7KR2MNgZ4q8r2XWz6GMg2pN1awa3tH4gvmWfH53c6eU/jd8UyfVuOtzj1knzWvxUnuL65GW+fp+59OTZSUzOdPEOt4TGXL6hbrqYz1G/kvm5rk7gT4ib6jf8JorWT9DfX8JdENUhd6rCUi7hNg+iyQ9gCx+kYrHgOCyVMgZEOlzjzWD7Tj+7rV1qjyRDPB0IZv1ZbsUx4YlE6lZA4mSxD84fJFpBEurQAfO21XLBMMFPTxwg34tobffvKTwLAY6WPNjF3HnyHnPPuG4f5UkrVOm09qbuzlVqsWtimrRvfxBCEKcrAhF14Hg6igPUIQgBCEIAQhCAEIQgBCEIAQhCAz/KXQ6B26e3fb4JWBvykzd4f4kn+pI5VH5AO3SMd3gpzAf9Q70h5sauRiV/EX6l6potVM6UfH79SBwf59nRnHuYVZcYktS9eb8VW8FH+ocPstf5ge9TGVcubA0dPk3+689hlalVl2RXmzRaIokpzpd9tPdqHfZaNC8UlEXO+rjLj0utfxcVScl6PjagX1Z2cepmr8xCk+FLFsynZCDpkOc71W/E+S9jybh9ihTp/wA3zP6enE5NSpZ1KvV8q++/gZhXVZc5znHS4knrJuU3oKN08gYNA1ud9hu09e5ISkucGtF3E2AGsk6gtQyAySAAc8XAILjslkH9DfE9q6OMxLgtiHSenZ2mnJ2DVR7c+ite3sLHkZk2ImNeW2ObZjPu2dPpHWf8q0Vla2GNz3kNa0XJQHBrbnQANe7pWQ8IWWRqHmKI/JMOk/eOG3qXHnJUY2Wv3meko0ZYqp1Jei6iJyzysdWTE6RG3QxnR9o9Kq8kq8mmTKSdVIwbzZ6DajTiox0Qu6Vc8YmweSbDSTqA037FYcJyPmmIGkOOqMNL323kCwb2kK3Tw86nRRhVb5kbGVI0jVbqDglnNrtf1ucyPwGeVYqHgoLec6NvtyHxIHgplhGulJLxvwuQVMXSWslx4EDknkzJVyZrBZotnykclg97tw92la/h1LT0cQY1zGga3Oc0Oebc5x2lQFJkOGsDDUTZg08WwiNlzrNmj3p7DkdSt1xZ53vLpO3lEqanSpQ33fccbEVoVH0nbqS/f6DyfLSkb9e1x3Nu49wSP84B3zNPPJ08WWg9rrBPqegjYLMja3qaB5JwFLtR3Lzf/hV2qa0j5v2sRIxWsfzKZkfTJIPJl16KWsfz6iNg3MjufacfcpYFegpznUkY522iS8L8bkV/Lmd87PPJvGeGD8gB8VnmXs0uFV1PNSPeI5WHOjc9z2OfG/lAhx2te3uK1nOVE4ZMN43DxIOdBKx/4X/JuHe9p/CpKNSW2k9CfD1pc4lJ3TytuLtg2KNqYI5mc2Rodbcdrew3HYnqqXBdG5uGRZ20vI9UvNlbVpViozcVuZBXgoVJRWibBCEKMhBCEIAQhCAEIQgBCEIDPsoG3o3dDYz3EBd08ny0Z+0xp72H4LrExelkHoO/K8n3JpRPuKd3/bYO64965OKykn+h/wCX7luX+j4v6CGDRWqZ+g5vfIfgu8uprMYOg+J/sl6CO1TP0yt/SXe9RmWkmdOxo2NBt030DvIXLw2HdTapr81RR8lcq1KnN09rqTH+RFDmsc/fyR1N1ntJPcs64Q8a46rkIPJZyG9TdZ77rUKycUlCSNbWWHS86L95JWPYThTqqfVnNDtX3j9eaegaz0da9kqkaalV3aL24HN5mVRwoLXV+/Elshcl3SvD3aC4Xv8Adxn6XrO1DoWz0NM2Nga0WAFgNwCjcCwkQR21k6XO+07f1blFZaZVcQzi4z8o4aT92Dt61y5z2b1amr+7I7tOltWo0tF9tsjOEDLDQYIXdEjx+gLKKqoT3FKzQblQcUEk7rRi9za+zq6T0BVKNOeInc7sVGhBU4CM9Sn2FZPSzkWBaDqNiXO9Vg0nr0BXXJbgxJIfN4gX7G6m9ZuegLUcHydjhHJaL7TrLus6yuvCjTp9LN9S08/bzKVTERjrm+paeft5lJyW4NM2xcM3ebgyHrdqaOhvetGwnA44QAxoFtOjfvO89KexMASoeFvOq5K27qWhz62InVyenVuFlyUnxwTeoxFjBd72t6yB5qNRb0K6hJ5JDu6M5VXEeESihvn1DbjY03Pcq3XcNUANoIpJTvtmjxspVQlvy78iZYapvVu/I04vXJlWRR8IuI1Ls2lpgOx0hHWGjR3qRpckMWqdNTU8S0623AdbcGsue9wW3NRj0mbcxCPSl5faNCqcYijF3yNb1kKGm4QaUHNY8yO2NjaXk9AzQU1w7gopWkOqHy1DvTcQ3uBzvzK3YdhcMAtBEyMei0AnrOs9qxtU1ormrlRjomyEp8TqpvmqVzAfpzkRi2/N0v8Ayp7/AMAfK0tqpGua7nRMbZp6C53OHYFNhy9zljnHuyI+ea6KscwQhjQ1oAAFgBqC7RdCjIdQQhCAEIQgBCEIAQhCAEIQgM8Nc10Ls67M9sjQ14zHXINm2O25TLDJbwQHdnDukGhXOWia7WB4KGdkhA25jbxZOgllgT1krn4mlKpH5dbfVP6FjnFsOPbf0YwfWMjq7ONi9wI12uY2tFzqFyFHYxYVrZHHkNc3OHUNB7Cb9ieYnki5+uUu0Wzn2c7quLJjiGFzHZf0idJsNZXMksTQnelH80nfJ6q3hkQuMaitPTIQ4RsS5LIWnZnut06G+89qb8GbYyJLCz4yAPUcL36y4OuepQ2K4PO46RqAaLm+hosAk8m5JKGcyyfNljmvF9J2st05wHeV6mrzXMra1Wfjv7Dn4Z1+flZZSy7bbu00bKXKNtLFfW92hjd5+0egLH8RxRz3F7zdzjclc49lC+okc83JOoAGzRsaFBSiR2ppXDnCdeV3puPWUnDDRtf5t4rJK18jQ/mlwB6ASAT0rYMncnYoQM1ovqzjr/sOgLFv+FSHWPArZ8LxtjaeN8rg27Gk3NuVmjO8broUVKMdhehVrVpVHaJboLBOhUALNsT4U4Y7iK8h8Pj5KnYrwkVM1wHZjd183+57VajRt03bj5ESw/8AO0uPl7m04llZBCDnyAEbL3Pds7VSMb4X2tuIW3O8/v4rLX1uebyynqaL+J+CcQ0AlDjTgu4toLmnS4gk8oWGnVqV3Dww8p7N/FrI2nOlRjeEdp9uXoS9fwkVstw2QsB2DQooMmqDeaoFvTla0fmPuTCy9C7f4ct8/JWKEuVqjySt2bvSxZMOyfoW6aitj6Wxsmmd35ob4lWigxrBafVHNMRtdHo9klre8FZoF0E/C6O9v09irLHVH2Gxs4ZaZgzYaaUNGpvyUbe5pK5dw0X5lL7UvwYskYnEbk/DMMvy+rIXXm95pr+F6oPNhhHXnu/qCbycKNa7U6NvVGP6iVRYpE8jeFn4OhHSCI3Vm95eMM4U6lh+WayYdXFu7C0W/KrdhfCXSy2Dy6F2545PttuO+yx8L2ygq4ChU0Vu4zGvOJ9DQVjXtzmOa5p1OaQ4HtGhKiRfPdHiMkLs6J7mHe1xbfrtrVpwvhOqGWEzWyjeeQ/2m6PBc6pyZUjnB39CxHExeprgeus9VHC+EWllsHudC7dIOT7bbjvsrNT1DXtDmODmnU5pDge0aFzp0p08pKxYjKMtGOQ5dJMLoFRmx0heXRdDB6hCEAIQhARrgk3NS5C5IWljI1fEkJKUFPnBJuCWMEXJh7dyj6/BI3jlMabari9lPPakHsR5m8cs0VKTJaLYwdyRdkwzYAra6FJOgWNlEqmyozZNNsdFukawqtimQGcbiWTqJBHktSfCms1KCpIPZ0N1UayuYvU5BSN1OJUdLkq9uxbXNQDcmUuFg7FMmuoypLqMaODuGxWng8hLah4I1xjwePirhLgDTsUBiWGSUkoniuWDQ9mwDR3Dp2FTU4Kq9hOz3d/UaVKijG9h/lTkFxrTNSt5et8Q1Sb3M9Lo29evO3REGxFiNY3Lc8nMVZNGHMOg6xtadrT0phljkC2pBlgAbNrI1Cbr3O6du3er+D5RlTfNVvPq7Gc+tRUvmgY4IkqyJOZqBzXFrgQ4GxaRYgjYQhtGV3XK5RscNjCUDEqyjSgpVpcCDU4hcV6KZKNgS5gVY5KXKSDCuhda2B1pXQXIcvc5ZNRRqdUVbJC7OhkfGd7HFt+u2vtTMFerRpPJmUXXC+E2ojsJgyYbzyH+00W/KrbhnCNSy6HuMLt0g5PttuO+yx0rnOVKpgKU9FbuJo15xPoqCoa9ocxwc06nNIcD2jQlLr59oKmeI50DpGH7Tc5t+vYe1XHB+EGtaQJWRzDaSWxyd7dB9lc6rydOOcWn6FiOJT1RqV17dV3CcuKeaTii7i5tAMTrXuRcAEaNNxa9rqwXXPnCUHaSsWE1LQ7QvAV6tDIzK4KWzV5mLBkbkJNwToxrwxIBk5q4LE+4lecQhkjzGuHRKSMC5NOhm5GOhSD6dTBp1w6nCyZuQclMm76ZT74E2lp1m5m5CGnXEtCHAggEEWIO3oUq6Bc8Ss3FzOZYJMNqM9lzA86W/wBPWNh26lpOC4myaNrmG4cNB/e1M8Qwts0bmPFw4WPxHSqRQVEuGVOY+7oXG994+230htH9lda+Lj/Wv8l7lZvm32cC55W5FMqm58dmzAaHbJAPov8AcdiyqpoXRvLJGlrmmxadYW6YbXNkYHNIIIuCNRB2qPynySjq2X5srRyJP6Xb2+XnnB450vknpwNKtHazjqYvxS9Easf8k1WcWmM3Gs3aB1gk6U8g4PJ3ay1v4r+DR712ni6K1kvMqKnJ7ipWXQcr5T8GR+nJ3MPvcpOn4M4hzi8+y3yaq8uUcOt9/A2VCb3GYg3XvFHd7vNbBBkFTt+rB6XOc7zKkafJiFnNjYOpjfgoJcq010YvgbrDS3sxOLDZHc1pPUC79N1IQZJVLtUTu0Zv6rLamYe0JRtK0bFDLlWb6MVxN1hVvZkdNwf1DtYa3rcPJoKlKbg3d9J47A4+9q0wRjcF7ZV5coV5b7eBusPBFEpuDeMc4uPYweYKlKfIaFv0T2vd5NICtCFBLE1payZIqcFuISDJSBuqOMfgBPeRdPW4W0Cw0dWjwT5eFQSblqzdJLQ+cuEJ5ixioLDYtdHYj/wRreckcXNTRQyu5zmWcd7mktJ7bX7VhHCS2+MVVvts/wBiNbFwfs4rD4WnXml1vWcSPCy7uOS+FpPfZcCpSvzsi3L26RZIlQ5cMtnlkZq9QsGTkhFl0iyA4siy6siyA4IXJCUXJQCZauC1LELghZAg5iRfGnZaknNQyMHxJMsT17Ei5iAbFii8ewJtREWu0HW121rt6m8xclizGTi7rUw0mrMzbJ/HX0M5hqNDL9jL/THoH++9arR1Qe0EG91UMrcmRUR5zdEjOad/oHoPgq/kZlS6nfxFRcNvmtJ+qdfmO6N27q1XqtNYmHO0+kukvqvv968ZOm9mWm41gQgm5CUDAkqaYOFwllzCwFkLy68Lwsg6QknVAGspGbE2NF3EAbybDvKAdr1V6py2pma5mX3NOee5l1F1PCRCOY2R3SG5oPa8hTRo1JdGL8jRzitWXW65LwqCMt6iX5ilc7pu53gxp8121uKy6o2xjpDR+txPgpPhZrpWXe0a87HdmXh1QBtSE+JsaLucAN5Nh3lVNmRVdJ89VZvQ17vJgYE4g4LYr3lle87wGjxdnFZ5qmulPyTfsNuT0iP6nLamb9cwnc0557mXUXVcIkY5jJHfhzAfbIU5S5CUjPqy71nuI7r28FKU2Dwx/NxRt9VjR4gLH8Bbm/Je4+d9RjEGTctbiElQ6NzWPcHatQDWttnaieT+9uq0FEWgC1gAAANgA0BTZiC84pZr4iVayeSSskIQUb9ojG1K2XYYvbKuSHKF6QhDIWXi9QgPEL1eIDyy8sukIDghckJQheZqASIXDmpfNXJYgGrmpF7U/MS5NOgI/NXmapD+EXopAgItzFS8tclc8GaJvLA5TR9YB7wtKFKNyHUjSLWCkpVZUpqcTScVJWZl2ReXAibxdS7ktHIkIJ0D6DrAm+4/szlTwlQjmiR3Uyw73lqmTwf0heXmMkuNyM5wbc69AIUlSZM00fMgiHTmAnvOlWKk8NKW0ovPdkkRxVRK10UX/mBNIbQUzndNy7wY0+a7bLi03NiEYO9oH+64+S0hrANAFhuC6WnO010aa8W2Z2JPWRnUeRmIS/PVWYNwe7yjDR4p1DwVRk3mmc89DR5vLir2hPiai6Nl3JIzzUd+ZWqbg9o2a2Of6z3eTbBS1LgNPH83BG3pDG377XT9CilVnLpNvxNlGK0R4AvUIUZsCEIQAhCEAIQhACEIQHi8KEIAQhCGQQhCA8KEIQAhCEAFCEIYBCEIZPUIQhgEIQsA9C9QhZAIQhACEIQAhCEAIQhACEIQAhCEAIQhACEI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data:image/jpeg;base64,/9j/4AAQSkZJRgABAQAAAQABAAD/2wCEAAkGBhQSEBUUEBMVFRQUFBUVFBAWFRUUFA8UFBAVFhQQFBQXGyYeFxkjGhUUHy8gJScpLCwsFR4xNTAqNSYrLCkBCQoKDgwOGg8PGjElHyQqKS0sKSksLCkpLCwsKSkrMCwvLTIuLiwqLDUsLCwsLCksLCwpKSktKSwsKSwvNCksLP/AABEIALEBHAMBIgACEQEDEQH/xAAcAAABBQEBAQAAAAAAAAAAAAAAAwQFBgcCAQj/xABHEAABAwIBBgoFCgUCBwAAAAABAAIDBBEFBhIhMUFRBxMiMmFxgZGhsWJyksHRIzNCQ1JTgqKy8BQWwuHxJLMVFzRjc4PS/8QAGwEBAAIDAQEAAAAAAAAAAAAAAAMEAQIFBgf/xAA6EQACAQIDAwoEBAUFAAAAAAAAAQIDEQQhMRJBsQUTMlFhcYGRodEUIsHwFUJy4SNSYpKiM4LC4vH/2gAMAwEAAhEDEQA/ANxQmMuNQi3yjXXNuSQ7YTc2OrQk5MaF9Dbiw03t4WVapiqNPpS+plprUkkKMGNja094SrMVDtQPbYaSonyhhkr7Xo+FjCzyQ+QkOPd9jxCOPP2PELPx1Lt/tl7G2yxdCQNSRrae8KLjyugOp47bjzClhiIzTcVJ26oS9iOcow6TS72ibQo6LHYnanNP4m/FOW1l9QJ6rFYeKprW6/2y9jZNS0fqOEJH+I9Fy4hxFjnZocM77J0HuWI4yi2o7Wb68uJtsscoQhWjUEIQgBCEIAQhCAEIQgBCEIAQhCAEIQgBCEIAQhCAEIQgBCEIDNMMHyLwdbZyOzMIsp2SWwad7B71C0gsapv2ZmnvkspCpf8AJxn0SO6y8viVaMv0r0k19SzjM5t/fWLfxCeULrkesfAKv8ep3B9Iaehx/NZcyl89WEf6l7lelq+4cYhi743WaRq2i6jn5Uyja32U3x2b5V3RYeCr9VU2UVfFV3Xnszdru2b6yZpJExiGVspY5t22cC02bpsRY2PUp/J6ibHTtErWm4znZwBsTpOvcNHYqLhMPHTsbsLtPqt0nyt2q25aYlxNG4A2dJyB28493mvccmU6kcLCM5Nym9rN3y0Xpn4nInNbc6r0irLi/Yl/4aik1CnPUWDyK5/leldzW26WyO+KxJ0qG1jhqc4dRIXd+HktJs5qx0JdKkvvwNu/llo5k07eqS/mE2qMk3OcHGocSNRc0E6NWkEXWRw49O3mzSDqe74p/T5Y1Y1VEnab+ahqYZzVptSXak+NyWOLpboNdza9jWP4asbqmif60Zb+lHH1jdcUL/Ve5v6gs8pcuqv72/W1h9ykocvqnbmHrZ8CE5qXVHhwJliae5yXjfjctP8ANzY5RFVxmBztLXOIdG8XtoeP2Nqnwb6lmONZRmrhMU8UZ2te3ODo3bHtNz/fUrjkRSPjoo2yOLtZbfWGE8kd2nqIUVWkox2tH1FjD4hzm4arr0fjuJ5CEKqXwQhCAEIQgBCEIAQhCAEIQgBCEIAQhCAEIQgBCEIDOgLVFWN7Wv7rO96cVh/07DucR5/BJSj/AFso+3Tn9IHuSshvSnof5/5Xm8bHKa/pn6STLWIzcX2LgiKdKrXgg5DfUHjpVQkV0w5tm9TWjuauNyar4mF9136MiSsmVnGZvlH+sfgq3WzqVxSe5J3knxUFnZz+rSez9hYwdB4isorWT4mteoqcHJ7i45DUGl0h2AMHXrcfJQnCTiufUNiB0RN0+s7SfCyuuExCmpAX6M1he/rtnO+CxzEq4yyvkdre4uPaV9Ow8U6ja0WS4cDz2Lk6dCNPe83x4iLpUnxiRfIuYrucGtFyTYDerjkkrs5sINuyHIkS0T1ecjsj2yCzwM0aDJmMcXP2hucDZo1fsq3R5AQDa7sbEPJi5X4ht5whddd7HoFyPsWVSok96s3bsMppnJ+wrTm5FQDbJ7TR5NSrckYBsef/AGO9xWPjKn8n+X7En4bS31H/AG/9ihYBh3HztYdDdbzqswa9PToHatT/AIlgFs5o6LgWUaMlqfawnrkk/wDpKNyapx9U3tLj5lQ1a1Wo9EvF+xaw+GoUU/mbv2JfUeHEIxrkZ7Tfik3YvCNcrPaCTGAU/wBzH7IPmlW4TCNUUfsN+Ci/idnqWP4Xb6CtNWMkF43tcN7SDbuSyzXLRj8OrY6un5MctmyMGhhe0aiBo5TR3sJ2rQsPrWzRMkZzXtDh2jUtadVyk4S1RtVoqMVUi7p+j6hwhCFOVwQhCAEIQgBCEIAQhCAEIQgBCEIAQhCAz+qFq+L0onN/UvYv+mk6M0/pRjGiqpnek9v770Qj5OobuB8C74LhYuN5NfrXnBP6Fmt0IPs+rIgaSBvIHeVcw+0bz0O8AqXh+maMem3zurbWutTPO8HxK4OAWzOcuqEjVaeJQ8TlXmTFFxs7b6i659VmnxNgmWKy6SrdkJQZrXPPQwHq0uPaT4Lt8hUbOVZ/lWXe8uFyji3tyjT63d9y+0K8IuKcVScWDypTm/hGl3uWRyyq08I+L8bVloPJiGYPW1u8dHYqTNKvbUY7FNeZwsTLnaze5ZeR1JMrlkVk26RwJ0OcLk/dRnb6zv3tVeyYwYzSBxbdodZrfvH7B1DWf8rcsn8GEEdtbjpe77TvgNi5OMrurLmY6fm9vc73J2FVCPxE1n+Vf8vbzJDD6NsbA1osGiwCkGvULj+Ox0kLpJDq1N2uOwBYnieXdXI9zhM9gcSQxpsGjcFSnXVJ7KR2MNgZ4q8r2XWz6GMg2pN1awa3tH4gvmWfH53c6eU/jd8UyfVuOtzj1knzWvxUnuL65GW+fp+59OTZSUzOdPEOt4TGXL6hbrqYz1G/kvm5rk7gT4ib6jf8JorWT9DfX8JdENUhd6rCUi7hNg+iyQ9gCx+kYrHgOCyVMgZEOlzjzWD7Tj+7rV1qjyRDPB0IZv1ZbsUx4YlE6lZA4mSxD84fJFpBEurQAfO21XLBMMFPTxwg34tobffvKTwLAY6WPNjF3HnyHnPPuG4f5UkrVOm09qbuzlVqsWtimrRvfxBCEKcrAhF14Hg6igPUIQgBCEIAQhCAEIQgBCEIAQhCAz/KXQ6B26e3fb4JWBvykzd4f4kn+pI5VH5AO3SMd3gpzAf9Q70h5sauRiV/EX6l6potVM6UfH79SBwf59nRnHuYVZcYktS9eb8VW8FH+ocPstf5ge9TGVcubA0dPk3+689hlalVl2RXmzRaIokpzpd9tPdqHfZaNC8UlEXO+rjLj0utfxcVScl6PjagX1Z2cepmr8xCk+FLFsynZCDpkOc71W/E+S9jybh9ihTp/wA3zP6enE5NSpZ1KvV8q++/gZhXVZc5znHS4knrJuU3oKN08gYNA1ud9hu09e5ISkucGtF3E2AGsk6gtQyAySAAc8XAILjslkH9DfE9q6OMxLgtiHSenZ2mnJ2DVR7c+ite3sLHkZk2ImNeW2ObZjPu2dPpHWf8q0Vla2GNz3kNa0XJQHBrbnQANe7pWQ8IWWRqHmKI/JMOk/eOG3qXHnJUY2Wv3meko0ZYqp1Jei6iJyzysdWTE6RG3QxnR9o9Kq8kq8mmTKSdVIwbzZ6DajTiox0Qu6Vc8YmweSbDSTqA037FYcJyPmmIGkOOqMNL323kCwb2kK3Tw86nRRhVb5kbGVI0jVbqDglnNrtf1ucyPwGeVYqHgoLec6NvtyHxIHgplhGulJLxvwuQVMXSWslx4EDknkzJVyZrBZotnykclg97tw92la/h1LT0cQY1zGga3Oc0Oebc5x2lQFJkOGsDDUTZg08WwiNlzrNmj3p7DkdSt1xZ53vLpO3lEqanSpQ33fccbEVoVH0nbqS/f6DyfLSkb9e1x3Nu49wSP84B3zNPPJ08WWg9rrBPqegjYLMja3qaB5JwFLtR3Lzf/hV2qa0j5v2sRIxWsfzKZkfTJIPJl16KWsfz6iNg3MjufacfcpYFegpznUkY522iS8L8bkV/Lmd87PPJvGeGD8gB8VnmXs0uFV1PNSPeI5WHOjc9z2OfG/lAhx2te3uK1nOVE4ZMN43DxIOdBKx/4X/JuHe9p/CpKNSW2k9CfD1pc4lJ3TytuLtg2KNqYI5mc2Rodbcdrew3HYnqqXBdG5uGRZ20vI9UvNlbVpViozcVuZBXgoVJRWibBCEKMhBCEIAQhCAEIQgBCEIDPsoG3o3dDYz3EBd08ny0Z+0xp72H4LrExelkHoO/K8n3JpRPuKd3/bYO64965OKykn+h/wCX7luX+j4v6CGDRWqZ+g5vfIfgu8uprMYOg+J/sl6CO1TP0yt/SXe9RmWkmdOxo2NBt030DvIXLw2HdTapr81RR8lcq1KnN09rqTH+RFDmsc/fyR1N1ntJPcs64Q8a46rkIPJZyG9TdZ77rUKycUlCSNbWWHS86L95JWPYThTqqfVnNDtX3j9eaegaz0da9kqkaalV3aL24HN5mVRwoLXV+/Elshcl3SvD3aC4Xv8Adxn6XrO1DoWz0NM2Nga0WAFgNwCjcCwkQR21k6XO+07f1blFZaZVcQzi4z8o4aT92Dt61y5z2b1amr+7I7tOltWo0tF9tsjOEDLDQYIXdEjx+gLKKqoT3FKzQblQcUEk7rRi9za+zq6T0BVKNOeInc7sVGhBU4CM9Sn2FZPSzkWBaDqNiXO9Vg0nr0BXXJbgxJIfN4gX7G6m9ZuegLUcHydjhHJaL7TrLus6yuvCjTp9LN9S08/bzKVTERjrm+paeft5lJyW4NM2xcM3ebgyHrdqaOhvetGwnA44QAxoFtOjfvO89KexMASoeFvOq5K27qWhz62InVyenVuFlyUnxwTeoxFjBd72t6yB5qNRb0K6hJ5JDu6M5VXEeESihvn1DbjY03Pcq3XcNUANoIpJTvtmjxspVQlvy78iZYapvVu/I04vXJlWRR8IuI1Ls2lpgOx0hHWGjR3qRpckMWqdNTU8S0623AdbcGsue9wW3NRj0mbcxCPSl5faNCqcYijF3yNb1kKGm4QaUHNY8yO2NjaXk9AzQU1w7gopWkOqHy1DvTcQ3uBzvzK3YdhcMAtBEyMei0AnrOs9qxtU1ormrlRjomyEp8TqpvmqVzAfpzkRi2/N0v8Ayp7/AMAfK0tqpGua7nRMbZp6C53OHYFNhy9zljnHuyI+ea6KscwQhjQ1oAAFgBqC7RdCjIdQQhCAEIQgBCEIAQhCAEIQgM8Nc10Ls67M9sjQ14zHXINm2O25TLDJbwQHdnDukGhXOWia7WB4KGdkhA25jbxZOgllgT1krn4mlKpH5dbfVP6FjnFsOPbf0YwfWMjq7ONi9wI12uY2tFzqFyFHYxYVrZHHkNc3OHUNB7Cb9ieYnki5+uUu0Wzn2c7quLJjiGFzHZf0idJsNZXMksTQnelH80nfJ6q3hkQuMaitPTIQ4RsS5LIWnZnut06G+89qb8GbYyJLCz4yAPUcL36y4OuepQ2K4PO46RqAaLm+hosAk8m5JKGcyyfNljmvF9J2st05wHeV6mrzXMra1Wfjv7Dn4Z1+flZZSy7bbu00bKXKNtLFfW92hjd5+0egLH8RxRz3F7zdzjclc49lC+okc83JOoAGzRsaFBSiR2ppXDnCdeV3puPWUnDDRtf5t4rJK18jQ/mlwB6ASAT0rYMncnYoQM1ovqzjr/sOgLFv+FSHWPArZ8LxtjaeN8rg27Gk3NuVmjO8broUVKMdhehVrVpVHaJboLBOhUALNsT4U4Y7iK8h8Pj5KnYrwkVM1wHZjd183+57VajRt03bj5ESw/8AO0uPl7m04llZBCDnyAEbL3Pds7VSMb4X2tuIW3O8/v4rLX1uebyynqaL+J+CcQ0AlDjTgu4toLmnS4gk8oWGnVqV3Dww8p7N/FrI2nOlRjeEdp9uXoS9fwkVstw2QsB2DQooMmqDeaoFvTla0fmPuTCy9C7f4ct8/JWKEuVqjySt2bvSxZMOyfoW6aitj6Wxsmmd35ob4lWigxrBafVHNMRtdHo9klre8FZoF0E/C6O9v09irLHVH2Gxs4ZaZgzYaaUNGpvyUbe5pK5dw0X5lL7UvwYskYnEbk/DMMvy+rIXXm95pr+F6oPNhhHXnu/qCbycKNa7U6NvVGP6iVRYpE8jeFn4OhHSCI3Vm95eMM4U6lh+WayYdXFu7C0W/KrdhfCXSy2Dy6F2545PttuO+yx8L2ygq4ChU0Vu4zGvOJ9DQVjXtzmOa5p1OaQ4HtGhKiRfPdHiMkLs6J7mHe1xbfrtrVpwvhOqGWEzWyjeeQ/2m6PBc6pyZUjnB39CxHExeprgeus9VHC+EWllsHudC7dIOT7bbjvsrNT1DXtDmODmnU5pDge0aFzp0p08pKxYjKMtGOQ5dJMLoFRmx0heXRdDB6hCEAIQhARrgk3NS5C5IWljI1fEkJKUFPnBJuCWMEXJh7dyj6/BI3jlMabari9lPPakHsR5m8cs0VKTJaLYwdyRdkwzYAra6FJOgWNlEqmyozZNNsdFukawqtimQGcbiWTqJBHktSfCms1KCpIPZ0N1UayuYvU5BSN1OJUdLkq9uxbXNQDcmUuFg7FMmuoypLqMaODuGxWng8hLah4I1xjwePirhLgDTsUBiWGSUkoniuWDQ9mwDR3Dp2FTU4Kq9hOz3d/UaVKijG9h/lTkFxrTNSt5et8Q1Sb3M9Lo29evO3REGxFiNY3Lc8nMVZNGHMOg6xtadrT0phljkC2pBlgAbNrI1Cbr3O6du3er+D5RlTfNVvPq7Gc+tRUvmgY4IkqyJOZqBzXFrgQ4GxaRYgjYQhtGV3XK5RscNjCUDEqyjSgpVpcCDU4hcV6KZKNgS5gVY5KXKSDCuhda2B1pXQXIcvc5ZNRRqdUVbJC7OhkfGd7HFt+u2vtTMFerRpPJmUXXC+E2ojsJgyYbzyH+00W/KrbhnCNSy6HuMLt0g5PttuO+yx0rnOVKpgKU9FbuJo15xPoqCoa9ocxwc06nNIcD2jQlLr59oKmeI50DpGH7Tc5t+vYe1XHB+EGtaQJWRzDaSWxyd7dB9lc6rydOOcWn6FiOJT1RqV17dV3CcuKeaTii7i5tAMTrXuRcAEaNNxa9rqwXXPnCUHaSsWE1LQ7QvAV6tDIzK4KWzV5mLBkbkJNwToxrwxIBk5q4LE+4lecQhkjzGuHRKSMC5NOhm5GOhSD6dTBp1w6nCyZuQclMm76ZT74E2lp1m5m5CGnXEtCHAggEEWIO3oUq6Bc8Ss3FzOZYJMNqM9lzA86W/wBPWNh26lpOC4myaNrmG4cNB/e1M8Qwts0bmPFw4WPxHSqRQVEuGVOY+7oXG994+230htH9lda+Lj/Wv8l7lZvm32cC55W5FMqm58dmzAaHbJAPov8AcdiyqpoXRvLJGlrmmxadYW6YbXNkYHNIIIuCNRB2qPynySjq2X5srRyJP6Xb2+XnnB450vknpwNKtHazjqYvxS9Easf8k1WcWmM3Gs3aB1gk6U8g4PJ3ay1v4r+DR712ni6K1kvMqKnJ7ipWXQcr5T8GR+nJ3MPvcpOn4M4hzi8+y3yaq8uUcOt9/A2VCb3GYg3XvFHd7vNbBBkFTt+rB6XOc7zKkafJiFnNjYOpjfgoJcq010YvgbrDS3sxOLDZHc1pPUC79N1IQZJVLtUTu0Zv6rLamYe0JRtK0bFDLlWb6MVxN1hVvZkdNwf1DtYa3rcPJoKlKbg3d9J47A4+9q0wRjcF7ZV5coV5b7eBusPBFEpuDeMc4uPYweYKlKfIaFv0T2vd5NICtCFBLE1payZIqcFuISDJSBuqOMfgBPeRdPW4W0Cw0dWjwT5eFQSblqzdJLQ+cuEJ5ixioLDYtdHYj/wRreckcXNTRQyu5zmWcd7mktJ7bX7VhHCS2+MVVvts/wBiNbFwfs4rD4WnXml1vWcSPCy7uOS+FpPfZcCpSvzsi3L26RZIlQ5cMtnlkZq9QsGTkhFl0iyA4siy6siyA4IXJCUXJQCZauC1LELghZAg5iRfGnZaknNQyMHxJMsT17Ei5iAbFii8ewJtREWu0HW121rt6m8xclizGTi7rUw0mrMzbJ/HX0M5hqNDL9jL/THoH++9arR1Qe0EG91UMrcmRUR5zdEjOad/oHoPgq/kZlS6nfxFRcNvmtJ+qdfmO6N27q1XqtNYmHO0+kukvqvv968ZOm9mWm41gQgm5CUDAkqaYOFwllzCwFkLy68Lwsg6QknVAGspGbE2NF3EAbybDvKAdr1V6py2pma5mX3NOee5l1F1PCRCOY2R3SG5oPa8hTRo1JdGL8jRzitWXW65LwqCMt6iX5ilc7pu53gxp8121uKy6o2xjpDR+txPgpPhZrpWXe0a87HdmXh1QBtSE+JsaLucAN5Nh3lVNmRVdJ89VZvQ17vJgYE4g4LYr3lle87wGjxdnFZ5qmulPyTfsNuT0iP6nLamb9cwnc0557mXUXVcIkY5jJHfhzAfbIU5S5CUjPqy71nuI7r28FKU2Dwx/NxRt9VjR4gLH8Bbm/Je4+d9RjEGTctbiElQ6NzWPcHatQDWttnaieT+9uq0FEWgC1gAAANgA0BTZiC84pZr4iVayeSSskIQUb9ojG1K2XYYvbKuSHKF6QhDIWXi9QgPEL1eIDyy8sukIDghckJQheZqASIXDmpfNXJYgGrmpF7U/MS5NOgI/NXmapD+EXopAgItzFS8tclc8GaJvLA5TR9YB7wtKFKNyHUjSLWCkpVZUpqcTScVJWZl2ReXAibxdS7ktHIkIJ0D6DrAm+4/szlTwlQjmiR3Uyw73lqmTwf0heXmMkuNyM5wbc69AIUlSZM00fMgiHTmAnvOlWKk8NKW0ovPdkkRxVRK10UX/mBNIbQUzndNy7wY0+a7bLi03NiEYO9oH+64+S0hrANAFhuC6WnO010aa8W2Z2JPWRnUeRmIS/PVWYNwe7yjDR4p1DwVRk3mmc89DR5vLir2hPiai6Nl3JIzzUd+ZWqbg9o2a2Of6z3eTbBS1LgNPH83BG3pDG377XT9CilVnLpNvxNlGK0R4AvUIUZsCEIQAhCEAIQhACEIQHi8KEIAQhCGQQhCA8KEIQAhCEAFCEIYBCEIZPUIQhgEIQsA9C9QhZAIQhACEIQAhCEAIQhACEIQAhCEAIQhACEIQ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067" y="5193183"/>
            <a:ext cx="1119017" cy="792113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206806" y="5800630"/>
            <a:ext cx="7344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Hahn, G. e </a:t>
            </a:r>
            <a:r>
              <a:rPr lang="en-US" dirty="0" err="1">
                <a:latin typeface="Arial Narrow" panose="020B0606020202030204" pitchFamily="34" charset="0"/>
              </a:rPr>
              <a:t>Doganaksoy</a:t>
            </a:r>
            <a:r>
              <a:rPr lang="en-US" dirty="0">
                <a:latin typeface="Arial Narrow" panose="020B0606020202030204" pitchFamily="34" charset="0"/>
              </a:rPr>
              <a:t>, N. </a:t>
            </a:r>
            <a:r>
              <a:rPr lang="en-US" dirty="0" smtClean="0">
                <a:latin typeface="Arial Narrow" panose="020B0606020202030204" pitchFamily="34" charset="0"/>
              </a:rPr>
              <a:t>(2011) </a:t>
            </a:r>
            <a:r>
              <a:rPr lang="en-US" i="1" dirty="0" smtClean="0">
                <a:latin typeface="Arial Narrow" panose="020B0606020202030204" pitchFamily="34" charset="0"/>
              </a:rPr>
              <a:t>A </a:t>
            </a:r>
            <a:r>
              <a:rPr lang="en-US" i="1" dirty="0">
                <a:latin typeface="Arial Narrow" panose="020B0606020202030204" pitchFamily="34" charset="0"/>
              </a:rPr>
              <a:t>Career in Statistics: Beyond the </a:t>
            </a:r>
            <a:r>
              <a:rPr lang="en-US" i="1" dirty="0" smtClean="0">
                <a:latin typeface="Arial Narrow" panose="020B0606020202030204" pitchFamily="34" charset="0"/>
              </a:rPr>
              <a:t>Numbers.</a:t>
            </a:r>
            <a:r>
              <a:rPr lang="en-US" dirty="0" smtClean="0">
                <a:latin typeface="Arial Narrow" panose="020B0606020202030204" pitchFamily="34" charset="0"/>
              </a:rPr>
              <a:t> Wiley.</a:t>
            </a:r>
            <a:endParaRPr lang="es-E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764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38" t="12072" r="27989" b="12655"/>
          <a:stretch/>
        </p:blipFill>
        <p:spPr bwMode="auto">
          <a:xfrm>
            <a:off x="224347" y="692696"/>
            <a:ext cx="7299981" cy="57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Que é a </a:t>
            </a:r>
            <a:r>
              <a:rPr lang="es-ES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Estatística</a:t>
            </a:r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?</a:t>
            </a:r>
            <a:b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endParaRPr lang="es-ES" b="1" dirty="0">
              <a:solidFill>
                <a:srgbClr val="6699FF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597352"/>
            <a:ext cx="9144000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72008" y="6597352"/>
            <a:ext cx="903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 Narrow" panose="020B0606020202030204" pitchFamily="34" charset="0"/>
              </a:rPr>
              <a:t>Rosa M. </a:t>
            </a:r>
            <a:r>
              <a:rPr lang="es-ES" sz="1400" dirty="0" err="1" smtClean="0">
                <a:latin typeface="Arial Narrow" panose="020B0606020202030204" pitchFamily="34" charset="0"/>
              </a:rPr>
              <a:t>Crujeiras</a:t>
            </a:r>
            <a:r>
              <a:rPr lang="es-ES" sz="1400" dirty="0" smtClean="0">
                <a:latin typeface="Arial Narrow" panose="020B0606020202030204" pitchFamily="34" charset="0"/>
              </a:rPr>
              <a:t> </a:t>
            </a:r>
            <a:r>
              <a:rPr lang="es-ES" sz="1400" dirty="0" err="1" smtClean="0">
                <a:latin typeface="Arial Narrow" panose="020B0606020202030204" pitchFamily="34" charset="0"/>
              </a:rPr>
              <a:t>Casais</a:t>
            </a:r>
            <a:r>
              <a:rPr lang="es-ES" sz="1400" dirty="0" smtClean="0">
                <a:latin typeface="Arial Narrow" panose="020B0606020202030204" pitchFamily="34" charset="0"/>
              </a:rPr>
              <a:t>						</a:t>
            </a:r>
            <a:r>
              <a:rPr lang="es-ES" sz="1400" dirty="0" err="1" smtClean="0">
                <a:latin typeface="Arial Narrow" panose="020B0606020202030204" pitchFamily="34" charset="0"/>
              </a:rPr>
              <a:t>Xornadas</a:t>
            </a:r>
            <a:r>
              <a:rPr lang="es-ES" sz="1400" dirty="0" smtClean="0">
                <a:latin typeface="Arial Narrow" panose="020B0606020202030204" pitchFamily="34" charset="0"/>
              </a:rPr>
              <a:t> do </a:t>
            </a:r>
            <a:r>
              <a:rPr lang="es-ES" sz="1400" dirty="0" err="1" smtClean="0">
                <a:latin typeface="Arial Narrow" panose="020B0606020202030204" pitchFamily="34" charset="0"/>
              </a:rPr>
              <a:t>Ensino</a:t>
            </a:r>
            <a:r>
              <a:rPr lang="es-ES" sz="1400" dirty="0" smtClean="0">
                <a:latin typeface="Arial Narrow" panose="020B0606020202030204" pitchFamily="34" charset="0"/>
              </a:rPr>
              <a:t> da </a:t>
            </a:r>
            <a:r>
              <a:rPr lang="es-ES" sz="1400" dirty="0" err="1" smtClean="0">
                <a:latin typeface="Arial Narrow" panose="020B0606020202030204" pitchFamily="34" charset="0"/>
              </a:rPr>
              <a:t>Estatística</a:t>
            </a:r>
            <a:endParaRPr lang="es-ES" sz="1400" dirty="0">
              <a:latin typeface="Arial Narrow" panose="020B0606020202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717" t="40731" r="27989" b="44115"/>
          <a:stretch/>
        </p:blipFill>
        <p:spPr bwMode="auto">
          <a:xfrm>
            <a:off x="70468" y="1484784"/>
            <a:ext cx="903803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3 Conector recto"/>
          <p:cNvCxnSpPr/>
          <p:nvPr/>
        </p:nvCxnSpPr>
        <p:spPr>
          <a:xfrm>
            <a:off x="5547293" y="2748109"/>
            <a:ext cx="30243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179512" y="3173787"/>
            <a:ext cx="2520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179512" y="4005064"/>
            <a:ext cx="52565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0413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1632</TotalTime>
  <Words>1187</Words>
  <Application>Microsoft Office PowerPoint</Application>
  <PresentationFormat>Presentación en pantalla (4:3)</PresentationFormat>
  <Paragraphs>233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Tema de Office</vt:lpstr>
      <vt:lpstr>Diapositiva 1</vt:lpstr>
      <vt:lpstr>Estatística con datos normais  e paranormais</vt:lpstr>
      <vt:lpstr>Contidos de Estatística en  ESO e Bacharelato</vt:lpstr>
      <vt:lpstr>Estatística con datos normais … ou o temario por excelencia</vt:lpstr>
      <vt:lpstr>Estatística con datos normais … ou o temario por excelencia</vt:lpstr>
      <vt:lpstr>Estatística con datos normais … ou o temario por excelencia</vt:lpstr>
      <vt:lpstr>O binomio mostra-poboación </vt:lpstr>
      <vt:lpstr>Que é a Estatística? </vt:lpstr>
      <vt:lpstr>Que é a Estatística? </vt:lpstr>
      <vt:lpstr>A mirada Estatística … é autosimilar</vt:lpstr>
      <vt:lpstr>Estatísticas paranormais … habelas hainas</vt:lpstr>
      <vt:lpstr>Estatísticas paranormais … habelas hainas</vt:lpstr>
      <vt:lpstr>Estatísticas paranormais … habelas hainas</vt:lpstr>
      <vt:lpstr>Unha nova era para a Estatística A Sociedade da Información</vt:lpstr>
      <vt:lpstr>Cando temos datos paranormais? … porque habelos hainos</vt:lpstr>
      <vt:lpstr>Cando temos moitas variables </vt:lpstr>
      <vt:lpstr>Cando temos moitas variables </vt:lpstr>
      <vt:lpstr>Datos en contextos pouco frecuentes E ti de quen ves sendo?</vt:lpstr>
      <vt:lpstr>Datos en contextos pouco frecuentes E ti de quen ves sendo?</vt:lpstr>
      <vt:lpstr>Datos en contextos pouco frecuentes E ti de quen ves sendo?</vt:lpstr>
      <vt:lpstr>Datos en contextos pouco frecuentes E ti de quen ves sendo?</vt:lpstr>
      <vt:lpstr>Representar a información Unha tarefa imprescindible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Big data</vt:lpstr>
      <vt:lpstr>Estatísticas e estatísticos</vt:lpstr>
      <vt:lpstr>Ano Internacional da Estatística</vt:lpstr>
      <vt:lpstr>The Miniature Earth</vt:lpstr>
      <vt:lpstr>Diapositiva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Estatística con Datos Normais e Paranormais</dc:title>
  <dc:creator>crujeiras</dc:creator>
  <cp:lastModifiedBy>Valued Acer Customer</cp:lastModifiedBy>
  <cp:revision>73</cp:revision>
  <cp:lastPrinted>2013-10-29T16:46:52Z</cp:lastPrinted>
  <dcterms:created xsi:type="dcterms:W3CDTF">2013-10-15T19:47:05Z</dcterms:created>
  <dcterms:modified xsi:type="dcterms:W3CDTF">2014-12-18T21:12:45Z</dcterms:modified>
</cp:coreProperties>
</file>